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18"/>
  </p:notesMasterIdLst>
  <p:sldIdLst>
    <p:sldId id="256" r:id="rId3"/>
    <p:sldId id="345" r:id="rId4"/>
    <p:sldId id="344" r:id="rId5"/>
    <p:sldId id="346" r:id="rId6"/>
    <p:sldId id="348" r:id="rId7"/>
    <p:sldId id="353" r:id="rId8"/>
    <p:sldId id="354" r:id="rId9"/>
    <p:sldId id="355" r:id="rId10"/>
    <p:sldId id="356" r:id="rId11"/>
    <p:sldId id="357" r:id="rId12"/>
    <p:sldId id="358" r:id="rId13"/>
    <p:sldId id="359" r:id="rId14"/>
    <p:sldId id="360" r:id="rId15"/>
    <p:sldId id="361" r:id="rId16"/>
    <p:sldId id="362" r:id="rId17"/>
    <p:sldId id="363" r:id="rId18"/>
    <p:sldId id="372" r:id="rId19"/>
    <p:sldId id="364" r:id="rId20"/>
    <p:sldId id="366" r:id="rId21"/>
    <p:sldId id="367" r:id="rId22"/>
    <p:sldId id="368" r:id="rId23"/>
    <p:sldId id="371" r:id="rId24"/>
    <p:sldId id="369" r:id="rId25"/>
    <p:sldId id="559" r:id="rId26"/>
    <p:sldId id="536" r:id="rId27"/>
    <p:sldId id="545" r:id="rId28"/>
    <p:sldId id="537" r:id="rId29"/>
    <p:sldId id="538" r:id="rId30"/>
    <p:sldId id="539" r:id="rId31"/>
    <p:sldId id="540" r:id="rId32"/>
    <p:sldId id="541" r:id="rId33"/>
    <p:sldId id="542" r:id="rId34"/>
    <p:sldId id="547" r:id="rId35"/>
    <p:sldId id="548" r:id="rId36"/>
    <p:sldId id="550" r:id="rId37"/>
    <p:sldId id="557" r:id="rId38"/>
    <p:sldId id="558" r:id="rId39"/>
    <p:sldId id="552" r:id="rId40"/>
    <p:sldId id="553" r:id="rId41"/>
    <p:sldId id="551" r:id="rId42"/>
    <p:sldId id="554" r:id="rId43"/>
    <p:sldId id="556" r:id="rId44"/>
    <p:sldId id="555" r:id="rId45"/>
    <p:sldId id="373" r:id="rId46"/>
    <p:sldId id="347" r:id="rId47"/>
    <p:sldId id="349" r:id="rId48"/>
    <p:sldId id="352" r:id="rId49"/>
    <p:sldId id="374" r:id="rId50"/>
    <p:sldId id="365" r:id="rId51"/>
    <p:sldId id="350" r:id="rId52"/>
    <p:sldId id="375" r:id="rId53"/>
    <p:sldId id="376" r:id="rId54"/>
    <p:sldId id="377" r:id="rId55"/>
    <p:sldId id="378" r:id="rId56"/>
    <p:sldId id="379" r:id="rId57"/>
    <p:sldId id="351" r:id="rId58"/>
    <p:sldId id="380" r:id="rId59"/>
    <p:sldId id="381" r:id="rId60"/>
    <p:sldId id="382" r:id="rId61"/>
    <p:sldId id="383" r:id="rId62"/>
    <p:sldId id="384" r:id="rId63"/>
    <p:sldId id="438" r:id="rId64"/>
    <p:sldId id="385" r:id="rId65"/>
    <p:sldId id="386" r:id="rId66"/>
    <p:sldId id="387" r:id="rId67"/>
    <p:sldId id="388" r:id="rId68"/>
    <p:sldId id="389" r:id="rId69"/>
    <p:sldId id="390" r:id="rId70"/>
    <p:sldId id="391" r:id="rId71"/>
    <p:sldId id="392" r:id="rId72"/>
    <p:sldId id="393" r:id="rId73"/>
    <p:sldId id="394" r:id="rId74"/>
    <p:sldId id="395" r:id="rId75"/>
    <p:sldId id="396" r:id="rId76"/>
    <p:sldId id="397" r:id="rId77"/>
    <p:sldId id="398" r:id="rId78"/>
    <p:sldId id="399" r:id="rId79"/>
    <p:sldId id="400" r:id="rId80"/>
    <p:sldId id="439" r:id="rId81"/>
    <p:sldId id="402" r:id="rId82"/>
    <p:sldId id="403" r:id="rId83"/>
    <p:sldId id="404" r:id="rId84"/>
    <p:sldId id="405" r:id="rId85"/>
    <p:sldId id="406" r:id="rId86"/>
    <p:sldId id="407" r:id="rId87"/>
    <p:sldId id="408" r:id="rId88"/>
    <p:sldId id="409" r:id="rId89"/>
    <p:sldId id="410" r:id="rId90"/>
    <p:sldId id="411" r:id="rId91"/>
    <p:sldId id="412" r:id="rId92"/>
    <p:sldId id="413" r:id="rId93"/>
    <p:sldId id="414" r:id="rId94"/>
    <p:sldId id="416" r:id="rId95"/>
    <p:sldId id="417" r:id="rId96"/>
    <p:sldId id="418" r:id="rId97"/>
    <p:sldId id="419" r:id="rId98"/>
    <p:sldId id="420" r:id="rId99"/>
    <p:sldId id="421" r:id="rId100"/>
    <p:sldId id="422" r:id="rId101"/>
    <p:sldId id="423" r:id="rId102"/>
    <p:sldId id="424" r:id="rId103"/>
    <p:sldId id="425" r:id="rId104"/>
    <p:sldId id="426" r:id="rId105"/>
    <p:sldId id="427" r:id="rId106"/>
    <p:sldId id="428" r:id="rId107"/>
    <p:sldId id="429" r:id="rId108"/>
    <p:sldId id="430" r:id="rId109"/>
    <p:sldId id="431" r:id="rId110"/>
    <p:sldId id="432" r:id="rId111"/>
    <p:sldId id="433" r:id="rId112"/>
    <p:sldId id="434" r:id="rId113"/>
    <p:sldId id="435" r:id="rId114"/>
    <p:sldId id="370" r:id="rId115"/>
    <p:sldId id="436" r:id="rId116"/>
    <p:sldId id="437" r:id="rId1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1B1F"/>
    <a:srgbClr val="AF2926"/>
    <a:srgbClr val="932C21"/>
    <a:srgbClr val="B53729"/>
    <a:srgbClr val="D4DE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79" autoAdjust="0"/>
  </p:normalViewPr>
  <p:slideViewPr>
    <p:cSldViewPr snapToGrid="0" showGuides="1">
      <p:cViewPr varScale="1">
        <p:scale>
          <a:sx n="114" d="100"/>
          <a:sy n="114" d="100"/>
        </p:scale>
        <p:origin x="438" y="108"/>
      </p:cViewPr>
      <p:guideLst>
        <p:guide orient="horz" pos="2183"/>
        <p:guide pos="3840"/>
      </p:guideLst>
    </p:cSldViewPr>
  </p:slideViewPr>
  <p:notesTextViewPr>
    <p:cViewPr>
      <p:scale>
        <a:sx n="1" d="1"/>
        <a:sy n="1" d="1"/>
      </p:scale>
      <p:origin x="0" y="0"/>
    </p:cViewPr>
  </p:notesTextViewPr>
  <p:notesViewPr>
    <p:cSldViewPr snapToGrid="0">
      <p:cViewPr varScale="1">
        <p:scale>
          <a:sx n="55" d="100"/>
          <a:sy n="55" d="100"/>
        </p:scale>
        <p:origin x="2604" y="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notesMaster" Target="notesMasters/notes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presProps" Target="pres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C11B5E-ED11-465D-B56D-14F227BFF5A4}" type="datetimeFigureOut">
              <a:rPr lang="zh-CN" altLang="en-US" smtClean="0"/>
              <a:t>2021/11/2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81B65D-BAE2-41BA-A697-168DEAD922EF}" type="slidenum">
              <a:rPr lang="zh-CN" altLang="en-US" smtClean="0"/>
              <a:t>‹#›</a:t>
            </a:fld>
            <a:endParaRPr lang="zh-CN" altLang="en-US"/>
          </a:p>
        </p:txBody>
      </p:sp>
    </p:spTree>
    <p:extLst>
      <p:ext uri="{BB962C8B-B14F-4D97-AF65-F5344CB8AC3E}">
        <p14:creationId xmlns:p14="http://schemas.microsoft.com/office/powerpoint/2010/main" val="3495209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你们可以看到我的屏幕吗，</a:t>
            </a:r>
            <a:endParaRPr lang="en-US" altLang="zh-CN" sz="1200" dirty="0"/>
          </a:p>
          <a:p>
            <a:r>
              <a:rPr lang="zh-CN" altLang="en-US" sz="1200" dirty="0"/>
              <a:t>好的，现在开始。</a:t>
            </a:r>
            <a:endParaRPr lang="en-US" altLang="zh-CN" sz="1200" dirty="0"/>
          </a:p>
          <a:p>
            <a:r>
              <a:rPr lang="en-US" altLang="zh-CN" sz="1200" dirty="0"/>
              <a:t>hello</a:t>
            </a:r>
            <a:r>
              <a:rPr lang="zh-CN" altLang="en-US" sz="1200" dirty="0"/>
              <a:t>，各位老师，同学，师兄师姐大家上午好。</a:t>
            </a:r>
            <a:endParaRPr lang="en-US" altLang="zh-CN" sz="1200" dirty="0"/>
          </a:p>
          <a:p>
            <a:r>
              <a:rPr lang="zh-CN" altLang="en-US" sz="1200" dirty="0"/>
              <a:t>首先简单自我介绍一下，</a:t>
            </a:r>
            <a:endParaRPr lang="en-US" altLang="zh-CN" sz="1200" dirty="0"/>
          </a:p>
          <a:p>
            <a:r>
              <a:rPr lang="zh-CN" altLang="en-US" sz="1200" dirty="0"/>
              <a:t>我是庞张灯，毕业于临港新片区的上海海事大学，专业学的是计算机科学与技术。</a:t>
            </a:r>
          </a:p>
        </p:txBody>
      </p:sp>
      <p:sp>
        <p:nvSpPr>
          <p:cNvPr id="4" name="灯片编号占位符 3"/>
          <p:cNvSpPr>
            <a:spLocks noGrp="1"/>
          </p:cNvSpPr>
          <p:nvPr>
            <p:ph type="sldNum" sz="quarter" idx="5"/>
          </p:nvPr>
        </p:nvSpPr>
        <p:spPr/>
        <p:txBody>
          <a:bodyPr/>
          <a:lstStyle/>
          <a:p>
            <a:fld id="{F881B65D-BAE2-41BA-A697-168DEAD922EF}" type="slidenum">
              <a:rPr lang="zh-CN" altLang="en-US" smtClean="0"/>
              <a:t>1</a:t>
            </a:fld>
            <a:endParaRPr lang="zh-CN" altLang="en-US"/>
          </a:p>
        </p:txBody>
      </p:sp>
    </p:spTree>
    <p:extLst>
      <p:ext uri="{BB962C8B-B14F-4D97-AF65-F5344CB8AC3E}">
        <p14:creationId xmlns:p14="http://schemas.microsoft.com/office/powerpoint/2010/main" val="1435138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771600-EFCF-4A63-82E2-D1BF68BF533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3113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771600-EFCF-4A63-82E2-D1BF68BF533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62243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771600-EFCF-4A63-82E2-D1BF68BF533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28655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771600-EFCF-4A63-82E2-D1BF68BF533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51308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771600-EFCF-4A63-82E2-D1BF68BF533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86885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771600-EFCF-4A63-82E2-D1BF68BF533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02915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各位同学大家好，我是第七组的江洲，接下来由我给大家讲基于神经网络结构推理。</a:t>
            </a:r>
          </a:p>
        </p:txBody>
      </p:sp>
      <p:sp>
        <p:nvSpPr>
          <p:cNvPr id="4" name="灯片编号占位符 3"/>
          <p:cNvSpPr>
            <a:spLocks noGrp="1"/>
          </p:cNvSpPr>
          <p:nvPr>
            <p:ph type="sldNum" sz="quarter" idx="5"/>
          </p:nvPr>
        </p:nvSpPr>
        <p:spPr/>
        <p:txBody>
          <a:bodyPr/>
          <a:lstStyle/>
          <a:p>
            <a:fld id="{F881B65D-BAE2-41BA-A697-168DEAD922EF}" type="slidenum">
              <a:rPr lang="zh-CN" altLang="en-US" smtClean="0"/>
              <a:t>44</a:t>
            </a:fld>
            <a:endParaRPr lang="zh-CN" altLang="en-US"/>
          </a:p>
        </p:txBody>
      </p:sp>
    </p:spTree>
    <p:extLst>
      <p:ext uri="{BB962C8B-B14F-4D97-AF65-F5344CB8AC3E}">
        <p14:creationId xmlns:p14="http://schemas.microsoft.com/office/powerpoint/2010/main" val="4139711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都知道知识图谱是由多个三元组表示链接起来的图结构。类似于计算机网络中的路由网络，相应的结构就有以下三种情况，单跳多跳和组合。我将分别针对每一种结构大致介绍一个神经网络模型。首先是单跳结构</a:t>
            </a:r>
            <a:endParaRPr lang="en-US" altLang="zh-CN" dirty="0"/>
          </a:p>
        </p:txBody>
      </p:sp>
      <p:sp>
        <p:nvSpPr>
          <p:cNvPr id="4" name="灯片编号占位符 3"/>
          <p:cNvSpPr>
            <a:spLocks noGrp="1"/>
          </p:cNvSpPr>
          <p:nvPr>
            <p:ph type="sldNum" sz="quarter" idx="5"/>
          </p:nvPr>
        </p:nvSpPr>
        <p:spPr/>
        <p:txBody>
          <a:bodyPr/>
          <a:lstStyle/>
          <a:p>
            <a:fld id="{F881B65D-BAE2-41BA-A697-168DEAD922EF}" type="slidenum">
              <a:rPr lang="zh-CN" altLang="en-US" smtClean="0"/>
              <a:t>45</a:t>
            </a:fld>
            <a:endParaRPr lang="zh-CN" altLang="en-US"/>
          </a:p>
        </p:txBody>
      </p:sp>
    </p:spTree>
    <p:extLst>
      <p:ext uri="{BB962C8B-B14F-4D97-AF65-F5344CB8AC3E}">
        <p14:creationId xmlns:p14="http://schemas.microsoft.com/office/powerpoint/2010/main" val="427196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它由图卷积神经网络（</a:t>
            </a:r>
            <a:r>
              <a:rPr lang="en-US" altLang="zh-CN" sz="1200" dirty="0"/>
              <a:t>Graph Convolutional Networks</a:t>
            </a:r>
            <a:r>
              <a:rPr lang="zh-CN" altLang="en-US" sz="1200" dirty="0"/>
              <a:t>，</a:t>
            </a:r>
            <a:r>
              <a:rPr lang="en-US" altLang="zh-CN" sz="1200" dirty="0"/>
              <a:t>GCN</a:t>
            </a:r>
            <a:r>
              <a:rPr lang="zh-CN" altLang="en-US" sz="1200" dirty="0"/>
              <a:t>）演化而来，</a:t>
            </a:r>
            <a:r>
              <a:rPr lang="en-US" altLang="zh-CN" sz="1200" dirty="0"/>
              <a:t>GCN </a:t>
            </a:r>
            <a:r>
              <a:rPr lang="zh-CN" altLang="en-US" sz="1200" dirty="0"/>
              <a:t>网络适用于处理无向图，而知识图谱中的关系是有向的，作者对此加以改进， 设计 </a:t>
            </a:r>
            <a:r>
              <a:rPr lang="en-US" altLang="zh-CN" sz="1200" dirty="0"/>
              <a:t>R-GCN </a:t>
            </a:r>
            <a:r>
              <a:rPr lang="zh-CN" altLang="en-US" sz="1200" dirty="0"/>
              <a:t>网络，使之能够适应有向关系。</a:t>
            </a:r>
            <a:endParaRPr lang="zh-CN" altLang="en-US" dirty="0"/>
          </a:p>
        </p:txBody>
      </p:sp>
      <p:sp>
        <p:nvSpPr>
          <p:cNvPr id="4" name="灯片编号占位符 3"/>
          <p:cNvSpPr>
            <a:spLocks noGrp="1"/>
          </p:cNvSpPr>
          <p:nvPr>
            <p:ph type="sldNum" sz="quarter" idx="5"/>
          </p:nvPr>
        </p:nvSpPr>
        <p:spPr/>
        <p:txBody>
          <a:bodyPr/>
          <a:lstStyle/>
          <a:p>
            <a:fld id="{F881B65D-BAE2-41BA-A697-168DEAD922EF}" type="slidenum">
              <a:rPr lang="zh-CN" altLang="en-US" smtClean="0"/>
              <a:t>46</a:t>
            </a:fld>
            <a:endParaRPr lang="zh-CN" altLang="en-US"/>
          </a:p>
        </p:txBody>
      </p:sp>
    </p:spTree>
    <p:extLst>
      <p:ext uri="{BB962C8B-B14F-4D97-AF65-F5344CB8AC3E}">
        <p14:creationId xmlns:p14="http://schemas.microsoft.com/office/powerpoint/2010/main" val="3391008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编码器是一个</a:t>
            </a:r>
            <a:r>
              <a:rPr lang="en-US" altLang="zh-CN" sz="1200" dirty="0"/>
              <a:t>R-GCN </a:t>
            </a:r>
            <a:r>
              <a:rPr lang="zh-CN" altLang="en-US" sz="1200" dirty="0"/>
              <a:t>网，将目标实体与知识图谱中的邻居实体进行卷积学习，输入当前实体的相邻关系信息，包括关系类型、关系的方向以及实体自循环的信息，然后输出目标实体的隐性特征向量表示并将其输入解码器。</a:t>
            </a:r>
            <a:endParaRPr lang="en-US" altLang="zh-CN" sz="1200" dirty="0"/>
          </a:p>
          <a:p>
            <a:r>
              <a:rPr lang="zh-CN" altLang="en-US" dirty="0"/>
              <a:t>参数会随着关系数量的增加而大幅增加，在实践中导致对比较稀有的关系过拟合，引入两个单独正则化</a:t>
            </a:r>
            <a:r>
              <a:rPr lang="en-US" altLang="zh-CN" dirty="0"/>
              <a:t>r-</a:t>
            </a:r>
            <a:r>
              <a:rPr lang="en-US" altLang="zh-CN" dirty="0" err="1"/>
              <a:t>gcn</a:t>
            </a:r>
            <a:r>
              <a:rPr lang="zh-CN" altLang="en-US" dirty="0"/>
              <a:t>层权重的方法，进行基向量的空间变换，使用低维向量直接对角累加表示相邻实体的特征相邻。</a:t>
            </a:r>
          </a:p>
        </p:txBody>
      </p:sp>
      <p:sp>
        <p:nvSpPr>
          <p:cNvPr id="4" name="灯片编号占位符 3"/>
          <p:cNvSpPr>
            <a:spLocks noGrp="1"/>
          </p:cNvSpPr>
          <p:nvPr>
            <p:ph type="sldNum" sz="quarter" idx="5"/>
          </p:nvPr>
        </p:nvSpPr>
        <p:spPr/>
        <p:txBody>
          <a:bodyPr/>
          <a:lstStyle/>
          <a:p>
            <a:fld id="{F881B65D-BAE2-41BA-A697-168DEAD922EF}" type="slidenum">
              <a:rPr lang="zh-CN" altLang="en-US" smtClean="0"/>
              <a:t>47</a:t>
            </a:fld>
            <a:endParaRPr lang="zh-CN" altLang="en-US"/>
          </a:p>
        </p:txBody>
      </p:sp>
    </p:spTree>
    <p:extLst>
      <p:ext uri="{BB962C8B-B14F-4D97-AF65-F5344CB8AC3E}">
        <p14:creationId xmlns:p14="http://schemas.microsoft.com/office/powerpoint/2010/main" val="2538022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771600-EFCF-4A63-82E2-D1BF68BF533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93200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a:t>
            </a:r>
            <a:r>
              <a:rPr lang="en-US" altLang="zh-CN" dirty="0" err="1"/>
              <a:t>DIstMult</a:t>
            </a:r>
            <a:r>
              <a:rPr lang="zh-CN" altLang="en-US" dirty="0"/>
              <a:t>的解码器进行解码，</a:t>
            </a:r>
          </a:p>
        </p:txBody>
      </p:sp>
      <p:sp>
        <p:nvSpPr>
          <p:cNvPr id="4" name="灯片编号占位符 3"/>
          <p:cNvSpPr>
            <a:spLocks noGrp="1"/>
          </p:cNvSpPr>
          <p:nvPr>
            <p:ph type="sldNum" sz="quarter" idx="5"/>
          </p:nvPr>
        </p:nvSpPr>
        <p:spPr/>
        <p:txBody>
          <a:bodyPr/>
          <a:lstStyle/>
          <a:p>
            <a:fld id="{F881B65D-BAE2-41BA-A697-168DEAD922EF}" type="slidenum">
              <a:rPr lang="zh-CN" altLang="en-US" smtClean="0"/>
              <a:t>48</a:t>
            </a:fld>
            <a:endParaRPr lang="zh-CN" altLang="en-US"/>
          </a:p>
        </p:txBody>
      </p:sp>
    </p:spTree>
    <p:extLst>
      <p:ext uri="{BB962C8B-B14F-4D97-AF65-F5344CB8AC3E}">
        <p14:creationId xmlns:p14="http://schemas.microsoft.com/office/powerpoint/2010/main" val="1527436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81B65D-BAE2-41BA-A697-168DEAD922EF}" type="slidenum">
              <a:rPr lang="zh-CN" altLang="en-US" smtClean="0"/>
              <a:t>49</a:t>
            </a:fld>
            <a:endParaRPr lang="zh-CN" altLang="en-US"/>
          </a:p>
        </p:txBody>
      </p:sp>
    </p:spTree>
    <p:extLst>
      <p:ext uri="{BB962C8B-B14F-4D97-AF65-F5344CB8AC3E}">
        <p14:creationId xmlns:p14="http://schemas.microsoft.com/office/powerpoint/2010/main" val="3585531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81B65D-BAE2-41BA-A697-168DEAD922EF}" type="slidenum">
              <a:rPr lang="zh-CN" altLang="en-US" smtClean="0"/>
              <a:t>50</a:t>
            </a:fld>
            <a:endParaRPr lang="zh-CN" altLang="en-US"/>
          </a:p>
        </p:txBody>
      </p:sp>
    </p:spTree>
    <p:extLst>
      <p:ext uri="{BB962C8B-B14F-4D97-AF65-F5344CB8AC3E}">
        <p14:creationId xmlns:p14="http://schemas.microsoft.com/office/powerpoint/2010/main" val="712777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有点</a:t>
            </a:r>
            <a:r>
              <a:rPr lang="en-US" altLang="zh-CN" dirty="0" err="1"/>
              <a:t>nlp</a:t>
            </a:r>
            <a:r>
              <a:rPr lang="zh-CN" altLang="en-US" dirty="0"/>
              <a:t>的意思在里面。</a:t>
            </a:r>
          </a:p>
        </p:txBody>
      </p:sp>
      <p:sp>
        <p:nvSpPr>
          <p:cNvPr id="4" name="灯片编号占位符 3"/>
          <p:cNvSpPr>
            <a:spLocks noGrp="1"/>
          </p:cNvSpPr>
          <p:nvPr>
            <p:ph type="sldNum" sz="quarter" idx="5"/>
          </p:nvPr>
        </p:nvSpPr>
        <p:spPr/>
        <p:txBody>
          <a:bodyPr/>
          <a:lstStyle/>
          <a:p>
            <a:fld id="{F881B65D-BAE2-41BA-A697-168DEAD922EF}" type="slidenum">
              <a:rPr lang="zh-CN" altLang="en-US" smtClean="0"/>
              <a:t>51</a:t>
            </a:fld>
            <a:endParaRPr lang="zh-CN" altLang="en-US"/>
          </a:p>
        </p:txBody>
      </p:sp>
    </p:spTree>
    <p:extLst>
      <p:ext uri="{BB962C8B-B14F-4D97-AF65-F5344CB8AC3E}">
        <p14:creationId xmlns:p14="http://schemas.microsoft.com/office/powerpoint/2010/main" val="282809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这里展示的是</a:t>
            </a:r>
            <a:r>
              <a:rPr lang="en-US" altLang="zh-CN" dirty="0"/>
              <a:t>RNN</a:t>
            </a:r>
            <a:r>
              <a:rPr lang="zh-CN" altLang="en-US" dirty="0"/>
              <a:t>模型关于实体头节点和尾节点之间关系的递归式，左递归。关系</a:t>
            </a:r>
            <a:r>
              <a:rPr lang="en-US" altLang="zh-CN" dirty="0" err="1"/>
              <a:t>isBasedIn</a:t>
            </a:r>
            <a:r>
              <a:rPr lang="zh-CN" altLang="en-US" dirty="0"/>
              <a:t>和</a:t>
            </a:r>
            <a:r>
              <a:rPr lang="en-US" altLang="zh-CN" dirty="0" err="1"/>
              <a:t>StateLocatedIn</a:t>
            </a:r>
            <a:r>
              <a:rPr lang="zh-CN" altLang="en-US" dirty="0"/>
              <a:t>组合形成路径相邻小</a:t>
            </a:r>
            <a:r>
              <a:rPr lang="en-US" altLang="zh-CN" dirty="0"/>
              <a:t>pi,</a:t>
            </a:r>
            <a:r>
              <a:rPr lang="zh-CN" altLang="en-US" dirty="0"/>
              <a:t>路径向量小</a:t>
            </a:r>
            <a:r>
              <a:rPr lang="en-US" altLang="zh-CN" dirty="0"/>
              <a:t>pi</a:t>
            </a:r>
            <a:r>
              <a:rPr lang="zh-CN" altLang="en-US" dirty="0"/>
              <a:t>再和之后的关系</a:t>
            </a:r>
            <a:r>
              <a:rPr lang="en-US" altLang="zh-CN" dirty="0" err="1"/>
              <a:t>CountryLocatedIn</a:t>
            </a:r>
            <a:r>
              <a:rPr lang="zh-CN" altLang="en-US" dirty="0"/>
              <a:t>进行组合最终可以得到一个路径向量大</a:t>
            </a:r>
            <a:r>
              <a:rPr lang="en-US" altLang="zh-CN" dirty="0"/>
              <a:t>pi,</a:t>
            </a:r>
            <a:r>
              <a:rPr lang="zh-CN" altLang="en-US" dirty="0"/>
              <a:t>可以理解为头和尾之间有个推理关系</a:t>
            </a:r>
            <a:r>
              <a:rPr lang="en-US" altLang="zh-CN" dirty="0" err="1"/>
              <a:t>CountryOfHeadquarters</a:t>
            </a:r>
            <a:r>
              <a:rPr lang="zh-CN" altLang="en-US" dirty="0"/>
              <a:t>。</a:t>
            </a:r>
          </a:p>
        </p:txBody>
      </p:sp>
      <p:sp>
        <p:nvSpPr>
          <p:cNvPr id="4" name="灯片编号占位符 3"/>
          <p:cNvSpPr>
            <a:spLocks noGrp="1"/>
          </p:cNvSpPr>
          <p:nvPr>
            <p:ph type="sldNum" sz="quarter" idx="5"/>
          </p:nvPr>
        </p:nvSpPr>
        <p:spPr/>
        <p:txBody>
          <a:bodyPr/>
          <a:lstStyle/>
          <a:p>
            <a:fld id="{F881B65D-BAE2-41BA-A697-168DEAD922EF}" type="slidenum">
              <a:rPr lang="zh-CN" altLang="en-US" smtClean="0"/>
              <a:t>52</a:t>
            </a:fld>
            <a:endParaRPr lang="zh-CN" altLang="en-US"/>
          </a:p>
        </p:txBody>
      </p:sp>
    </p:spTree>
    <p:extLst>
      <p:ext uri="{BB962C8B-B14F-4D97-AF65-F5344CB8AC3E}">
        <p14:creationId xmlns:p14="http://schemas.microsoft.com/office/powerpoint/2010/main" val="1807354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sigmoid</a:t>
            </a:r>
            <a:r>
              <a:rPr lang="zh-CN" altLang="en-US" dirty="0"/>
              <a:t>后验似然函数进行</a:t>
            </a:r>
            <a:r>
              <a:rPr lang="en-US" altLang="zh-CN" dirty="0"/>
              <a:t>u</a:t>
            </a:r>
            <a:r>
              <a:rPr lang="zh-CN" altLang="en-US" dirty="0"/>
              <a:t>入的更新，</a:t>
            </a:r>
            <a:r>
              <a:rPr lang="zh-CN" altLang="en-US" dirty="0">
                <a:effectLst/>
                <a:latin typeface="Arial" panose="020B0604020202020204" pitchFamily="34" charset="0"/>
              </a:rPr>
              <a:t>在向量空间中选择最接近要预测的关系类型的路径，</a:t>
            </a:r>
            <a:r>
              <a:rPr lang="zh-CN" altLang="en-US" dirty="0"/>
              <a:t>只观察连接实体对的路径集而不在意是否为预测事实，分小批量进行参数累积学习。</a:t>
            </a:r>
          </a:p>
        </p:txBody>
      </p:sp>
      <p:sp>
        <p:nvSpPr>
          <p:cNvPr id="4" name="灯片编号占位符 3"/>
          <p:cNvSpPr>
            <a:spLocks noGrp="1"/>
          </p:cNvSpPr>
          <p:nvPr>
            <p:ph type="sldNum" sz="quarter" idx="5"/>
          </p:nvPr>
        </p:nvSpPr>
        <p:spPr/>
        <p:txBody>
          <a:bodyPr/>
          <a:lstStyle/>
          <a:p>
            <a:fld id="{F881B65D-BAE2-41BA-A697-168DEAD922EF}" type="slidenum">
              <a:rPr lang="zh-CN" altLang="en-US" smtClean="0"/>
              <a:t>53</a:t>
            </a:fld>
            <a:endParaRPr lang="zh-CN" altLang="en-US"/>
          </a:p>
        </p:txBody>
      </p:sp>
    </p:spTree>
    <p:extLst>
      <p:ext uri="{BB962C8B-B14F-4D97-AF65-F5344CB8AC3E}">
        <p14:creationId xmlns:p14="http://schemas.microsoft.com/office/powerpoint/2010/main" val="1995982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这里展示的是</a:t>
            </a:r>
            <a:r>
              <a:rPr lang="en-US" altLang="zh-CN" dirty="0"/>
              <a:t>RNN</a:t>
            </a:r>
            <a:r>
              <a:rPr lang="zh-CN" altLang="en-US" dirty="0"/>
              <a:t>模型关于实体头节点和尾节点之间关系的递归式，左递归。关系</a:t>
            </a:r>
            <a:r>
              <a:rPr lang="en-US" altLang="zh-CN" dirty="0" err="1"/>
              <a:t>isBasedIn</a:t>
            </a:r>
            <a:r>
              <a:rPr lang="zh-CN" altLang="en-US" dirty="0"/>
              <a:t>和</a:t>
            </a:r>
            <a:r>
              <a:rPr lang="en-US" altLang="zh-CN" dirty="0" err="1"/>
              <a:t>StateLocatedIn</a:t>
            </a:r>
            <a:r>
              <a:rPr lang="zh-CN" altLang="en-US" dirty="0"/>
              <a:t>组合形成路径相邻小</a:t>
            </a:r>
            <a:r>
              <a:rPr lang="en-US" altLang="zh-CN" dirty="0"/>
              <a:t>pi,</a:t>
            </a:r>
            <a:r>
              <a:rPr lang="zh-CN" altLang="en-US" dirty="0"/>
              <a:t>路径向量小</a:t>
            </a:r>
            <a:r>
              <a:rPr lang="en-US" altLang="zh-CN" dirty="0"/>
              <a:t>pi</a:t>
            </a:r>
            <a:r>
              <a:rPr lang="zh-CN" altLang="en-US" dirty="0"/>
              <a:t>再和之后的关系</a:t>
            </a:r>
            <a:r>
              <a:rPr lang="en-US" altLang="zh-CN" dirty="0" err="1"/>
              <a:t>CountryLocatedIn</a:t>
            </a:r>
            <a:r>
              <a:rPr lang="zh-CN" altLang="en-US" dirty="0"/>
              <a:t>进行组合最终可以得到一个路径向量大</a:t>
            </a:r>
            <a:r>
              <a:rPr lang="en-US" altLang="zh-CN" dirty="0"/>
              <a:t>pi,</a:t>
            </a:r>
            <a:r>
              <a:rPr lang="zh-CN" altLang="en-US" dirty="0"/>
              <a:t>可以理解为头和尾之间有个推理关系</a:t>
            </a:r>
            <a:r>
              <a:rPr lang="en-US" altLang="zh-CN" dirty="0" err="1"/>
              <a:t>CountryOfHeadquarters</a:t>
            </a:r>
            <a:r>
              <a:rPr lang="zh-CN" altLang="en-US" dirty="0"/>
              <a:t>。</a:t>
            </a:r>
          </a:p>
        </p:txBody>
      </p:sp>
      <p:sp>
        <p:nvSpPr>
          <p:cNvPr id="4" name="灯片编号占位符 3"/>
          <p:cNvSpPr>
            <a:spLocks noGrp="1"/>
          </p:cNvSpPr>
          <p:nvPr>
            <p:ph type="sldNum" sz="quarter" idx="5"/>
          </p:nvPr>
        </p:nvSpPr>
        <p:spPr/>
        <p:txBody>
          <a:bodyPr/>
          <a:lstStyle/>
          <a:p>
            <a:fld id="{F881B65D-BAE2-41BA-A697-168DEAD922EF}" type="slidenum">
              <a:rPr lang="zh-CN" altLang="en-US" smtClean="0"/>
              <a:t>54</a:t>
            </a:fld>
            <a:endParaRPr lang="zh-CN" altLang="en-US"/>
          </a:p>
        </p:txBody>
      </p:sp>
    </p:spTree>
    <p:extLst>
      <p:ext uri="{BB962C8B-B14F-4D97-AF65-F5344CB8AC3E}">
        <p14:creationId xmlns:p14="http://schemas.microsoft.com/office/powerpoint/2010/main" val="2357609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对进一步改进，去学习一个通用的</a:t>
            </a:r>
            <a:r>
              <a:rPr lang="en-US" altLang="zh-CN" dirty="0"/>
              <a:t>W</a:t>
            </a:r>
            <a:r>
              <a:rPr lang="zh-CN" altLang="en-US" dirty="0"/>
              <a:t>组合矩阵。</a:t>
            </a:r>
          </a:p>
        </p:txBody>
      </p:sp>
      <p:sp>
        <p:nvSpPr>
          <p:cNvPr id="4" name="灯片编号占位符 3"/>
          <p:cNvSpPr>
            <a:spLocks noGrp="1"/>
          </p:cNvSpPr>
          <p:nvPr>
            <p:ph type="sldNum" sz="quarter" idx="5"/>
          </p:nvPr>
        </p:nvSpPr>
        <p:spPr/>
        <p:txBody>
          <a:bodyPr/>
          <a:lstStyle/>
          <a:p>
            <a:fld id="{F881B65D-BAE2-41BA-A697-168DEAD922EF}" type="slidenum">
              <a:rPr lang="zh-CN" altLang="en-US" smtClean="0"/>
              <a:t>55</a:t>
            </a:fld>
            <a:endParaRPr lang="zh-CN" altLang="en-US"/>
          </a:p>
        </p:txBody>
      </p:sp>
    </p:spTree>
    <p:extLst>
      <p:ext uri="{BB962C8B-B14F-4D97-AF65-F5344CB8AC3E}">
        <p14:creationId xmlns:p14="http://schemas.microsoft.com/office/powerpoint/2010/main" val="18790648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由于知识图谱中三元组的复杂性和巨大数量，由连续三元组构成的路径和长路径众多，其中存在大量的无 效闭环或路径，上述 </a:t>
            </a:r>
            <a:r>
              <a:rPr lang="en-US" altLang="zh-CN" dirty="0"/>
              <a:t>3.2.2 </a:t>
            </a:r>
            <a:r>
              <a:rPr lang="zh-CN" altLang="en-US" dirty="0"/>
              <a:t>小节及 </a:t>
            </a:r>
            <a:r>
              <a:rPr lang="en-US" altLang="zh-CN" dirty="0"/>
              <a:t>3.2.3 </a:t>
            </a:r>
            <a:r>
              <a:rPr lang="zh-CN" altLang="en-US" dirty="0"/>
              <a:t>小节介绍的两种 推理模型可归纳为基于路径的推理，其中使用的 </a:t>
            </a:r>
            <a:r>
              <a:rPr lang="en-US" altLang="zh-CN" dirty="0"/>
              <a:t>RNN </a:t>
            </a:r>
            <a:r>
              <a:rPr lang="zh-CN" altLang="en-US" dirty="0"/>
              <a:t>循环神经网络单元对长路径的记忆能力差，并且长路径 容易导致首尾实体之间产生难以解释的语义联系，因 此，基于路径的推理方法目前难以适应大规模知识图谱，建议在应用中与基于转移的 </a:t>
            </a:r>
            <a:r>
              <a:rPr lang="en-US" altLang="zh-CN" dirty="0"/>
              <a:t>Trans </a:t>
            </a:r>
            <a:r>
              <a:rPr lang="zh-CN" altLang="en-US" dirty="0"/>
              <a:t>系列方法相结合 以提高推理效果。</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881B65D-BAE2-41BA-A697-168DEAD922EF}" type="slidenum">
              <a:rPr lang="zh-CN" altLang="en-US" smtClean="0"/>
              <a:t>56</a:t>
            </a:fld>
            <a:endParaRPr lang="zh-CN" altLang="en-US"/>
          </a:p>
        </p:txBody>
      </p:sp>
    </p:spTree>
    <p:extLst>
      <p:ext uri="{BB962C8B-B14F-4D97-AF65-F5344CB8AC3E}">
        <p14:creationId xmlns:p14="http://schemas.microsoft.com/office/powerpoint/2010/main" val="2406033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latin typeface="Arial" panose="020B0604020202020204" pitchFamily="34" charset="0"/>
              </a:rPr>
              <a:t>三个重要的建模进展</a:t>
            </a:r>
            <a:r>
              <a:rPr lang="en-US" altLang="zh-CN" dirty="0">
                <a:effectLst/>
                <a:latin typeface="Arial" panose="020B0604020202020204" pitchFamily="34" charset="0"/>
              </a:rPr>
              <a:t>:</a:t>
            </a:r>
          </a:p>
          <a:p>
            <a:r>
              <a:rPr lang="en-US" altLang="zh-CN" dirty="0">
                <a:effectLst/>
                <a:latin typeface="Arial" panose="020B0604020202020204" pitchFamily="34" charset="0"/>
              </a:rPr>
              <a:t>(1)</a:t>
            </a:r>
            <a:r>
              <a:rPr lang="zh-CN" altLang="en-US" dirty="0">
                <a:effectLst/>
                <a:latin typeface="Arial" panose="020B0604020202020204" pitchFamily="34" charset="0"/>
              </a:rPr>
              <a:t>我们学会了对关系、实体和实体类型进行联合推理</a:t>
            </a:r>
            <a:r>
              <a:rPr lang="en-US" altLang="zh-CN" dirty="0">
                <a:effectLst/>
                <a:latin typeface="Arial" panose="020B0604020202020204" pitchFamily="34" charset="0"/>
              </a:rPr>
              <a:t>;</a:t>
            </a:r>
          </a:p>
          <a:p>
            <a:r>
              <a:rPr lang="en-US" altLang="zh-CN" dirty="0">
                <a:effectLst/>
                <a:latin typeface="Arial" panose="020B0604020202020204" pitchFamily="34" charset="0"/>
              </a:rPr>
              <a:t>(2)</a:t>
            </a:r>
            <a:r>
              <a:rPr lang="zh-CN" altLang="en-US" dirty="0">
                <a:effectLst/>
                <a:latin typeface="Arial" panose="020B0604020202020204" pitchFamily="34" charset="0"/>
              </a:rPr>
              <a:t>采用神经注意建模方法，引入多路径</a:t>
            </a:r>
            <a:r>
              <a:rPr lang="en-US" altLang="zh-CN" dirty="0">
                <a:effectLst/>
                <a:latin typeface="Arial" panose="020B0604020202020204" pitchFamily="34" charset="0"/>
              </a:rPr>
              <a:t>;</a:t>
            </a:r>
          </a:p>
          <a:p>
            <a:r>
              <a:rPr lang="en-US" altLang="zh-CN" dirty="0">
                <a:effectLst/>
                <a:latin typeface="Arial" panose="020B0604020202020204" pitchFamily="34" charset="0"/>
              </a:rPr>
              <a:t>(3)</a:t>
            </a:r>
            <a:r>
              <a:rPr lang="zh-CN" altLang="en-US" dirty="0">
                <a:effectLst/>
                <a:latin typeface="Arial" panose="020B0604020202020204" pitchFamily="34" charset="0"/>
              </a:rPr>
              <a:t>我们学会在代表所有关系的逻辑组合的单一</a:t>
            </a:r>
            <a:r>
              <a:rPr lang="en-US" altLang="zh-CN" dirty="0" err="1">
                <a:effectLst/>
                <a:latin typeface="Arial" panose="020B0604020202020204" pitchFamily="34" charset="0"/>
              </a:rPr>
              <a:t>rnn</a:t>
            </a:r>
            <a:r>
              <a:rPr lang="zh-CN" altLang="en-US" dirty="0">
                <a:effectLst/>
                <a:latin typeface="Arial" panose="020B0604020202020204" pitchFamily="34" charset="0"/>
              </a:rPr>
              <a:t>中分享力量。</a:t>
            </a:r>
            <a:endParaRPr lang="en-US" altLang="zh-CN" dirty="0">
              <a:effectLst/>
              <a:latin typeface="Arial" panose="020B0604020202020204" pitchFamily="34" charset="0"/>
            </a:endParaRPr>
          </a:p>
          <a:p>
            <a:r>
              <a:rPr lang="zh-CN" altLang="en-US" sz="1200" dirty="0"/>
              <a:t>注意，该方法不适合处理较长的文本特征。</a:t>
            </a:r>
            <a:endParaRPr lang="zh-CN" altLang="en-US" dirty="0"/>
          </a:p>
        </p:txBody>
      </p:sp>
      <p:sp>
        <p:nvSpPr>
          <p:cNvPr id="4" name="灯片编号占位符 3"/>
          <p:cNvSpPr>
            <a:spLocks noGrp="1"/>
          </p:cNvSpPr>
          <p:nvPr>
            <p:ph type="sldNum" sz="quarter" idx="5"/>
          </p:nvPr>
        </p:nvSpPr>
        <p:spPr/>
        <p:txBody>
          <a:bodyPr/>
          <a:lstStyle/>
          <a:p>
            <a:fld id="{F881B65D-BAE2-41BA-A697-168DEAD922EF}" type="slidenum">
              <a:rPr lang="zh-CN" altLang="en-US" smtClean="0"/>
              <a:t>57</a:t>
            </a:fld>
            <a:endParaRPr lang="zh-CN" altLang="en-US"/>
          </a:p>
        </p:txBody>
      </p:sp>
    </p:spTree>
    <p:extLst>
      <p:ext uri="{BB962C8B-B14F-4D97-AF65-F5344CB8AC3E}">
        <p14:creationId xmlns:p14="http://schemas.microsoft.com/office/powerpoint/2010/main" val="3175266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771600-EFCF-4A63-82E2-D1BF68BF533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633853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这里使用</a:t>
            </a:r>
            <a:r>
              <a:rPr lang="en-US" altLang="zh-CN" dirty="0"/>
              <a:t>RNN</a:t>
            </a:r>
            <a:r>
              <a:rPr lang="zh-CN" altLang="en-US" dirty="0"/>
              <a:t>公式</a:t>
            </a:r>
            <a:r>
              <a:rPr lang="en-US" altLang="zh-CN" dirty="0"/>
              <a:t>4</a:t>
            </a:r>
            <a:r>
              <a:rPr lang="zh-CN" altLang="en-US" dirty="0"/>
              <a:t>进行神经网络的更新公式，使用公式</a:t>
            </a:r>
            <a:r>
              <a:rPr lang="en-US" altLang="zh-CN" dirty="0"/>
              <a:t>5</a:t>
            </a:r>
            <a:r>
              <a:rPr lang="zh-CN" altLang="en-US" dirty="0"/>
              <a:t>进行损失函数计算，</a:t>
            </a:r>
            <a:r>
              <a:rPr lang="en-US" altLang="zh-CN" dirty="0"/>
              <a:t>M</a:t>
            </a:r>
            <a:r>
              <a:rPr lang="zh-CN" altLang="en-US" dirty="0"/>
              <a:t>为样本进行样本训练的数量。为了缓解重尾情况，训练时通过简单添加实体类型获得实体表示。也就是公式</a:t>
            </a:r>
            <a:r>
              <a:rPr lang="en-US" altLang="zh-CN" dirty="0"/>
              <a:t>6</a:t>
            </a:r>
            <a:r>
              <a:rPr lang="zh-CN" altLang="en-US" dirty="0"/>
              <a:t>展示的更新公式。</a:t>
            </a:r>
          </a:p>
        </p:txBody>
      </p:sp>
      <p:sp>
        <p:nvSpPr>
          <p:cNvPr id="4" name="灯片编号占位符 3"/>
          <p:cNvSpPr>
            <a:spLocks noGrp="1"/>
          </p:cNvSpPr>
          <p:nvPr>
            <p:ph type="sldNum" sz="quarter" idx="5"/>
          </p:nvPr>
        </p:nvSpPr>
        <p:spPr/>
        <p:txBody>
          <a:bodyPr/>
          <a:lstStyle/>
          <a:p>
            <a:fld id="{F881B65D-BAE2-41BA-A697-168DEAD922EF}" type="slidenum">
              <a:rPr lang="zh-CN" altLang="en-US" smtClean="0"/>
              <a:t>58</a:t>
            </a:fld>
            <a:endParaRPr lang="zh-CN" altLang="en-US"/>
          </a:p>
        </p:txBody>
      </p:sp>
    </p:spTree>
    <p:extLst>
      <p:ext uri="{BB962C8B-B14F-4D97-AF65-F5344CB8AC3E}">
        <p14:creationId xmlns:p14="http://schemas.microsoft.com/office/powerpoint/2010/main" val="519263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这里模型尝试使用了三种不同的得分函数，考虑所有信息给出一个分数。</a:t>
            </a:r>
          </a:p>
        </p:txBody>
      </p:sp>
      <p:sp>
        <p:nvSpPr>
          <p:cNvPr id="4" name="灯片编号占位符 3"/>
          <p:cNvSpPr>
            <a:spLocks noGrp="1"/>
          </p:cNvSpPr>
          <p:nvPr>
            <p:ph type="sldNum" sz="quarter" idx="5"/>
          </p:nvPr>
        </p:nvSpPr>
        <p:spPr/>
        <p:txBody>
          <a:bodyPr/>
          <a:lstStyle/>
          <a:p>
            <a:fld id="{F881B65D-BAE2-41BA-A697-168DEAD922EF}" type="slidenum">
              <a:rPr lang="zh-CN" altLang="en-US" smtClean="0"/>
              <a:t>59</a:t>
            </a:fld>
            <a:endParaRPr lang="zh-CN" altLang="en-US"/>
          </a:p>
        </p:txBody>
      </p:sp>
    </p:spTree>
    <p:extLst>
      <p:ext uri="{BB962C8B-B14F-4D97-AF65-F5344CB8AC3E}">
        <p14:creationId xmlns:p14="http://schemas.microsoft.com/office/powerpoint/2010/main" val="3196475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这张图展示的是模型采用不同得分函数进行梯度下降的图，可以看到一开始</a:t>
            </a:r>
            <a:r>
              <a:rPr lang="en-US" altLang="zh-CN" dirty="0" err="1"/>
              <a:t>logSumExp</a:t>
            </a:r>
            <a:r>
              <a:rPr lang="zh-CN" altLang="en-US" dirty="0"/>
              <a:t>得分函数下降速度很快。</a:t>
            </a:r>
          </a:p>
        </p:txBody>
      </p:sp>
      <p:sp>
        <p:nvSpPr>
          <p:cNvPr id="4" name="灯片编号占位符 3"/>
          <p:cNvSpPr>
            <a:spLocks noGrp="1"/>
          </p:cNvSpPr>
          <p:nvPr>
            <p:ph type="sldNum" sz="quarter" idx="5"/>
          </p:nvPr>
        </p:nvSpPr>
        <p:spPr/>
        <p:txBody>
          <a:bodyPr/>
          <a:lstStyle/>
          <a:p>
            <a:fld id="{F881B65D-BAE2-41BA-A697-168DEAD922EF}" type="slidenum">
              <a:rPr lang="zh-CN" altLang="en-US" smtClean="0"/>
              <a:t>60</a:t>
            </a:fld>
            <a:endParaRPr lang="zh-CN" altLang="en-US"/>
          </a:p>
        </p:txBody>
      </p:sp>
    </p:spTree>
    <p:extLst>
      <p:ext uri="{BB962C8B-B14F-4D97-AF65-F5344CB8AC3E}">
        <p14:creationId xmlns:p14="http://schemas.microsoft.com/office/powerpoint/2010/main" val="32028324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以上是我的参考文献，下面就有请我的组员俞子毅同学介绍一下基于神经网络语义推理。</a:t>
            </a:r>
          </a:p>
        </p:txBody>
      </p:sp>
      <p:sp>
        <p:nvSpPr>
          <p:cNvPr id="4" name="灯片编号占位符 3"/>
          <p:cNvSpPr>
            <a:spLocks noGrp="1"/>
          </p:cNvSpPr>
          <p:nvPr>
            <p:ph type="sldNum" sz="quarter" idx="5"/>
          </p:nvPr>
        </p:nvSpPr>
        <p:spPr/>
        <p:txBody>
          <a:bodyPr/>
          <a:lstStyle/>
          <a:p>
            <a:fld id="{F881B65D-BAE2-41BA-A697-168DEAD922EF}" type="slidenum">
              <a:rPr lang="zh-CN" altLang="en-US" smtClean="0"/>
              <a:t>61</a:t>
            </a:fld>
            <a:endParaRPr lang="zh-CN" altLang="en-US"/>
          </a:p>
        </p:txBody>
      </p:sp>
    </p:spTree>
    <p:extLst>
      <p:ext uri="{BB962C8B-B14F-4D97-AF65-F5344CB8AC3E}">
        <p14:creationId xmlns:p14="http://schemas.microsoft.com/office/powerpoint/2010/main" val="1530504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各位同学大家好，我是第七组的江洲，接下来由我给大家讲基于神经网络结构推理。</a:t>
            </a:r>
          </a:p>
        </p:txBody>
      </p:sp>
      <p:sp>
        <p:nvSpPr>
          <p:cNvPr id="4" name="灯片编号占位符 3"/>
          <p:cNvSpPr>
            <a:spLocks noGrp="1"/>
          </p:cNvSpPr>
          <p:nvPr>
            <p:ph type="sldNum" sz="quarter" idx="5"/>
          </p:nvPr>
        </p:nvSpPr>
        <p:spPr/>
        <p:txBody>
          <a:bodyPr/>
          <a:lstStyle/>
          <a:p>
            <a:fld id="{F881B65D-BAE2-41BA-A697-168DEAD922EF}" type="slidenum">
              <a:rPr lang="zh-CN" altLang="en-US" smtClean="0"/>
              <a:t>62</a:t>
            </a:fld>
            <a:endParaRPr lang="zh-CN" altLang="en-US"/>
          </a:p>
        </p:txBody>
      </p:sp>
    </p:spTree>
    <p:extLst>
      <p:ext uri="{BB962C8B-B14F-4D97-AF65-F5344CB8AC3E}">
        <p14:creationId xmlns:p14="http://schemas.microsoft.com/office/powerpoint/2010/main" val="33269531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分支</a:t>
            </a:r>
            <a:r>
              <a:rPr lang="en-US" altLang="zh-CN" dirty="0"/>
              <a:t>-</a:t>
            </a:r>
            <a:r>
              <a:rPr lang="zh-CN" altLang="en-US" dirty="0"/>
              <a:t>基于什么</a:t>
            </a:r>
            <a:r>
              <a:rPr lang="en-US" altLang="zh-CN" dirty="0"/>
              <a:t>-</a:t>
            </a:r>
            <a:r>
              <a:rPr lang="zh-CN" altLang="en-US" dirty="0"/>
              <a:t>为什么能成为分支</a:t>
            </a:r>
            <a:endParaRPr lang="en-US" altLang="zh-CN" dirty="0"/>
          </a:p>
          <a:p>
            <a:r>
              <a:rPr lang="zh-CN" altLang="en-US" dirty="0"/>
              <a:t>有六种比较典型的基于语义的推理模型，</a:t>
            </a:r>
            <a:endParaRPr lang="en-US" altLang="zh-CN" dirty="0"/>
          </a:p>
          <a:p>
            <a:r>
              <a:rPr lang="zh-CN" altLang="en-US" dirty="0"/>
              <a:t>我这里会主要讲下</a:t>
            </a:r>
            <a:r>
              <a:rPr lang="en-US" altLang="zh-CN" dirty="0" err="1"/>
              <a:t>projE</a:t>
            </a:r>
            <a:r>
              <a:rPr lang="zh-CN" altLang="en-US" dirty="0"/>
              <a:t>模型，其他模型大家有兴趣可以自行了解。</a:t>
            </a:r>
          </a:p>
        </p:txBody>
      </p:sp>
      <p:sp>
        <p:nvSpPr>
          <p:cNvPr id="4" name="灯片编号占位符 3"/>
          <p:cNvSpPr>
            <a:spLocks noGrp="1"/>
          </p:cNvSpPr>
          <p:nvPr>
            <p:ph type="sldNum" sz="quarter" idx="5"/>
          </p:nvPr>
        </p:nvSpPr>
        <p:spPr/>
        <p:txBody>
          <a:bodyPr/>
          <a:lstStyle/>
          <a:p>
            <a:fld id="{F881B65D-BAE2-41BA-A697-168DEAD922EF}" type="slidenum">
              <a:rPr lang="zh-CN" altLang="en-US" smtClean="0"/>
              <a:t>63</a:t>
            </a:fld>
            <a:endParaRPr lang="zh-CN" altLang="en-US"/>
          </a:p>
        </p:txBody>
      </p:sp>
    </p:spTree>
    <p:extLst>
      <p:ext uri="{BB962C8B-B14F-4D97-AF65-F5344CB8AC3E}">
        <p14:creationId xmlns:p14="http://schemas.microsoft.com/office/powerpoint/2010/main" val="27151557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spc="75" dirty="0">
                <a:effectLst/>
                <a:highlight>
                  <a:srgbClr val="00FF00"/>
                </a:highlight>
                <a:latin typeface="Arial" panose="020B0604020202020204" pitchFamily="34" charset="0"/>
                <a:ea typeface="等线" panose="02010600030101010101" pitchFamily="2" charset="-122"/>
                <a:cs typeface="Arial" panose="020B0604020202020204" pitchFamily="34" charset="0"/>
              </a:rPr>
              <a:t>实体预测任务以部分三元组</a:t>
            </a:r>
            <a:r>
              <a:rPr lang="en-US" altLang="zh-CN" sz="1800" kern="100" spc="75" dirty="0">
                <a:effectLst/>
                <a:highlight>
                  <a:srgbClr val="00FF00"/>
                </a:highlight>
                <a:latin typeface="Arial" panose="020B0604020202020204" pitchFamily="34" charset="0"/>
                <a:ea typeface="等线" panose="02010600030101010101" pitchFamily="2" charset="-122"/>
                <a:cs typeface="Times New Roman" panose="02020603050405020304" pitchFamily="18" charset="0"/>
              </a:rPr>
              <a:t>(h, r</a:t>
            </a:r>
            <a:r>
              <a:rPr lang="zh-CN" altLang="zh-CN" sz="1800" kern="100" spc="75" dirty="0">
                <a:effectLst/>
                <a:highlight>
                  <a:srgbClr val="00FF00"/>
                </a:highlight>
                <a:latin typeface="Arial" panose="020B0604020202020204" pitchFamily="34" charset="0"/>
                <a:ea typeface="等线" panose="02010600030101010101" pitchFamily="2" charset="-122"/>
                <a:cs typeface="Arial" panose="020B0604020202020204" pitchFamily="34" charset="0"/>
              </a:rPr>
              <a:t>，</a:t>
            </a:r>
            <a:r>
              <a:rPr lang="en-US" altLang="zh-CN" sz="1800" kern="100" spc="75" dirty="0">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r>
              <a:rPr lang="zh-CN" altLang="zh-CN" sz="1800" kern="100" spc="75" dirty="0">
                <a:effectLst/>
                <a:highlight>
                  <a:srgbClr val="00FF00"/>
                </a:highlight>
                <a:latin typeface="Arial" panose="020B0604020202020204" pitchFamily="34" charset="0"/>
                <a:ea typeface="等线" panose="02010600030101010101" pitchFamily="2" charset="-122"/>
                <a:cs typeface="Arial" panose="020B0604020202020204" pitchFamily="34" charset="0"/>
              </a:rPr>
              <a:t>作为输入，并生成候选实体的排序列表作为输出</a:t>
            </a:r>
            <a:r>
              <a:rPr lang="en-US" altLang="zh-CN" sz="1800" kern="100" spc="75" dirty="0">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881B65D-BAE2-41BA-A697-168DEAD922EF}" type="slidenum">
              <a:rPr lang="zh-CN" altLang="en-US" smtClean="0"/>
              <a:t>64</a:t>
            </a:fld>
            <a:endParaRPr lang="zh-CN" altLang="en-US"/>
          </a:p>
        </p:txBody>
      </p:sp>
    </p:spTree>
    <p:extLst>
      <p:ext uri="{BB962C8B-B14F-4D97-AF65-F5344CB8AC3E}">
        <p14:creationId xmlns:p14="http://schemas.microsoft.com/office/powerpoint/2010/main" val="34305298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考虑下加</a:t>
            </a:r>
            <a:r>
              <a:rPr lang="en-US" altLang="zh-CN" dirty="0"/>
              <a:t>KGC</a:t>
            </a:r>
            <a:r>
              <a:rPr lang="zh-CN" altLang="en-US" dirty="0"/>
              <a:t>的说明</a:t>
            </a:r>
            <a:endParaRPr lang="en-US" altLang="zh-CN" dirty="0"/>
          </a:p>
          <a:p>
            <a:r>
              <a:rPr lang="zh-CN" altLang="en-US" dirty="0"/>
              <a:t>来自</a:t>
            </a:r>
            <a:r>
              <a:rPr lang="en-US" altLang="zh-CN" dirty="0"/>
              <a:t>xx</a:t>
            </a:r>
            <a:r>
              <a:rPr lang="zh-CN" altLang="en-US" dirty="0"/>
              <a:t>大学的两位研究者</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881B65D-BAE2-41BA-A697-168DEAD922EF}" type="slidenum">
              <a:rPr lang="zh-CN" altLang="en-US" smtClean="0"/>
              <a:t>65</a:t>
            </a:fld>
            <a:endParaRPr lang="zh-CN" altLang="en-US"/>
          </a:p>
        </p:txBody>
      </p:sp>
    </p:spTree>
    <p:extLst>
      <p:ext uri="{BB962C8B-B14F-4D97-AF65-F5344CB8AC3E}">
        <p14:creationId xmlns:p14="http://schemas.microsoft.com/office/powerpoint/2010/main" val="16259139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模型主要有两个公式，</a:t>
            </a:r>
            <a:endParaRPr lang="en-US" altLang="zh-CN" dirty="0"/>
          </a:p>
          <a:p>
            <a:r>
              <a:rPr lang="zh-CN" altLang="en-US" dirty="0"/>
              <a:t>一个是</a:t>
            </a:r>
            <a:r>
              <a:rPr lang="en-US" altLang="zh-CN" dirty="0"/>
              <a:t>xxx</a:t>
            </a:r>
            <a:r>
              <a:rPr lang="zh-CN" altLang="en-US" dirty="0"/>
              <a:t>，各部分说明，也就是变量乘权重加上偏置。</a:t>
            </a:r>
            <a:endParaRPr lang="en-US" altLang="zh-CN" dirty="0"/>
          </a:p>
          <a:p>
            <a:r>
              <a:rPr lang="zh-CN" altLang="en-US" dirty="0"/>
              <a:t>一个是</a:t>
            </a:r>
            <a:r>
              <a:rPr lang="en-US" altLang="zh-CN" dirty="0"/>
              <a:t>xxx</a:t>
            </a:r>
            <a:r>
              <a:rPr lang="zh-CN" altLang="en-US" dirty="0"/>
              <a:t>，各部分说明，从内到外说。</a:t>
            </a:r>
            <a:r>
              <a:rPr lang="en-US" altLang="zh-CN" dirty="0"/>
              <a:t>(</a:t>
            </a:r>
            <a:r>
              <a:rPr lang="zh-CN" altLang="en-US" dirty="0"/>
              <a:t>目标向量通过内存激活函数</a:t>
            </a:r>
            <a:r>
              <a:rPr lang="en-US" altLang="zh-CN" dirty="0"/>
              <a:t>f</a:t>
            </a:r>
            <a:r>
              <a:rPr lang="zh-CN" altLang="en-US" dirty="0"/>
              <a:t>，再通过外层函数</a:t>
            </a:r>
            <a:r>
              <a:rPr lang="en-US" altLang="zh-CN" dirty="0"/>
              <a:t>g)</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881B65D-BAE2-41BA-A697-168DEAD922EF}" type="slidenum">
              <a:rPr lang="zh-CN" altLang="en-US" smtClean="0"/>
              <a:t>66</a:t>
            </a:fld>
            <a:endParaRPr lang="zh-CN" altLang="en-US"/>
          </a:p>
        </p:txBody>
      </p:sp>
    </p:spTree>
    <p:extLst>
      <p:ext uri="{BB962C8B-B14F-4D97-AF65-F5344CB8AC3E}">
        <p14:creationId xmlns:p14="http://schemas.microsoft.com/office/powerpoint/2010/main" val="3155813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a:t>
            </a:r>
            <a:r>
              <a:rPr lang="en-US" altLang="zh-CN" dirty="0"/>
              <a:t>xxx</a:t>
            </a:r>
            <a:r>
              <a:rPr lang="zh-CN" altLang="en-US" dirty="0"/>
              <a:t>，网络结构如下图，</a:t>
            </a:r>
            <a:endParaRPr lang="en-US" altLang="zh-CN" dirty="0"/>
          </a:p>
          <a:p>
            <a:r>
              <a:rPr lang="zh-CN" altLang="en-US" dirty="0"/>
              <a:t>蓝色节点为实体嵌入向量，</a:t>
            </a:r>
            <a:endParaRPr lang="en-US" altLang="zh-CN" dirty="0"/>
          </a:p>
          <a:p>
            <a:r>
              <a:rPr lang="zh-CN" altLang="en-US" dirty="0"/>
              <a:t>绿色节点为关系嵌入向量</a:t>
            </a:r>
            <a:r>
              <a:rPr lang="en-US" altLang="zh-CN" dirty="0"/>
              <a:t>;</a:t>
            </a:r>
          </a:p>
          <a:p>
            <a:r>
              <a:rPr lang="zh-CN" altLang="en-US" dirty="0"/>
              <a:t>橙色的节点是对角阵的参数。</a:t>
            </a:r>
            <a:endParaRPr lang="en-US" altLang="zh-CN" dirty="0"/>
          </a:p>
          <a:p>
            <a:r>
              <a:rPr lang="zh-CN" altLang="en-US" dirty="0"/>
              <a:t>模型流程也可以用这张图来说明。</a:t>
            </a:r>
            <a:endParaRPr lang="en-US" altLang="zh-CN" dirty="0"/>
          </a:p>
          <a:p>
            <a:r>
              <a:rPr lang="zh-CN" altLang="en-US" dirty="0"/>
              <a:t>在这张图里，给定尾实体</a:t>
            </a:r>
            <a:r>
              <a:rPr lang="en-US" altLang="zh-CN" dirty="0" err="1"/>
              <a:t>illinois</a:t>
            </a:r>
            <a:r>
              <a:rPr lang="zh-CN" altLang="en-US" dirty="0"/>
              <a:t>和关系</a:t>
            </a:r>
            <a:r>
              <a:rPr lang="en-US" altLang="zh-CN" dirty="0" err="1"/>
              <a:t>CityOf</a:t>
            </a:r>
            <a:r>
              <a:rPr lang="zh-CN" altLang="en-US" dirty="0"/>
              <a:t>，要推理出头实体。</a:t>
            </a:r>
            <a:endParaRPr lang="en-US" altLang="zh-CN" dirty="0"/>
          </a:p>
          <a:p>
            <a:r>
              <a:rPr lang="zh-CN" altLang="en-US" dirty="0"/>
              <a:t>实体和关系嵌入通过组合层生成目标向量，经过激活函数</a:t>
            </a:r>
            <a:r>
              <a:rPr lang="en-US" altLang="zh-CN" dirty="0"/>
              <a:t>f</a:t>
            </a:r>
            <a:r>
              <a:rPr lang="zh-CN" altLang="en-US" dirty="0"/>
              <a:t>，在投影层与候选实体（比如旧金山、芝加哥）的嵌入向量相乘</a:t>
            </a:r>
            <a:r>
              <a:rPr lang="zh-CN" altLang="en-US" b="0" i="0" dirty="0">
                <a:solidFill>
                  <a:srgbClr val="000000"/>
                </a:solidFill>
                <a:effectLst/>
                <a:latin typeface="PingFang SC"/>
              </a:rPr>
              <a:t>加偏置</a:t>
            </a:r>
            <a:r>
              <a:rPr lang="zh-CN" altLang="en-US" dirty="0"/>
              <a:t>，</a:t>
            </a:r>
            <a:endParaRPr lang="en-US" altLang="zh-CN" dirty="0"/>
          </a:p>
          <a:p>
            <a:r>
              <a:rPr lang="zh-CN" altLang="en-US" dirty="0"/>
              <a:t>经过激活函数</a:t>
            </a:r>
            <a:r>
              <a:rPr lang="en-US" altLang="zh-CN" dirty="0"/>
              <a:t>g</a:t>
            </a:r>
            <a:r>
              <a:rPr lang="zh-CN" altLang="en-US" dirty="0"/>
              <a:t>，得到每个候选实体相似度得分。</a:t>
            </a:r>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F881B65D-BAE2-41BA-A697-168DEAD922EF}" type="slidenum">
              <a:rPr lang="zh-CN" altLang="en-US" smtClean="0"/>
              <a:t>67</a:t>
            </a:fld>
            <a:endParaRPr lang="zh-CN" altLang="en-US"/>
          </a:p>
        </p:txBody>
      </p:sp>
    </p:spTree>
    <p:extLst>
      <p:ext uri="{BB962C8B-B14F-4D97-AF65-F5344CB8AC3E}">
        <p14:creationId xmlns:p14="http://schemas.microsoft.com/office/powerpoint/2010/main" val="3196537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771600-EFCF-4A63-82E2-D1BF68BF533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666186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模型是为了找到一个最佳有序候选实体列表并且其中</a:t>
            </a:r>
            <a:r>
              <a:rPr lang="en-US" altLang="zh-CN" dirty="0"/>
              <a:t>xxx</a:t>
            </a:r>
          </a:p>
          <a:p>
            <a:r>
              <a:rPr lang="zh-CN" altLang="en-US" dirty="0"/>
              <a:t>其他模型像</a:t>
            </a:r>
            <a:endParaRPr lang="en-US" altLang="zh-CN" dirty="0"/>
          </a:p>
          <a:p>
            <a:r>
              <a:rPr lang="zh-CN" altLang="en-US" dirty="0"/>
              <a:t>所以主要讨论单点法和列表法就可以了</a:t>
            </a:r>
          </a:p>
        </p:txBody>
      </p:sp>
      <p:sp>
        <p:nvSpPr>
          <p:cNvPr id="4" name="灯片编号占位符 3"/>
          <p:cNvSpPr>
            <a:spLocks noGrp="1"/>
          </p:cNvSpPr>
          <p:nvPr>
            <p:ph type="sldNum" sz="quarter" idx="5"/>
          </p:nvPr>
        </p:nvSpPr>
        <p:spPr/>
        <p:txBody>
          <a:bodyPr/>
          <a:lstStyle/>
          <a:p>
            <a:fld id="{F881B65D-BAE2-41BA-A697-168DEAD922EF}" type="slidenum">
              <a:rPr lang="zh-CN" altLang="en-US" smtClean="0"/>
              <a:t>68</a:t>
            </a:fld>
            <a:endParaRPr lang="zh-CN" altLang="en-US"/>
          </a:p>
        </p:txBody>
      </p:sp>
    </p:spTree>
    <p:extLst>
      <p:ext uri="{BB962C8B-B14F-4D97-AF65-F5344CB8AC3E}">
        <p14:creationId xmlns:p14="http://schemas.microsoft.com/office/powerpoint/2010/main" val="1552964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单点法将排序问题转化为多分类问题，</a:t>
            </a:r>
            <a:r>
              <a:rPr lang="en-US" altLang="zh-CN" dirty="0" err="1"/>
              <a:t>xxxxxx</a:t>
            </a:r>
            <a:endParaRPr lang="en-US" altLang="zh-CN" dirty="0"/>
          </a:p>
          <a:p>
            <a:r>
              <a:rPr lang="zh-CN" altLang="en-US" dirty="0"/>
              <a:t>列表法区别在于</a:t>
            </a:r>
            <a:r>
              <a:rPr lang="en-US" altLang="zh-CN" dirty="0"/>
              <a:t>xxx</a:t>
            </a:r>
            <a:r>
              <a:rPr lang="zh-CN" altLang="en-US" dirty="0"/>
              <a:t>，我理解</a:t>
            </a:r>
            <a:endParaRPr lang="en-US" altLang="zh-CN" dirty="0"/>
          </a:p>
          <a:p>
            <a:r>
              <a:rPr lang="zh-CN" altLang="en-US" dirty="0"/>
              <a:t>两种排序方法，就引申出了两种对应的变体</a:t>
            </a:r>
          </a:p>
          <a:p>
            <a:endParaRPr lang="zh-CN" altLang="en-US" dirty="0"/>
          </a:p>
        </p:txBody>
      </p:sp>
      <p:sp>
        <p:nvSpPr>
          <p:cNvPr id="4" name="灯片编号占位符 3"/>
          <p:cNvSpPr>
            <a:spLocks noGrp="1"/>
          </p:cNvSpPr>
          <p:nvPr>
            <p:ph type="sldNum" sz="quarter" idx="5"/>
          </p:nvPr>
        </p:nvSpPr>
        <p:spPr/>
        <p:txBody>
          <a:bodyPr/>
          <a:lstStyle/>
          <a:p>
            <a:fld id="{F881B65D-BAE2-41BA-A697-168DEAD922EF}" type="slidenum">
              <a:rPr lang="zh-CN" altLang="en-US" smtClean="0"/>
              <a:t>69</a:t>
            </a:fld>
            <a:endParaRPr lang="zh-CN" altLang="en-US"/>
          </a:p>
        </p:txBody>
      </p:sp>
    </p:spTree>
    <p:extLst>
      <p:ext uri="{BB962C8B-B14F-4D97-AF65-F5344CB8AC3E}">
        <p14:creationId xmlns:p14="http://schemas.microsoft.com/office/powerpoint/2010/main" val="20574097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在训练前做个设置</a:t>
            </a:r>
            <a:r>
              <a:rPr lang="en-US" altLang="zh-CN" dirty="0"/>
              <a:t>xxx</a:t>
            </a:r>
            <a:r>
              <a:rPr lang="zh-CN" altLang="en-US" dirty="0"/>
              <a:t>，那排名问题就转化为二分类问题</a:t>
            </a:r>
            <a:endParaRPr lang="en-US" altLang="zh-CN" dirty="0"/>
          </a:p>
          <a:p>
            <a:r>
              <a:rPr lang="zh-CN" altLang="en-US" dirty="0"/>
              <a:t>那样目标就变为</a:t>
            </a:r>
            <a:r>
              <a:rPr lang="en-US" altLang="zh-CN" dirty="0"/>
              <a:t>xxx</a:t>
            </a:r>
            <a:r>
              <a:rPr lang="zh-CN" altLang="en-US" dirty="0"/>
              <a:t>，具体就是最小化交叉熵损失。</a:t>
            </a:r>
          </a:p>
        </p:txBody>
      </p:sp>
      <p:sp>
        <p:nvSpPr>
          <p:cNvPr id="4" name="灯片编号占位符 3"/>
          <p:cNvSpPr>
            <a:spLocks noGrp="1"/>
          </p:cNvSpPr>
          <p:nvPr>
            <p:ph type="sldNum" sz="quarter" idx="5"/>
          </p:nvPr>
        </p:nvSpPr>
        <p:spPr/>
        <p:txBody>
          <a:bodyPr/>
          <a:lstStyle/>
          <a:p>
            <a:fld id="{F881B65D-BAE2-41BA-A697-168DEAD922EF}" type="slidenum">
              <a:rPr lang="zh-CN" altLang="en-US" smtClean="0"/>
              <a:t>70</a:t>
            </a:fld>
            <a:endParaRPr lang="zh-CN" altLang="en-US"/>
          </a:p>
        </p:txBody>
      </p:sp>
    </p:spTree>
    <p:extLst>
      <p:ext uri="{BB962C8B-B14F-4D97-AF65-F5344CB8AC3E}">
        <p14:creationId xmlns:p14="http://schemas.microsoft.com/office/powerpoint/2010/main" val="34804926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spc="75" dirty="0" err="1">
                <a:effectLst/>
                <a:latin typeface="Arial" panose="020B0604020202020204" pitchFamily="34" charset="0"/>
                <a:ea typeface="等线" panose="02010600030101010101" pitchFamily="2" charset="-122"/>
              </a:rPr>
              <a:t>ProjE</a:t>
            </a:r>
            <a:r>
              <a:rPr lang="zh-CN" altLang="en-US" sz="1200" spc="75" dirty="0">
                <a:effectLst/>
                <a:latin typeface="Arial" panose="020B0604020202020204" pitchFamily="34" charset="0"/>
                <a:ea typeface="等线" panose="02010600030101010101" pitchFamily="2" charset="-122"/>
              </a:rPr>
              <a:t>的第一个变体是</a:t>
            </a:r>
            <a:r>
              <a:rPr lang="zh-CN" altLang="en-US" dirty="0"/>
              <a:t>使用单点法的</a:t>
            </a:r>
            <a:r>
              <a:rPr lang="en-US" altLang="zh-CN" dirty="0" err="1"/>
              <a:t>ProjE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Xxx</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a:t>
            </a:r>
            <a:r>
              <a:rPr lang="en-US" altLang="zh-CN" dirty="0" err="1"/>
              <a:t>i</a:t>
            </a:r>
            <a:r>
              <a:rPr lang="zh-CN" altLang="en-US" dirty="0"/>
              <a:t>个</a:t>
            </a:r>
            <a:r>
              <a:rPr lang="en-US" altLang="zh-CN" dirty="0"/>
              <a:t>xxx</a:t>
            </a:r>
            <a:r>
              <a:rPr lang="zh-CN" altLang="en-US" dirty="0"/>
              <a:t>，</a:t>
            </a:r>
            <a:r>
              <a:rPr lang="en-US" altLang="zh-CN" dirty="0" err="1"/>
              <a:t>wci</a:t>
            </a:r>
            <a:r>
              <a:rPr lang="zh-CN" altLang="en-US" dirty="0"/>
              <a:t>是第</a:t>
            </a:r>
            <a:r>
              <a:rPr lang="en-US" altLang="zh-CN" dirty="0" err="1"/>
              <a:t>i</a:t>
            </a:r>
            <a:r>
              <a:rPr lang="zh-CN" altLang="en-US" dirty="0"/>
              <a:t>个候选的嵌入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Loss</a:t>
            </a:r>
            <a:r>
              <a:rPr lang="zh-CN" altLang="en-US" dirty="0"/>
              <a:t>函数在右边</a:t>
            </a:r>
            <a:r>
              <a:rPr lang="en-US" altLang="zh-CN" dirty="0"/>
              <a:t>—</a:t>
            </a:r>
            <a:r>
              <a:rPr lang="zh-CN" altLang="en-US" dirty="0"/>
              <a:t>是个标准的交叉熵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训练过程就是优化损失函数。</a:t>
            </a:r>
          </a:p>
        </p:txBody>
      </p:sp>
      <p:sp>
        <p:nvSpPr>
          <p:cNvPr id="4" name="灯片编号占位符 3"/>
          <p:cNvSpPr>
            <a:spLocks noGrp="1"/>
          </p:cNvSpPr>
          <p:nvPr>
            <p:ph type="sldNum" sz="quarter" idx="5"/>
          </p:nvPr>
        </p:nvSpPr>
        <p:spPr/>
        <p:txBody>
          <a:bodyPr/>
          <a:lstStyle/>
          <a:p>
            <a:fld id="{F881B65D-BAE2-41BA-A697-168DEAD922EF}" type="slidenum">
              <a:rPr lang="zh-CN" altLang="en-US" smtClean="0"/>
              <a:t>71</a:t>
            </a:fld>
            <a:endParaRPr lang="zh-CN" altLang="en-US"/>
          </a:p>
        </p:txBody>
      </p:sp>
    </p:spTree>
    <p:extLst>
      <p:ext uri="{BB962C8B-B14F-4D97-AF65-F5344CB8AC3E}">
        <p14:creationId xmlns:p14="http://schemas.microsoft.com/office/powerpoint/2010/main" val="3173515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spc="75" dirty="0" err="1">
                <a:effectLst/>
                <a:latin typeface="Arial" panose="020B0604020202020204" pitchFamily="34" charset="0"/>
                <a:ea typeface="等线" panose="02010600030101010101" pitchFamily="2" charset="-122"/>
              </a:rPr>
              <a:t>ProjE</a:t>
            </a:r>
            <a:r>
              <a:rPr lang="zh-CN" altLang="en-US" sz="1200" spc="75" dirty="0">
                <a:effectLst/>
                <a:latin typeface="Arial" panose="020B0604020202020204" pitchFamily="34" charset="0"/>
                <a:ea typeface="等线" panose="02010600030101010101" pitchFamily="2" charset="-122"/>
              </a:rPr>
              <a:t>的第二个变体</a:t>
            </a:r>
            <a:r>
              <a:rPr lang="zh-CN" altLang="en-US" sz="1200" kern="100" spc="75" dirty="0">
                <a:effectLst/>
                <a:latin typeface="Arial" panose="020B0604020202020204" pitchFamily="34" charset="0"/>
                <a:ea typeface="等线" panose="02010600030101010101" pitchFamily="2" charset="-122"/>
                <a:cs typeface="Times New Roman" panose="02020603050405020304" pitchFamily="18" charset="0"/>
              </a:rPr>
              <a:t>使用列表法的</a:t>
            </a:r>
            <a:r>
              <a:rPr lang="en-US" altLang="zh-CN" sz="1200" kern="100" spc="75" dirty="0" err="1">
                <a:effectLst/>
                <a:latin typeface="Arial" panose="020B0604020202020204" pitchFamily="34" charset="0"/>
                <a:ea typeface="等线" panose="02010600030101010101" pitchFamily="2" charset="-122"/>
                <a:cs typeface="Times New Roman" panose="02020603050405020304" pitchFamily="18" charset="0"/>
              </a:rPr>
              <a:t>ProjE</a:t>
            </a:r>
            <a:endParaRPr lang="en-US" altLang="zh-CN" sz="1200" kern="100" spc="75" dirty="0">
              <a:effectLst/>
              <a:latin typeface="Arial" panose="020B060402020202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spc="75" dirty="0">
                <a:effectLst/>
                <a:latin typeface="Arial" panose="020B0604020202020204" pitchFamily="34" charset="0"/>
                <a:ea typeface="等线" panose="02010600030101010101" pitchFamily="2" charset="-122"/>
                <a:cs typeface="Times New Roman" panose="02020603050405020304" pitchFamily="18" charset="0"/>
              </a:rPr>
              <a:t>使用</a:t>
            </a:r>
            <a:r>
              <a:rPr lang="en-US" altLang="zh-CN" sz="1200" kern="100" spc="75" dirty="0" err="1">
                <a:effectLst/>
                <a:latin typeface="Arial" panose="020B0604020202020204" pitchFamily="34" charset="0"/>
                <a:ea typeface="等线" panose="02010600030101010101" pitchFamily="2" charset="-122"/>
                <a:cs typeface="Times New Roman" panose="02020603050405020304" pitchFamily="18" charset="0"/>
              </a:rPr>
              <a:t>softmax</a:t>
            </a:r>
            <a:r>
              <a:rPr lang="zh-CN" altLang="en-US" sz="1200" kern="100" spc="75" dirty="0">
                <a:effectLst/>
                <a:latin typeface="Arial" panose="020B0604020202020204" pitchFamily="34" charset="0"/>
                <a:ea typeface="等线" panose="02010600030101010101" pitchFamily="2" charset="-122"/>
                <a:cs typeface="Times New Roman" panose="02020603050405020304" pitchFamily="18" charset="0"/>
              </a:rPr>
              <a:t>做为外层的损失函数。</a:t>
            </a:r>
            <a:endParaRPr lang="en-US" altLang="zh-CN" sz="1200" kern="100" spc="75" dirty="0">
              <a:effectLst/>
              <a:latin typeface="Arial" panose="020B060402020202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spc="75" dirty="0">
                <a:effectLst/>
                <a:latin typeface="Arial" panose="020B0604020202020204" pitchFamily="34" charset="0"/>
                <a:ea typeface="等线" panose="02010600030101010101" pitchFamily="2" charset="-122"/>
                <a:cs typeface="Times New Roman" panose="02020603050405020304" pitchFamily="18" charset="0"/>
              </a:rPr>
              <a:t>排名得分函数就是左下的</a:t>
            </a:r>
            <a:r>
              <a:rPr lang="en-US" altLang="zh-CN" sz="1200" kern="100" spc="75" dirty="0">
                <a:effectLst/>
                <a:latin typeface="Arial" panose="020B0604020202020204" pitchFamily="34" charset="0"/>
                <a:ea typeface="等线" panose="02010600030101010101" pitchFamily="2" charset="-122"/>
                <a:cs typeface="Times New Roman" panose="02020603050405020304" pitchFamily="18" charset="0"/>
              </a:rPr>
              <a:t>h</a:t>
            </a:r>
            <a:r>
              <a:rPr lang="zh-CN" altLang="en-US" sz="1200" kern="100" spc="75" dirty="0">
                <a:effectLst/>
                <a:latin typeface="Arial" panose="020B0604020202020204" pitchFamily="34" charset="0"/>
                <a:ea typeface="等线" panose="02010600030101010101" pitchFamily="2" charset="-122"/>
                <a:cs typeface="Times New Roman" panose="02020603050405020304" pitchFamily="18" charset="0"/>
              </a:rPr>
              <a:t>函数。</a:t>
            </a:r>
            <a:endParaRPr lang="en-US" altLang="zh-CN" sz="1200" kern="100" spc="75" dirty="0">
              <a:effectLst/>
              <a:latin typeface="Arial" panose="020B060402020202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右边是</a:t>
            </a:r>
            <a:r>
              <a:rPr lang="en-US" altLang="zh-CN" dirty="0"/>
              <a:t>loss</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只计算正候选个人理解是预测时增多正候选数目、个人理解多了才有比较意义，只有一个就没意义了</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881B65D-BAE2-41BA-A697-168DEAD922EF}" type="slidenum">
              <a:rPr lang="zh-CN" altLang="en-US" smtClean="0"/>
              <a:t>72</a:t>
            </a:fld>
            <a:endParaRPr lang="zh-CN" altLang="en-US"/>
          </a:p>
        </p:txBody>
      </p:sp>
    </p:spTree>
    <p:extLst>
      <p:ext uri="{BB962C8B-B14F-4D97-AF65-F5344CB8AC3E}">
        <p14:creationId xmlns:p14="http://schemas.microsoft.com/office/powerpoint/2010/main" val="19837552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所以一般指第二个变体</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F881B65D-BAE2-41BA-A697-168DEAD922EF}" type="slidenum">
              <a:rPr lang="zh-CN" altLang="en-US" smtClean="0"/>
              <a:t>73</a:t>
            </a:fld>
            <a:endParaRPr lang="zh-CN" altLang="en-US"/>
          </a:p>
        </p:txBody>
      </p:sp>
    </p:spTree>
    <p:extLst>
      <p:ext uri="{BB962C8B-B14F-4D97-AF65-F5344CB8AC3E}">
        <p14:creationId xmlns:p14="http://schemas.microsoft.com/office/powerpoint/2010/main" val="4118037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负样本按比例抽取</a:t>
            </a:r>
          </a:p>
        </p:txBody>
      </p:sp>
      <p:sp>
        <p:nvSpPr>
          <p:cNvPr id="4" name="灯片编号占位符 3"/>
          <p:cNvSpPr>
            <a:spLocks noGrp="1"/>
          </p:cNvSpPr>
          <p:nvPr>
            <p:ph type="sldNum" sz="quarter" idx="5"/>
          </p:nvPr>
        </p:nvSpPr>
        <p:spPr/>
        <p:txBody>
          <a:bodyPr/>
          <a:lstStyle/>
          <a:p>
            <a:fld id="{F881B65D-BAE2-41BA-A697-168DEAD922EF}" type="slidenum">
              <a:rPr lang="zh-CN" altLang="en-US" smtClean="0"/>
              <a:t>74</a:t>
            </a:fld>
            <a:endParaRPr lang="zh-CN" altLang="en-US"/>
          </a:p>
        </p:txBody>
      </p:sp>
    </p:spTree>
    <p:extLst>
      <p:ext uri="{BB962C8B-B14F-4D97-AF65-F5344CB8AC3E}">
        <p14:creationId xmlns:p14="http://schemas.microsoft.com/office/powerpoint/2010/main" val="34218182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a:t>
            </a:r>
            <a:r>
              <a:rPr lang="zh-CN" altLang="en-US" dirty="0"/>
              <a:t>、现在可以用</a:t>
            </a:r>
            <a:r>
              <a:rPr lang="en-US" altLang="zh-CN" dirty="0" err="1"/>
              <a:t>bert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881B65D-BAE2-41BA-A697-168DEAD922EF}" type="slidenum">
              <a:rPr lang="zh-CN" altLang="en-US" smtClean="0"/>
              <a:t>76</a:t>
            </a:fld>
            <a:endParaRPr lang="zh-CN" altLang="en-US"/>
          </a:p>
        </p:txBody>
      </p:sp>
    </p:spTree>
    <p:extLst>
      <p:ext uri="{BB962C8B-B14F-4D97-AF65-F5344CB8AC3E}">
        <p14:creationId xmlns:p14="http://schemas.microsoft.com/office/powerpoint/2010/main" val="30446813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a:t>
            </a:r>
            <a:r>
              <a:rPr lang="zh-CN" altLang="en-US" dirty="0"/>
              <a:t>的问题</a:t>
            </a:r>
          </a:p>
        </p:txBody>
      </p:sp>
      <p:sp>
        <p:nvSpPr>
          <p:cNvPr id="4" name="灯片编号占位符 3"/>
          <p:cNvSpPr>
            <a:spLocks noGrp="1"/>
          </p:cNvSpPr>
          <p:nvPr>
            <p:ph type="sldNum" sz="quarter" idx="5"/>
          </p:nvPr>
        </p:nvSpPr>
        <p:spPr/>
        <p:txBody>
          <a:bodyPr/>
          <a:lstStyle/>
          <a:p>
            <a:fld id="{F881B65D-BAE2-41BA-A697-168DEAD922EF}" type="slidenum">
              <a:rPr lang="zh-CN" altLang="en-US" smtClean="0"/>
              <a:t>78</a:t>
            </a:fld>
            <a:endParaRPr lang="zh-CN" altLang="en-US"/>
          </a:p>
        </p:txBody>
      </p:sp>
    </p:spTree>
    <p:extLst>
      <p:ext uri="{BB962C8B-B14F-4D97-AF65-F5344CB8AC3E}">
        <p14:creationId xmlns:p14="http://schemas.microsoft.com/office/powerpoint/2010/main" val="15229934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各位同学大家好，我是第七组的江洲，接下来由我给大家讲基于神经网络结构推理。</a:t>
            </a:r>
          </a:p>
        </p:txBody>
      </p:sp>
      <p:sp>
        <p:nvSpPr>
          <p:cNvPr id="4" name="灯片编号占位符 3"/>
          <p:cNvSpPr>
            <a:spLocks noGrp="1"/>
          </p:cNvSpPr>
          <p:nvPr>
            <p:ph type="sldNum" sz="quarter" idx="5"/>
          </p:nvPr>
        </p:nvSpPr>
        <p:spPr/>
        <p:txBody>
          <a:bodyPr/>
          <a:lstStyle/>
          <a:p>
            <a:fld id="{F881B65D-BAE2-41BA-A697-168DEAD922EF}" type="slidenum">
              <a:rPr lang="zh-CN" altLang="en-US" smtClean="0"/>
              <a:t>79</a:t>
            </a:fld>
            <a:endParaRPr lang="zh-CN" altLang="en-US"/>
          </a:p>
        </p:txBody>
      </p:sp>
    </p:spTree>
    <p:extLst>
      <p:ext uri="{BB962C8B-B14F-4D97-AF65-F5344CB8AC3E}">
        <p14:creationId xmlns:p14="http://schemas.microsoft.com/office/powerpoint/2010/main" val="1631480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771600-EFCF-4A63-82E2-D1BF68BF533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290412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基于已知实体或关系在图结构中周围节点的结构，推理得到未知节点的表示，从而可对知识库中缺失的实体获取它的</a:t>
            </a:r>
            <a:r>
              <a:rPr lang="en-US" altLang="zh-CN" dirty="0"/>
              <a:t>embedding</a:t>
            </a:r>
            <a:r>
              <a:rPr lang="zh-CN" altLang="en-US" dirty="0"/>
              <a:t>向量</a:t>
            </a:r>
          </a:p>
        </p:txBody>
      </p:sp>
      <p:sp>
        <p:nvSpPr>
          <p:cNvPr id="4" name="灯片编号占位符 3"/>
          <p:cNvSpPr>
            <a:spLocks noGrp="1"/>
          </p:cNvSpPr>
          <p:nvPr>
            <p:ph type="sldNum" sz="quarter" idx="10"/>
          </p:nvPr>
        </p:nvSpPr>
        <p:spPr/>
        <p:txBody>
          <a:bodyPr/>
          <a:lstStyle/>
          <a:p>
            <a:fld id="{F881B65D-BAE2-41BA-A697-168DEAD922EF}" type="slidenum">
              <a:rPr lang="zh-CN" altLang="en-US" smtClean="0"/>
              <a:t>110</a:t>
            </a:fld>
            <a:endParaRPr lang="zh-CN" altLang="en-US"/>
          </a:p>
        </p:txBody>
      </p:sp>
    </p:spTree>
    <p:extLst>
      <p:ext uri="{BB962C8B-B14F-4D97-AF65-F5344CB8AC3E}">
        <p14:creationId xmlns:p14="http://schemas.microsoft.com/office/powerpoint/2010/main" val="7844072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R-GCN</a:t>
            </a:r>
            <a:r>
              <a:rPr lang="zh-CN" altLang="en-US" sz="1200" b="0" i="0" kern="1200" dirty="0">
                <a:solidFill>
                  <a:schemeClr val="tx1"/>
                </a:solidFill>
                <a:effectLst/>
                <a:latin typeface="+mn-lt"/>
                <a:ea typeface="+mn-ea"/>
                <a:cs typeface="+mn-cs"/>
              </a:rPr>
              <a:t>模型中计算单个图节点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实体更新的图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红色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。激活从邻近节点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深蓝色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收集</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维向量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，然后对每个关系类型分别进行转换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包括内边和外边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。结果表示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绿色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以</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标准化</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和的形式积累，并通过激活函数传递</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例如</a:t>
            </a:r>
            <a:r>
              <a:rPr lang="en-US" altLang="zh-CN" sz="1200" b="0" i="0" kern="1200" dirty="0" err="1">
                <a:solidFill>
                  <a:schemeClr val="tx1"/>
                </a:solidFill>
                <a:effectLst/>
                <a:latin typeface="+mn-lt"/>
                <a:ea typeface="+mn-ea"/>
                <a:cs typeface="+mn-cs"/>
              </a:rPr>
              <a:t>ReLU</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。这个每个节点的更新可以与整个图中的共享参数并行计算</a:t>
            </a:r>
            <a:endParaRPr lang="zh-CN" altLang="en-US" dirty="0"/>
          </a:p>
        </p:txBody>
      </p:sp>
      <p:sp>
        <p:nvSpPr>
          <p:cNvPr id="4" name="灯片编号占位符 3"/>
          <p:cNvSpPr>
            <a:spLocks noGrp="1"/>
          </p:cNvSpPr>
          <p:nvPr>
            <p:ph type="sldNum" sz="quarter" idx="10"/>
          </p:nvPr>
        </p:nvSpPr>
        <p:spPr/>
        <p:txBody>
          <a:bodyPr/>
          <a:lstStyle/>
          <a:p>
            <a:fld id="{F881B65D-BAE2-41BA-A697-168DEAD922EF}" type="slidenum">
              <a:rPr lang="zh-CN" altLang="en-US" smtClean="0"/>
              <a:t>111</a:t>
            </a:fld>
            <a:endParaRPr lang="zh-CN" altLang="en-US"/>
          </a:p>
        </p:txBody>
      </p:sp>
    </p:spTree>
    <p:extLst>
      <p:ext uri="{BB962C8B-B14F-4D97-AF65-F5344CB8AC3E}">
        <p14:creationId xmlns:p14="http://schemas.microsoft.com/office/powerpoint/2010/main" val="2460690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771600-EFCF-4A63-82E2-D1BF68BF533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30195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771600-EFCF-4A63-82E2-D1BF68BF533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68170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771600-EFCF-4A63-82E2-D1BF68BF533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04558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771600-EFCF-4A63-82E2-D1BF68BF533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13932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D7AE8-C81D-4811-97A9-919D4B8BEEE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9389AF3-F16D-47CE-84C1-B4234B16A1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3661125-0BA0-42C7-A459-80325B030765}"/>
              </a:ext>
            </a:extLst>
          </p:cNvPr>
          <p:cNvSpPr>
            <a:spLocks noGrp="1"/>
          </p:cNvSpPr>
          <p:nvPr>
            <p:ph type="dt" sz="half" idx="10"/>
          </p:nvPr>
        </p:nvSpPr>
        <p:spPr/>
        <p:txBody>
          <a:bodyPr/>
          <a:lstStyle/>
          <a:p>
            <a:fld id="{2D0DC918-F018-483D-ABE0-FBF3232C4BD6}" type="datetime1">
              <a:rPr lang="zh-CN" altLang="en-US" smtClean="0"/>
              <a:t>2021/11/2</a:t>
            </a:fld>
            <a:endParaRPr lang="zh-CN" altLang="en-US"/>
          </a:p>
        </p:txBody>
      </p:sp>
      <p:sp>
        <p:nvSpPr>
          <p:cNvPr id="5" name="页脚占位符 4">
            <a:extLst>
              <a:ext uri="{FF2B5EF4-FFF2-40B4-BE49-F238E27FC236}">
                <a16:creationId xmlns:a16="http://schemas.microsoft.com/office/drawing/2014/main" id="{FC245E63-1E95-44AC-BFBF-66974C3F4A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9524C1-544E-4E70-9009-69483DBB5BCE}"/>
              </a:ext>
            </a:extLst>
          </p:cNvPr>
          <p:cNvSpPr>
            <a:spLocks noGrp="1"/>
          </p:cNvSpPr>
          <p:nvPr>
            <p:ph type="sldNum" sz="quarter" idx="12"/>
          </p:nvPr>
        </p:nvSpPr>
        <p:spPr/>
        <p:txBody>
          <a:bodyPr/>
          <a:lstStyle/>
          <a:p>
            <a:fld id="{287FE48E-2822-45CB-8CC2-A192C199FD0D}" type="slidenum">
              <a:rPr lang="zh-CN" altLang="en-US" smtClean="0"/>
              <a:t>‹#›</a:t>
            </a:fld>
            <a:endParaRPr lang="zh-CN" altLang="en-US"/>
          </a:p>
        </p:txBody>
      </p:sp>
    </p:spTree>
    <p:extLst>
      <p:ext uri="{BB962C8B-B14F-4D97-AF65-F5344CB8AC3E}">
        <p14:creationId xmlns:p14="http://schemas.microsoft.com/office/powerpoint/2010/main" val="258864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C998-B048-4AFC-A7FA-EAD4D6E7FA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512A98A-976E-4580-A9B4-3BF0881DDB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7960A67-8412-401E-83F4-90DA708C5BCD}"/>
              </a:ext>
            </a:extLst>
          </p:cNvPr>
          <p:cNvSpPr>
            <a:spLocks noGrp="1"/>
          </p:cNvSpPr>
          <p:nvPr>
            <p:ph type="dt" sz="half" idx="10"/>
          </p:nvPr>
        </p:nvSpPr>
        <p:spPr/>
        <p:txBody>
          <a:bodyPr/>
          <a:lstStyle/>
          <a:p>
            <a:fld id="{89AC97B2-2109-49BE-B0DC-BB340E56AA1F}" type="datetime1">
              <a:rPr lang="zh-CN" altLang="en-US" smtClean="0"/>
              <a:t>2021/11/2</a:t>
            </a:fld>
            <a:endParaRPr lang="zh-CN" altLang="en-US"/>
          </a:p>
        </p:txBody>
      </p:sp>
      <p:sp>
        <p:nvSpPr>
          <p:cNvPr id="5" name="页脚占位符 4">
            <a:extLst>
              <a:ext uri="{FF2B5EF4-FFF2-40B4-BE49-F238E27FC236}">
                <a16:creationId xmlns:a16="http://schemas.microsoft.com/office/drawing/2014/main" id="{A19D7F1E-B83F-4F7B-BC23-1F35E04C26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793ECB-74F6-4D1F-BA37-7F12BA2B9B74}"/>
              </a:ext>
            </a:extLst>
          </p:cNvPr>
          <p:cNvSpPr>
            <a:spLocks noGrp="1"/>
          </p:cNvSpPr>
          <p:nvPr>
            <p:ph type="sldNum" sz="quarter" idx="12"/>
          </p:nvPr>
        </p:nvSpPr>
        <p:spPr/>
        <p:txBody>
          <a:bodyPr/>
          <a:lstStyle/>
          <a:p>
            <a:fld id="{287FE48E-2822-45CB-8CC2-A192C199FD0D}" type="slidenum">
              <a:rPr lang="zh-CN" altLang="en-US" smtClean="0"/>
              <a:t>‹#›</a:t>
            </a:fld>
            <a:endParaRPr lang="zh-CN" altLang="en-US"/>
          </a:p>
        </p:txBody>
      </p:sp>
    </p:spTree>
    <p:extLst>
      <p:ext uri="{BB962C8B-B14F-4D97-AF65-F5344CB8AC3E}">
        <p14:creationId xmlns:p14="http://schemas.microsoft.com/office/powerpoint/2010/main" val="900306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F8CEE6-DFB7-4ABE-9984-A5773EBE75C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59EE3-9A63-4679-B917-64DBD23D2F7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A632E6-C6D4-41FA-9822-3ABEE8F879BA}"/>
              </a:ext>
            </a:extLst>
          </p:cNvPr>
          <p:cNvSpPr>
            <a:spLocks noGrp="1"/>
          </p:cNvSpPr>
          <p:nvPr>
            <p:ph type="dt" sz="half" idx="10"/>
          </p:nvPr>
        </p:nvSpPr>
        <p:spPr/>
        <p:txBody>
          <a:bodyPr/>
          <a:lstStyle/>
          <a:p>
            <a:fld id="{539551A1-6A80-4C1A-B528-C2E6944D4603}" type="datetime1">
              <a:rPr lang="zh-CN" altLang="en-US" smtClean="0"/>
              <a:t>2021/11/2</a:t>
            </a:fld>
            <a:endParaRPr lang="zh-CN" altLang="en-US"/>
          </a:p>
        </p:txBody>
      </p:sp>
      <p:sp>
        <p:nvSpPr>
          <p:cNvPr id="5" name="页脚占位符 4">
            <a:extLst>
              <a:ext uri="{FF2B5EF4-FFF2-40B4-BE49-F238E27FC236}">
                <a16:creationId xmlns:a16="http://schemas.microsoft.com/office/drawing/2014/main" id="{E0122824-D48F-417C-99F1-DDACB359E8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C6B919-C363-40C1-9A59-01154ED73396}"/>
              </a:ext>
            </a:extLst>
          </p:cNvPr>
          <p:cNvSpPr>
            <a:spLocks noGrp="1"/>
          </p:cNvSpPr>
          <p:nvPr>
            <p:ph type="sldNum" sz="quarter" idx="12"/>
          </p:nvPr>
        </p:nvSpPr>
        <p:spPr/>
        <p:txBody>
          <a:bodyPr/>
          <a:lstStyle/>
          <a:p>
            <a:fld id="{287FE48E-2822-45CB-8CC2-A192C199FD0D}" type="slidenum">
              <a:rPr lang="zh-CN" altLang="en-US" smtClean="0"/>
              <a:t>‹#›</a:t>
            </a:fld>
            <a:endParaRPr lang="zh-CN" altLang="en-US"/>
          </a:p>
        </p:txBody>
      </p:sp>
    </p:spTree>
    <p:extLst>
      <p:ext uri="{BB962C8B-B14F-4D97-AF65-F5344CB8AC3E}">
        <p14:creationId xmlns:p14="http://schemas.microsoft.com/office/powerpoint/2010/main" val="18670518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98FAAE5-479D-4376-A25B-7029B1A71D8E}"/>
              </a:ext>
            </a:extLst>
          </p:cNvPr>
          <p:cNvSpPr>
            <a:spLocks noGrp="1"/>
          </p:cNvSpPr>
          <p:nvPr>
            <p:ph sz="quarter" idx="13"/>
          </p:nvPr>
        </p:nvSpPr>
        <p:spPr>
          <a:xfrm>
            <a:off x="0" y="6126956"/>
            <a:ext cx="12192000" cy="731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zh-CN" altLang="en-US" sz="1800" dirty="0">
                <a:solidFill>
                  <a:schemeClr val="lt1"/>
                </a:solidFill>
              </a:defRPr>
            </a:lvl1pPr>
          </a:lstStyle>
          <a:p>
            <a:pPr marL="0" lvl="0" algn="ctr"/>
            <a:endParaRPr lang="zh-CN" altLang="en-US" dirty="0"/>
          </a:p>
        </p:txBody>
      </p:sp>
      <p:sp>
        <p:nvSpPr>
          <p:cNvPr id="8" name="内容占位符 7">
            <a:extLst>
              <a:ext uri="{FF2B5EF4-FFF2-40B4-BE49-F238E27FC236}">
                <a16:creationId xmlns:a16="http://schemas.microsoft.com/office/drawing/2014/main" id="{D691781D-4611-443E-A999-DCCFA2C48214}"/>
              </a:ext>
            </a:extLst>
          </p:cNvPr>
          <p:cNvSpPr>
            <a:spLocks noGrp="1"/>
          </p:cNvSpPr>
          <p:nvPr>
            <p:ph sz="quarter" idx="10" hasCustomPrompt="1"/>
          </p:nvPr>
        </p:nvSpPr>
        <p:spPr>
          <a:xfrm>
            <a:off x="531812" y="452438"/>
            <a:ext cx="8246427" cy="419100"/>
          </a:xfrm>
          <a:prstGeom prst="rect">
            <a:avLst/>
          </a:prstGeom>
        </p:spPr>
        <p:txBody>
          <a:bodyPr/>
          <a:lstStyle>
            <a:lvl1pPr marL="0" indent="0">
              <a:buNone/>
              <a:defRPr lang="zh-CN" altLang="en-US" sz="2800" b="1" kern="1200" dirty="0">
                <a:solidFill>
                  <a:schemeClr val="tx1"/>
                </a:solidFill>
                <a:latin typeface="+mn-lt"/>
                <a:ea typeface="+mn-ea"/>
                <a:cs typeface="+mn-ea"/>
              </a:defRPr>
            </a:lvl1pPr>
          </a:lstStyle>
          <a:p>
            <a:pPr lvl="0"/>
            <a:r>
              <a:rPr lang="zh-CN" altLang="en-US" dirty="0"/>
              <a:t>小结标题</a:t>
            </a:r>
          </a:p>
        </p:txBody>
      </p:sp>
      <p:sp>
        <p:nvSpPr>
          <p:cNvPr id="12" name="内容占位符 11">
            <a:extLst>
              <a:ext uri="{FF2B5EF4-FFF2-40B4-BE49-F238E27FC236}">
                <a16:creationId xmlns:a16="http://schemas.microsoft.com/office/drawing/2014/main" id="{39236AF6-F6F5-49B3-BB6B-542AFBF4FE53}"/>
              </a:ext>
            </a:extLst>
          </p:cNvPr>
          <p:cNvSpPr>
            <a:spLocks noGrp="1"/>
          </p:cNvSpPr>
          <p:nvPr>
            <p:ph sz="quarter" idx="11" hasCustomPrompt="1"/>
          </p:nvPr>
        </p:nvSpPr>
        <p:spPr>
          <a:xfrm>
            <a:off x="217759" y="6272824"/>
            <a:ext cx="11547476" cy="439307"/>
          </a:xfrm>
          <a:prstGeom prst="rect">
            <a:avLst/>
          </a:prstGeom>
        </p:spPr>
        <p:txBody>
          <a:bodyPr/>
          <a:lstStyle>
            <a:lvl1pPr marL="0" indent="0">
              <a:buFont typeface="+mj-lt"/>
              <a:buNone/>
              <a:defRPr sz="1800">
                <a:solidFill>
                  <a:schemeClr val="bg1"/>
                </a:solidFill>
                <a:latin typeface="华文楷体" panose="02010600040101010101" pitchFamily="2" charset="-122"/>
                <a:ea typeface="华文楷体" panose="02010600040101010101" pitchFamily="2" charset="-122"/>
              </a:defRPr>
            </a:lvl1pPr>
          </a:lstStyle>
          <a:p>
            <a:pPr lvl="0"/>
            <a:r>
              <a:rPr lang="zh-CN" altLang="en-US" dirty="0"/>
              <a:t>内容引用说明</a:t>
            </a:r>
            <a:endParaRPr lang="en-US" altLang="zh-CN" dirty="0"/>
          </a:p>
          <a:p>
            <a:pPr lvl="0"/>
            <a:endParaRPr lang="zh-CN" altLang="en-US" dirty="0"/>
          </a:p>
        </p:txBody>
      </p:sp>
      <p:sp>
        <p:nvSpPr>
          <p:cNvPr id="14" name="文本占位符 13">
            <a:extLst>
              <a:ext uri="{FF2B5EF4-FFF2-40B4-BE49-F238E27FC236}">
                <a16:creationId xmlns:a16="http://schemas.microsoft.com/office/drawing/2014/main" id="{E8713B4F-01CD-4B25-AA33-E52FA38EB4CD}"/>
              </a:ext>
            </a:extLst>
          </p:cNvPr>
          <p:cNvSpPr>
            <a:spLocks noGrp="1"/>
          </p:cNvSpPr>
          <p:nvPr>
            <p:ph type="body" sz="quarter" idx="12"/>
          </p:nvPr>
        </p:nvSpPr>
        <p:spPr>
          <a:xfrm>
            <a:off x="531812" y="1297827"/>
            <a:ext cx="11337925" cy="4337050"/>
          </a:xfrm>
          <a:prstGeom prst="rect">
            <a:avLst/>
          </a:prstGeom>
        </p:spPr>
        <p:txBody>
          <a:bodyPr/>
          <a:lstStyle>
            <a:lvl1pPr marL="0" indent="0">
              <a:lnSpc>
                <a:spcPts val="3200"/>
              </a:lnSpc>
              <a:buNone/>
              <a:defRPr sz="2400">
                <a:latin typeface="华文楷体" panose="02010600040101010101" pitchFamily="2" charset="-122"/>
                <a:ea typeface="华文楷体" panose="02010600040101010101" pitchFamily="2" charset="-122"/>
              </a:defRPr>
            </a:lvl1pPr>
            <a:lvl2pPr>
              <a:lnSpc>
                <a:spcPts val="3200"/>
              </a:lnSpc>
              <a:defRPr sz="2400">
                <a:latin typeface="华文楷体" panose="02010600040101010101" pitchFamily="2" charset="-122"/>
                <a:ea typeface="华文楷体" panose="02010600040101010101" pitchFamily="2" charset="-122"/>
              </a:defRPr>
            </a:lvl2pPr>
            <a:lvl3pPr>
              <a:lnSpc>
                <a:spcPts val="2600"/>
              </a:lnSpc>
              <a:defRPr sz="2000">
                <a:latin typeface="华文楷体" panose="02010600040101010101" pitchFamily="2" charset="-122"/>
                <a:ea typeface="华文楷体" panose="02010600040101010101" pitchFamily="2" charset="-122"/>
              </a:defRPr>
            </a:lvl3pPr>
            <a:lvl4pPr>
              <a:lnSpc>
                <a:spcPts val="2600"/>
              </a:lnSpc>
              <a:defRPr sz="2000">
                <a:latin typeface="华文楷体" panose="02010600040101010101" pitchFamily="2" charset="-122"/>
                <a:ea typeface="华文楷体" panose="02010600040101010101" pitchFamily="2" charset="-122"/>
              </a:defRPr>
            </a:lvl4pPr>
            <a:lvl5pPr>
              <a:lnSpc>
                <a:spcPts val="2600"/>
              </a:lnSpc>
              <a:defRPr sz="2000">
                <a:latin typeface="华文楷体" panose="02010600040101010101" pitchFamily="2" charset="-122"/>
                <a:ea typeface="华文楷体" panose="02010600040101010101" pitchFamily="2" charset="-122"/>
              </a:defRPr>
            </a:lvl5pPr>
          </a:lstStyle>
          <a:p>
            <a:pPr lvl="0"/>
            <a:r>
              <a:rPr lang="zh-CN" altLang="en-US" dirty="0"/>
              <a:t>单击此处编辑母版文本样式</a:t>
            </a:r>
          </a:p>
          <a:p>
            <a:pPr lvl="1"/>
            <a:r>
              <a:rPr lang="zh-CN" altLang="en-US" dirty="0"/>
              <a:t>二级</a:t>
            </a:r>
          </a:p>
        </p:txBody>
      </p:sp>
    </p:spTree>
    <p:extLst>
      <p:ext uri="{BB962C8B-B14F-4D97-AF65-F5344CB8AC3E}">
        <p14:creationId xmlns:p14="http://schemas.microsoft.com/office/powerpoint/2010/main" val="524147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D691781D-4611-443E-A999-DCCFA2C48214}"/>
              </a:ext>
            </a:extLst>
          </p:cNvPr>
          <p:cNvSpPr>
            <a:spLocks noGrp="1"/>
          </p:cNvSpPr>
          <p:nvPr>
            <p:ph sz="quarter" idx="10" hasCustomPrompt="1"/>
          </p:nvPr>
        </p:nvSpPr>
        <p:spPr>
          <a:xfrm>
            <a:off x="531812" y="452438"/>
            <a:ext cx="8246427" cy="419100"/>
          </a:xfrm>
          <a:prstGeom prst="rect">
            <a:avLst/>
          </a:prstGeom>
        </p:spPr>
        <p:txBody>
          <a:bodyPr/>
          <a:lstStyle>
            <a:lvl1pPr marL="0" indent="0">
              <a:buNone/>
              <a:defRPr lang="zh-CN" altLang="en-US" sz="2800" b="1" kern="1200" dirty="0">
                <a:solidFill>
                  <a:schemeClr val="tx1"/>
                </a:solidFill>
                <a:latin typeface="+mn-lt"/>
                <a:ea typeface="+mn-ea"/>
                <a:cs typeface="+mn-ea"/>
              </a:defRPr>
            </a:lvl1pPr>
          </a:lstStyle>
          <a:p>
            <a:pPr lvl="0"/>
            <a:r>
              <a:rPr lang="zh-CN" altLang="en-US" dirty="0"/>
              <a:t>小结标题</a:t>
            </a:r>
          </a:p>
        </p:txBody>
      </p:sp>
      <p:sp>
        <p:nvSpPr>
          <p:cNvPr id="14" name="文本占位符 13">
            <a:extLst>
              <a:ext uri="{FF2B5EF4-FFF2-40B4-BE49-F238E27FC236}">
                <a16:creationId xmlns:a16="http://schemas.microsoft.com/office/drawing/2014/main" id="{E8713B4F-01CD-4B25-AA33-E52FA38EB4CD}"/>
              </a:ext>
            </a:extLst>
          </p:cNvPr>
          <p:cNvSpPr>
            <a:spLocks noGrp="1"/>
          </p:cNvSpPr>
          <p:nvPr>
            <p:ph type="body" sz="quarter" idx="12"/>
          </p:nvPr>
        </p:nvSpPr>
        <p:spPr>
          <a:xfrm>
            <a:off x="531812" y="1297827"/>
            <a:ext cx="11337925" cy="5181350"/>
          </a:xfrm>
          <a:prstGeom prst="rect">
            <a:avLst/>
          </a:prstGeom>
        </p:spPr>
        <p:txBody>
          <a:bodyPr/>
          <a:lstStyle>
            <a:lvl1pPr marL="0" indent="0">
              <a:lnSpc>
                <a:spcPts val="3200"/>
              </a:lnSpc>
              <a:buNone/>
              <a:defRPr sz="2400">
                <a:latin typeface="华文楷体" panose="02010600040101010101" pitchFamily="2" charset="-122"/>
                <a:ea typeface="华文楷体" panose="02010600040101010101" pitchFamily="2" charset="-122"/>
              </a:defRPr>
            </a:lvl1pPr>
            <a:lvl2pPr>
              <a:lnSpc>
                <a:spcPts val="3200"/>
              </a:lnSpc>
              <a:defRPr sz="2400">
                <a:latin typeface="华文楷体" panose="02010600040101010101" pitchFamily="2" charset="-122"/>
                <a:ea typeface="华文楷体" panose="02010600040101010101" pitchFamily="2" charset="-122"/>
              </a:defRPr>
            </a:lvl2pPr>
            <a:lvl3pPr>
              <a:lnSpc>
                <a:spcPts val="2600"/>
              </a:lnSpc>
              <a:defRPr sz="2000">
                <a:latin typeface="华文楷体" panose="02010600040101010101" pitchFamily="2" charset="-122"/>
                <a:ea typeface="华文楷体" panose="02010600040101010101" pitchFamily="2" charset="-122"/>
              </a:defRPr>
            </a:lvl3pPr>
            <a:lvl4pPr>
              <a:lnSpc>
                <a:spcPts val="2600"/>
              </a:lnSpc>
              <a:defRPr sz="2000">
                <a:latin typeface="华文楷体" panose="02010600040101010101" pitchFamily="2" charset="-122"/>
                <a:ea typeface="华文楷体" panose="02010600040101010101" pitchFamily="2" charset="-122"/>
              </a:defRPr>
            </a:lvl4pPr>
            <a:lvl5pPr>
              <a:lnSpc>
                <a:spcPts val="2600"/>
              </a:lnSpc>
              <a:defRPr sz="2000">
                <a:latin typeface="华文楷体" panose="02010600040101010101" pitchFamily="2" charset="-122"/>
                <a:ea typeface="华文楷体" panose="02010600040101010101" pitchFamily="2" charset="-122"/>
              </a:defRPr>
            </a:lvl5pPr>
          </a:lstStyle>
          <a:p>
            <a:pPr lvl="0"/>
            <a:r>
              <a:rPr lang="zh-CN" altLang="en-US" dirty="0"/>
              <a:t>单击此处编辑母版文本样式</a:t>
            </a:r>
          </a:p>
          <a:p>
            <a:pPr lvl="1"/>
            <a:r>
              <a:rPr lang="zh-CN" altLang="en-US" dirty="0"/>
              <a:t>二级</a:t>
            </a:r>
          </a:p>
        </p:txBody>
      </p:sp>
    </p:spTree>
    <p:extLst>
      <p:ext uri="{BB962C8B-B14F-4D97-AF65-F5344CB8AC3E}">
        <p14:creationId xmlns:p14="http://schemas.microsoft.com/office/powerpoint/2010/main" val="2978672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D691781D-4611-443E-A999-DCCFA2C48214}"/>
              </a:ext>
            </a:extLst>
          </p:cNvPr>
          <p:cNvSpPr>
            <a:spLocks noGrp="1"/>
          </p:cNvSpPr>
          <p:nvPr>
            <p:ph sz="quarter" idx="10" hasCustomPrompt="1"/>
          </p:nvPr>
        </p:nvSpPr>
        <p:spPr>
          <a:xfrm>
            <a:off x="531812" y="452438"/>
            <a:ext cx="8246427" cy="419100"/>
          </a:xfrm>
          <a:prstGeom prst="rect">
            <a:avLst/>
          </a:prstGeom>
        </p:spPr>
        <p:txBody>
          <a:bodyPr/>
          <a:lstStyle>
            <a:lvl1pPr marL="0" indent="0">
              <a:buNone/>
              <a:defRPr lang="zh-CN" altLang="en-US" sz="2800" b="1" kern="1200" dirty="0">
                <a:solidFill>
                  <a:schemeClr val="tx1"/>
                </a:solidFill>
                <a:latin typeface="+mn-lt"/>
                <a:ea typeface="+mn-ea"/>
                <a:cs typeface="+mn-ea"/>
              </a:defRPr>
            </a:lvl1pPr>
          </a:lstStyle>
          <a:p>
            <a:pPr lvl="0"/>
            <a:r>
              <a:rPr lang="zh-CN" altLang="en-US" dirty="0"/>
              <a:t>小结标题</a:t>
            </a:r>
          </a:p>
        </p:txBody>
      </p:sp>
    </p:spTree>
    <p:extLst>
      <p:ext uri="{BB962C8B-B14F-4D97-AF65-F5344CB8AC3E}">
        <p14:creationId xmlns:p14="http://schemas.microsoft.com/office/powerpoint/2010/main" val="2600746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8B806E7-79BF-40DF-98B6-B3B15EE9EEBB}"/>
              </a:ext>
            </a:extLst>
          </p:cNvPr>
          <p:cNvSpPr/>
          <p:nvPr userDrawn="1"/>
        </p:nvSpPr>
        <p:spPr>
          <a:xfrm>
            <a:off x="674914" y="1358552"/>
            <a:ext cx="1162050" cy="41408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28" name="文本占位符 27">
            <a:extLst>
              <a:ext uri="{FF2B5EF4-FFF2-40B4-BE49-F238E27FC236}">
                <a16:creationId xmlns:a16="http://schemas.microsoft.com/office/drawing/2014/main" id="{D8E6C30D-2C35-4996-8C48-AAB1960693F9}"/>
              </a:ext>
            </a:extLst>
          </p:cNvPr>
          <p:cNvSpPr>
            <a:spLocks noGrp="1"/>
          </p:cNvSpPr>
          <p:nvPr>
            <p:ph type="body" sz="quarter" idx="17" hasCustomPrompt="1"/>
          </p:nvPr>
        </p:nvSpPr>
        <p:spPr>
          <a:xfrm>
            <a:off x="674914" y="1518095"/>
            <a:ext cx="1362075" cy="549366"/>
          </a:xfrm>
          <a:prstGeom prst="rect">
            <a:avLst/>
          </a:prstGeom>
          <a:solidFill>
            <a:srgbClr val="932C21"/>
          </a:solidFill>
          <a:ln>
            <a:noFill/>
          </a:ln>
          <a:effectLst>
            <a:outerShdw blurRad="25400" dist="25400" dir="10800000" algn="r" rotWithShape="0">
              <a:schemeClr val="tx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zh-CN" altLang="en-US" sz="2400" dirty="0">
                <a:solidFill>
                  <a:schemeClr val="lt1"/>
                </a:solidFill>
                <a:cs typeface="+mn-ea"/>
              </a:defRPr>
            </a:lvl1pPr>
          </a:lstStyle>
          <a:p>
            <a:pPr marL="0" lvl="0" algn="ctr"/>
            <a:r>
              <a:rPr lang="zh-CN" altLang="en-US" dirty="0"/>
              <a:t>图层</a:t>
            </a:r>
          </a:p>
        </p:txBody>
      </p:sp>
      <p:sp>
        <p:nvSpPr>
          <p:cNvPr id="8" name="内容占位符 7">
            <a:extLst>
              <a:ext uri="{FF2B5EF4-FFF2-40B4-BE49-F238E27FC236}">
                <a16:creationId xmlns:a16="http://schemas.microsoft.com/office/drawing/2014/main" id="{D691781D-4611-443E-A999-DCCFA2C48214}"/>
              </a:ext>
            </a:extLst>
          </p:cNvPr>
          <p:cNvSpPr>
            <a:spLocks noGrp="1"/>
          </p:cNvSpPr>
          <p:nvPr>
            <p:ph sz="quarter" idx="10" hasCustomPrompt="1"/>
          </p:nvPr>
        </p:nvSpPr>
        <p:spPr>
          <a:xfrm>
            <a:off x="531812" y="452438"/>
            <a:ext cx="8246427" cy="419100"/>
          </a:xfrm>
          <a:prstGeom prst="rect">
            <a:avLst/>
          </a:prstGeom>
        </p:spPr>
        <p:txBody>
          <a:bodyPr/>
          <a:lstStyle>
            <a:lvl1pPr marL="0" indent="0">
              <a:buNone/>
              <a:defRPr lang="zh-CN" altLang="en-US" sz="2800" b="1" kern="1200" dirty="0">
                <a:solidFill>
                  <a:schemeClr val="tx1"/>
                </a:solidFill>
                <a:latin typeface="+mn-lt"/>
                <a:ea typeface="+mn-ea"/>
                <a:cs typeface="+mn-ea"/>
              </a:defRPr>
            </a:lvl1pPr>
          </a:lstStyle>
          <a:p>
            <a:pPr lvl="0"/>
            <a:r>
              <a:rPr lang="zh-CN" altLang="en-US" dirty="0"/>
              <a:t>小结标题</a:t>
            </a:r>
          </a:p>
        </p:txBody>
      </p:sp>
      <p:sp>
        <p:nvSpPr>
          <p:cNvPr id="3" name="内容占位符 2">
            <a:extLst>
              <a:ext uri="{FF2B5EF4-FFF2-40B4-BE49-F238E27FC236}">
                <a16:creationId xmlns:a16="http://schemas.microsoft.com/office/drawing/2014/main" id="{88AE03B8-EE67-4EC2-AF84-02691ABDAAE9}"/>
              </a:ext>
            </a:extLst>
          </p:cNvPr>
          <p:cNvSpPr>
            <a:spLocks noGrp="1"/>
          </p:cNvSpPr>
          <p:nvPr>
            <p:ph sz="quarter" idx="12" hasCustomPrompt="1"/>
          </p:nvPr>
        </p:nvSpPr>
        <p:spPr>
          <a:xfrm>
            <a:off x="774518" y="1610216"/>
            <a:ext cx="966788" cy="365125"/>
          </a:xfrm>
          <a:prstGeom prst="rect">
            <a:avLst/>
          </a:prstGeom>
        </p:spPr>
        <p:txBody>
          <a:bodyPr/>
          <a:lstStyle>
            <a:lvl1pPr marL="0" indent="0" algn="l">
              <a:buNone/>
              <a:defRPr sz="1800">
                <a:latin typeface="华文楷体" panose="02010600040101010101" pitchFamily="2" charset="-122"/>
                <a:ea typeface="华文楷体" panose="02010600040101010101" pitchFamily="2" charset="-122"/>
              </a:defRPr>
            </a:lvl1pPr>
          </a:lstStyle>
          <a:p>
            <a:pPr lvl="0"/>
            <a:r>
              <a:rPr lang="zh-CN" altLang="en-US" dirty="0"/>
              <a:t>选项一</a:t>
            </a:r>
          </a:p>
        </p:txBody>
      </p:sp>
      <p:sp>
        <p:nvSpPr>
          <p:cNvPr id="19" name="内容占位符 2">
            <a:extLst>
              <a:ext uri="{FF2B5EF4-FFF2-40B4-BE49-F238E27FC236}">
                <a16:creationId xmlns:a16="http://schemas.microsoft.com/office/drawing/2014/main" id="{1AE357B0-72C9-4722-B5B5-69728CE58D43}"/>
              </a:ext>
            </a:extLst>
          </p:cNvPr>
          <p:cNvSpPr>
            <a:spLocks noGrp="1"/>
          </p:cNvSpPr>
          <p:nvPr>
            <p:ph sz="quarter" idx="13" hasCustomPrompt="1"/>
          </p:nvPr>
        </p:nvSpPr>
        <p:spPr>
          <a:xfrm>
            <a:off x="774518" y="3155156"/>
            <a:ext cx="966788" cy="365125"/>
          </a:xfrm>
          <a:prstGeom prst="rect">
            <a:avLst/>
          </a:prstGeom>
        </p:spPr>
        <p:txBody>
          <a:bodyPr/>
          <a:lstStyle>
            <a:lvl1pPr marL="0" indent="0" algn="l">
              <a:buNone/>
              <a:defRPr sz="1800">
                <a:latin typeface="华文楷体" panose="02010600040101010101" pitchFamily="2" charset="-122"/>
                <a:ea typeface="华文楷体" panose="02010600040101010101" pitchFamily="2" charset="-122"/>
              </a:defRPr>
            </a:lvl1pPr>
          </a:lstStyle>
          <a:p>
            <a:pPr lvl="0"/>
            <a:r>
              <a:rPr lang="zh-CN" altLang="en-US" dirty="0"/>
              <a:t>选项一</a:t>
            </a:r>
          </a:p>
        </p:txBody>
      </p:sp>
      <p:sp>
        <p:nvSpPr>
          <p:cNvPr id="20" name="内容占位符 2">
            <a:extLst>
              <a:ext uri="{FF2B5EF4-FFF2-40B4-BE49-F238E27FC236}">
                <a16:creationId xmlns:a16="http://schemas.microsoft.com/office/drawing/2014/main" id="{47A6620F-D38B-4F3B-B6D6-643038C3C8E7}"/>
              </a:ext>
            </a:extLst>
          </p:cNvPr>
          <p:cNvSpPr>
            <a:spLocks noGrp="1"/>
          </p:cNvSpPr>
          <p:nvPr>
            <p:ph sz="quarter" idx="14" hasCustomPrompt="1"/>
          </p:nvPr>
        </p:nvSpPr>
        <p:spPr>
          <a:xfrm>
            <a:off x="774518" y="3927626"/>
            <a:ext cx="966788" cy="365125"/>
          </a:xfrm>
          <a:prstGeom prst="rect">
            <a:avLst/>
          </a:prstGeom>
        </p:spPr>
        <p:txBody>
          <a:bodyPr/>
          <a:lstStyle>
            <a:lvl1pPr marL="0" indent="0" algn="l">
              <a:buNone/>
              <a:defRPr sz="1800">
                <a:latin typeface="华文楷体" panose="02010600040101010101" pitchFamily="2" charset="-122"/>
                <a:ea typeface="华文楷体" panose="02010600040101010101" pitchFamily="2" charset="-122"/>
              </a:defRPr>
            </a:lvl1pPr>
          </a:lstStyle>
          <a:p>
            <a:pPr lvl="0"/>
            <a:r>
              <a:rPr lang="zh-CN" altLang="en-US" dirty="0"/>
              <a:t>选项一</a:t>
            </a:r>
          </a:p>
        </p:txBody>
      </p:sp>
      <p:sp>
        <p:nvSpPr>
          <p:cNvPr id="21" name="内容占位符 2">
            <a:extLst>
              <a:ext uri="{FF2B5EF4-FFF2-40B4-BE49-F238E27FC236}">
                <a16:creationId xmlns:a16="http://schemas.microsoft.com/office/drawing/2014/main" id="{8A4B544E-C5E7-499E-9DCF-E0CBD6629685}"/>
              </a:ext>
            </a:extLst>
          </p:cNvPr>
          <p:cNvSpPr>
            <a:spLocks noGrp="1"/>
          </p:cNvSpPr>
          <p:nvPr>
            <p:ph sz="quarter" idx="15" hasCustomPrompt="1"/>
          </p:nvPr>
        </p:nvSpPr>
        <p:spPr>
          <a:xfrm>
            <a:off x="774518" y="2382686"/>
            <a:ext cx="966788" cy="365125"/>
          </a:xfrm>
          <a:prstGeom prst="rect">
            <a:avLst/>
          </a:prstGeom>
        </p:spPr>
        <p:txBody>
          <a:bodyPr/>
          <a:lstStyle>
            <a:lvl1pPr marL="0" indent="0" algn="l">
              <a:buNone/>
              <a:defRPr sz="1800">
                <a:latin typeface="华文楷体" panose="02010600040101010101" pitchFamily="2" charset="-122"/>
                <a:ea typeface="华文楷体" panose="02010600040101010101" pitchFamily="2" charset="-122"/>
              </a:defRPr>
            </a:lvl1pPr>
          </a:lstStyle>
          <a:p>
            <a:pPr lvl="0"/>
            <a:r>
              <a:rPr lang="zh-CN" altLang="en-US" dirty="0"/>
              <a:t>选项一</a:t>
            </a:r>
          </a:p>
        </p:txBody>
      </p:sp>
      <p:sp>
        <p:nvSpPr>
          <p:cNvPr id="22" name="内容占位符 2">
            <a:extLst>
              <a:ext uri="{FF2B5EF4-FFF2-40B4-BE49-F238E27FC236}">
                <a16:creationId xmlns:a16="http://schemas.microsoft.com/office/drawing/2014/main" id="{4B98A21D-FA21-4BA1-93AE-99B0F4BBFA19}"/>
              </a:ext>
            </a:extLst>
          </p:cNvPr>
          <p:cNvSpPr>
            <a:spLocks noGrp="1"/>
          </p:cNvSpPr>
          <p:nvPr>
            <p:ph sz="quarter" idx="16" hasCustomPrompt="1"/>
          </p:nvPr>
        </p:nvSpPr>
        <p:spPr>
          <a:xfrm>
            <a:off x="774518" y="4700097"/>
            <a:ext cx="966788" cy="365125"/>
          </a:xfrm>
          <a:prstGeom prst="rect">
            <a:avLst/>
          </a:prstGeom>
        </p:spPr>
        <p:txBody>
          <a:bodyPr/>
          <a:lstStyle>
            <a:lvl1pPr marL="0" indent="0" algn="l">
              <a:buNone/>
              <a:defRPr sz="1800">
                <a:latin typeface="华文楷体" panose="02010600040101010101" pitchFamily="2" charset="-122"/>
                <a:ea typeface="华文楷体" panose="02010600040101010101" pitchFamily="2" charset="-122"/>
              </a:defRPr>
            </a:lvl1pPr>
          </a:lstStyle>
          <a:p>
            <a:pPr lvl="0"/>
            <a:r>
              <a:rPr lang="zh-CN" altLang="en-US" dirty="0"/>
              <a:t>选项一</a:t>
            </a:r>
          </a:p>
        </p:txBody>
      </p:sp>
      <p:sp>
        <p:nvSpPr>
          <p:cNvPr id="13" name="内容占位符 2">
            <a:extLst>
              <a:ext uri="{FF2B5EF4-FFF2-40B4-BE49-F238E27FC236}">
                <a16:creationId xmlns:a16="http://schemas.microsoft.com/office/drawing/2014/main" id="{97D8944B-E6AD-4056-9E56-3C5E496DE419}"/>
              </a:ext>
            </a:extLst>
          </p:cNvPr>
          <p:cNvSpPr>
            <a:spLocks noGrp="1"/>
          </p:cNvSpPr>
          <p:nvPr>
            <p:ph sz="quarter" idx="18"/>
          </p:nvPr>
        </p:nvSpPr>
        <p:spPr>
          <a:xfrm>
            <a:off x="0" y="6126956"/>
            <a:ext cx="12192000" cy="731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zh-CN" altLang="en-US" sz="1800" dirty="0">
                <a:solidFill>
                  <a:schemeClr val="lt1"/>
                </a:solidFill>
              </a:defRPr>
            </a:lvl1pPr>
          </a:lstStyle>
          <a:p>
            <a:pPr marL="0" lvl="0" algn="ctr"/>
            <a:endParaRPr lang="zh-CN" altLang="en-US" dirty="0"/>
          </a:p>
        </p:txBody>
      </p:sp>
      <p:sp>
        <p:nvSpPr>
          <p:cNvPr id="14" name="内容占位符 11">
            <a:extLst>
              <a:ext uri="{FF2B5EF4-FFF2-40B4-BE49-F238E27FC236}">
                <a16:creationId xmlns:a16="http://schemas.microsoft.com/office/drawing/2014/main" id="{18A7C5B5-4391-474F-A40D-97C3E929CF74}"/>
              </a:ext>
            </a:extLst>
          </p:cNvPr>
          <p:cNvSpPr>
            <a:spLocks noGrp="1"/>
          </p:cNvSpPr>
          <p:nvPr>
            <p:ph sz="quarter" idx="11" hasCustomPrompt="1"/>
          </p:nvPr>
        </p:nvSpPr>
        <p:spPr>
          <a:xfrm>
            <a:off x="217759" y="6272824"/>
            <a:ext cx="11547476" cy="439307"/>
          </a:xfrm>
          <a:prstGeom prst="rect">
            <a:avLst/>
          </a:prstGeom>
        </p:spPr>
        <p:txBody>
          <a:bodyPr/>
          <a:lstStyle>
            <a:lvl1pPr marL="0" indent="0">
              <a:buFont typeface="+mj-lt"/>
              <a:buNone/>
              <a:defRPr sz="1800">
                <a:solidFill>
                  <a:schemeClr val="bg1"/>
                </a:solidFill>
                <a:latin typeface="华文楷体" panose="02010600040101010101" pitchFamily="2" charset="-122"/>
                <a:ea typeface="华文楷体" panose="02010600040101010101" pitchFamily="2" charset="-122"/>
              </a:defRPr>
            </a:lvl1pPr>
          </a:lstStyle>
          <a:p>
            <a:pPr lvl="0"/>
            <a:r>
              <a:rPr lang="zh-CN" altLang="en-US" dirty="0"/>
              <a:t>内容引用说明</a:t>
            </a:r>
            <a:endParaRPr lang="en-US" altLang="zh-CN" dirty="0"/>
          </a:p>
          <a:p>
            <a:pPr lvl="0"/>
            <a:endParaRPr lang="zh-CN" altLang="en-US" dirty="0"/>
          </a:p>
        </p:txBody>
      </p:sp>
    </p:spTree>
    <p:extLst>
      <p:ext uri="{BB962C8B-B14F-4D97-AF65-F5344CB8AC3E}">
        <p14:creationId xmlns:p14="http://schemas.microsoft.com/office/powerpoint/2010/main" val="289721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8B806E7-79BF-40DF-98B6-B3B15EE9EEBB}"/>
              </a:ext>
            </a:extLst>
          </p:cNvPr>
          <p:cNvSpPr/>
          <p:nvPr userDrawn="1"/>
        </p:nvSpPr>
        <p:spPr>
          <a:xfrm>
            <a:off x="674914" y="1358552"/>
            <a:ext cx="1162050" cy="41408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28" name="文本占位符 27">
            <a:extLst>
              <a:ext uri="{FF2B5EF4-FFF2-40B4-BE49-F238E27FC236}">
                <a16:creationId xmlns:a16="http://schemas.microsoft.com/office/drawing/2014/main" id="{D8E6C30D-2C35-4996-8C48-AAB1960693F9}"/>
              </a:ext>
            </a:extLst>
          </p:cNvPr>
          <p:cNvSpPr>
            <a:spLocks noGrp="1"/>
          </p:cNvSpPr>
          <p:nvPr>
            <p:ph type="body" sz="quarter" idx="17" hasCustomPrompt="1"/>
          </p:nvPr>
        </p:nvSpPr>
        <p:spPr>
          <a:xfrm>
            <a:off x="674914" y="1518095"/>
            <a:ext cx="1362075" cy="549366"/>
          </a:xfrm>
          <a:prstGeom prst="rect">
            <a:avLst/>
          </a:prstGeom>
          <a:solidFill>
            <a:srgbClr val="932C21"/>
          </a:solidFill>
          <a:ln>
            <a:noFill/>
          </a:ln>
          <a:effectLst>
            <a:outerShdw blurRad="25400" dist="25400" dir="10800000" algn="r" rotWithShape="0">
              <a:schemeClr val="tx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zh-CN" altLang="en-US" sz="2400" dirty="0">
                <a:solidFill>
                  <a:schemeClr val="lt1"/>
                </a:solidFill>
                <a:cs typeface="+mn-ea"/>
              </a:defRPr>
            </a:lvl1pPr>
          </a:lstStyle>
          <a:p>
            <a:pPr marL="0" lvl="0" algn="ctr"/>
            <a:r>
              <a:rPr lang="zh-CN" altLang="en-US" dirty="0"/>
              <a:t>图层</a:t>
            </a:r>
          </a:p>
        </p:txBody>
      </p:sp>
      <p:sp>
        <p:nvSpPr>
          <p:cNvPr id="8" name="内容占位符 7">
            <a:extLst>
              <a:ext uri="{FF2B5EF4-FFF2-40B4-BE49-F238E27FC236}">
                <a16:creationId xmlns:a16="http://schemas.microsoft.com/office/drawing/2014/main" id="{D691781D-4611-443E-A999-DCCFA2C48214}"/>
              </a:ext>
            </a:extLst>
          </p:cNvPr>
          <p:cNvSpPr>
            <a:spLocks noGrp="1"/>
          </p:cNvSpPr>
          <p:nvPr>
            <p:ph sz="quarter" idx="10" hasCustomPrompt="1"/>
          </p:nvPr>
        </p:nvSpPr>
        <p:spPr>
          <a:xfrm>
            <a:off x="531812" y="452438"/>
            <a:ext cx="8246427" cy="419100"/>
          </a:xfrm>
          <a:prstGeom prst="rect">
            <a:avLst/>
          </a:prstGeom>
        </p:spPr>
        <p:txBody>
          <a:bodyPr/>
          <a:lstStyle>
            <a:lvl1pPr marL="0" indent="0">
              <a:buNone/>
              <a:defRPr lang="zh-CN" altLang="en-US" sz="2800" b="1" kern="1200" dirty="0">
                <a:solidFill>
                  <a:schemeClr val="tx1"/>
                </a:solidFill>
                <a:latin typeface="+mn-lt"/>
                <a:ea typeface="+mn-ea"/>
                <a:cs typeface="+mn-ea"/>
              </a:defRPr>
            </a:lvl1pPr>
          </a:lstStyle>
          <a:p>
            <a:pPr lvl="0"/>
            <a:r>
              <a:rPr lang="zh-CN" altLang="en-US" dirty="0"/>
              <a:t>小结标题</a:t>
            </a:r>
          </a:p>
        </p:txBody>
      </p:sp>
      <p:sp>
        <p:nvSpPr>
          <p:cNvPr id="3" name="内容占位符 2">
            <a:extLst>
              <a:ext uri="{FF2B5EF4-FFF2-40B4-BE49-F238E27FC236}">
                <a16:creationId xmlns:a16="http://schemas.microsoft.com/office/drawing/2014/main" id="{88AE03B8-EE67-4EC2-AF84-02691ABDAAE9}"/>
              </a:ext>
            </a:extLst>
          </p:cNvPr>
          <p:cNvSpPr>
            <a:spLocks noGrp="1"/>
          </p:cNvSpPr>
          <p:nvPr>
            <p:ph sz="quarter" idx="12" hasCustomPrompt="1"/>
          </p:nvPr>
        </p:nvSpPr>
        <p:spPr>
          <a:xfrm>
            <a:off x="774518" y="1610216"/>
            <a:ext cx="966788" cy="365125"/>
          </a:xfrm>
          <a:prstGeom prst="rect">
            <a:avLst/>
          </a:prstGeom>
        </p:spPr>
        <p:txBody>
          <a:bodyPr/>
          <a:lstStyle>
            <a:lvl1pPr marL="0" indent="0" algn="l">
              <a:buNone/>
              <a:defRPr sz="1800">
                <a:latin typeface="华文楷体" panose="02010600040101010101" pitchFamily="2" charset="-122"/>
                <a:ea typeface="华文楷体" panose="02010600040101010101" pitchFamily="2" charset="-122"/>
              </a:defRPr>
            </a:lvl1pPr>
          </a:lstStyle>
          <a:p>
            <a:pPr lvl="0"/>
            <a:r>
              <a:rPr lang="zh-CN" altLang="en-US" dirty="0"/>
              <a:t>选项一</a:t>
            </a:r>
          </a:p>
        </p:txBody>
      </p:sp>
      <p:sp>
        <p:nvSpPr>
          <p:cNvPr id="19" name="内容占位符 2">
            <a:extLst>
              <a:ext uri="{FF2B5EF4-FFF2-40B4-BE49-F238E27FC236}">
                <a16:creationId xmlns:a16="http://schemas.microsoft.com/office/drawing/2014/main" id="{1AE357B0-72C9-4722-B5B5-69728CE58D43}"/>
              </a:ext>
            </a:extLst>
          </p:cNvPr>
          <p:cNvSpPr>
            <a:spLocks noGrp="1"/>
          </p:cNvSpPr>
          <p:nvPr>
            <p:ph sz="quarter" idx="13" hasCustomPrompt="1"/>
          </p:nvPr>
        </p:nvSpPr>
        <p:spPr>
          <a:xfrm>
            <a:off x="774518" y="3155156"/>
            <a:ext cx="966788" cy="365125"/>
          </a:xfrm>
          <a:prstGeom prst="rect">
            <a:avLst/>
          </a:prstGeom>
        </p:spPr>
        <p:txBody>
          <a:bodyPr/>
          <a:lstStyle>
            <a:lvl1pPr marL="0" indent="0" algn="l">
              <a:buNone/>
              <a:defRPr sz="1800">
                <a:latin typeface="华文楷体" panose="02010600040101010101" pitchFamily="2" charset="-122"/>
                <a:ea typeface="华文楷体" panose="02010600040101010101" pitchFamily="2" charset="-122"/>
              </a:defRPr>
            </a:lvl1pPr>
          </a:lstStyle>
          <a:p>
            <a:pPr lvl="0"/>
            <a:r>
              <a:rPr lang="zh-CN" altLang="en-US" dirty="0"/>
              <a:t>选项一</a:t>
            </a:r>
          </a:p>
        </p:txBody>
      </p:sp>
      <p:sp>
        <p:nvSpPr>
          <p:cNvPr id="20" name="内容占位符 2">
            <a:extLst>
              <a:ext uri="{FF2B5EF4-FFF2-40B4-BE49-F238E27FC236}">
                <a16:creationId xmlns:a16="http://schemas.microsoft.com/office/drawing/2014/main" id="{47A6620F-D38B-4F3B-B6D6-643038C3C8E7}"/>
              </a:ext>
            </a:extLst>
          </p:cNvPr>
          <p:cNvSpPr>
            <a:spLocks noGrp="1"/>
          </p:cNvSpPr>
          <p:nvPr>
            <p:ph sz="quarter" idx="14" hasCustomPrompt="1"/>
          </p:nvPr>
        </p:nvSpPr>
        <p:spPr>
          <a:xfrm>
            <a:off x="774518" y="3927626"/>
            <a:ext cx="966788" cy="365125"/>
          </a:xfrm>
          <a:prstGeom prst="rect">
            <a:avLst/>
          </a:prstGeom>
        </p:spPr>
        <p:txBody>
          <a:bodyPr/>
          <a:lstStyle>
            <a:lvl1pPr marL="0" indent="0" algn="l">
              <a:buNone/>
              <a:defRPr sz="1800">
                <a:latin typeface="华文楷体" panose="02010600040101010101" pitchFamily="2" charset="-122"/>
                <a:ea typeface="华文楷体" panose="02010600040101010101" pitchFamily="2" charset="-122"/>
              </a:defRPr>
            </a:lvl1pPr>
          </a:lstStyle>
          <a:p>
            <a:pPr lvl="0"/>
            <a:r>
              <a:rPr lang="zh-CN" altLang="en-US" dirty="0"/>
              <a:t>选项一</a:t>
            </a:r>
          </a:p>
        </p:txBody>
      </p:sp>
      <p:sp>
        <p:nvSpPr>
          <p:cNvPr id="21" name="内容占位符 2">
            <a:extLst>
              <a:ext uri="{FF2B5EF4-FFF2-40B4-BE49-F238E27FC236}">
                <a16:creationId xmlns:a16="http://schemas.microsoft.com/office/drawing/2014/main" id="{8A4B544E-C5E7-499E-9DCF-E0CBD6629685}"/>
              </a:ext>
            </a:extLst>
          </p:cNvPr>
          <p:cNvSpPr>
            <a:spLocks noGrp="1"/>
          </p:cNvSpPr>
          <p:nvPr>
            <p:ph sz="quarter" idx="15" hasCustomPrompt="1"/>
          </p:nvPr>
        </p:nvSpPr>
        <p:spPr>
          <a:xfrm>
            <a:off x="774518" y="2382686"/>
            <a:ext cx="966788" cy="365125"/>
          </a:xfrm>
          <a:prstGeom prst="rect">
            <a:avLst/>
          </a:prstGeom>
        </p:spPr>
        <p:txBody>
          <a:bodyPr/>
          <a:lstStyle>
            <a:lvl1pPr marL="0" indent="0" algn="l">
              <a:buNone/>
              <a:defRPr sz="1800">
                <a:latin typeface="华文楷体" panose="02010600040101010101" pitchFamily="2" charset="-122"/>
                <a:ea typeface="华文楷体" panose="02010600040101010101" pitchFamily="2" charset="-122"/>
              </a:defRPr>
            </a:lvl1pPr>
          </a:lstStyle>
          <a:p>
            <a:pPr lvl="0"/>
            <a:r>
              <a:rPr lang="zh-CN" altLang="en-US" dirty="0"/>
              <a:t>选项一</a:t>
            </a:r>
          </a:p>
        </p:txBody>
      </p:sp>
      <p:sp>
        <p:nvSpPr>
          <p:cNvPr id="22" name="内容占位符 2">
            <a:extLst>
              <a:ext uri="{FF2B5EF4-FFF2-40B4-BE49-F238E27FC236}">
                <a16:creationId xmlns:a16="http://schemas.microsoft.com/office/drawing/2014/main" id="{4B98A21D-FA21-4BA1-93AE-99B0F4BBFA19}"/>
              </a:ext>
            </a:extLst>
          </p:cNvPr>
          <p:cNvSpPr>
            <a:spLocks noGrp="1"/>
          </p:cNvSpPr>
          <p:nvPr>
            <p:ph sz="quarter" idx="16" hasCustomPrompt="1"/>
          </p:nvPr>
        </p:nvSpPr>
        <p:spPr>
          <a:xfrm>
            <a:off x="774518" y="4700097"/>
            <a:ext cx="966788" cy="365125"/>
          </a:xfrm>
          <a:prstGeom prst="rect">
            <a:avLst/>
          </a:prstGeom>
        </p:spPr>
        <p:txBody>
          <a:bodyPr/>
          <a:lstStyle>
            <a:lvl1pPr marL="0" indent="0" algn="l">
              <a:buNone/>
              <a:defRPr sz="1800">
                <a:latin typeface="华文楷体" panose="02010600040101010101" pitchFamily="2" charset="-122"/>
                <a:ea typeface="华文楷体" panose="02010600040101010101" pitchFamily="2" charset="-122"/>
              </a:defRPr>
            </a:lvl1pPr>
          </a:lstStyle>
          <a:p>
            <a:pPr lvl="0"/>
            <a:r>
              <a:rPr lang="zh-CN" altLang="en-US" dirty="0"/>
              <a:t>选项一</a:t>
            </a:r>
          </a:p>
        </p:txBody>
      </p:sp>
    </p:spTree>
    <p:extLst>
      <p:ext uri="{BB962C8B-B14F-4D97-AF65-F5344CB8AC3E}">
        <p14:creationId xmlns:p14="http://schemas.microsoft.com/office/powerpoint/2010/main" val="366701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1D562F-75D6-45A0-ACCF-9D644D594F78}"/>
              </a:ext>
            </a:extLst>
          </p:cNvPr>
          <p:cNvSpPr>
            <a:spLocks noGrp="1"/>
          </p:cNvSpPr>
          <p:nvPr>
            <p:ph type="dt" sz="half" idx="10"/>
          </p:nvPr>
        </p:nvSpPr>
        <p:spPr/>
        <p:txBody>
          <a:bodyPr/>
          <a:lstStyle/>
          <a:p>
            <a:fld id="{E3AEBF66-D47B-4060-92AC-B64EB4569652}" type="datetime1">
              <a:rPr lang="zh-CN" altLang="en-US" smtClean="0"/>
              <a:t>2021/11/2</a:t>
            </a:fld>
            <a:endParaRPr lang="zh-CN" altLang="en-US"/>
          </a:p>
        </p:txBody>
      </p:sp>
      <p:sp>
        <p:nvSpPr>
          <p:cNvPr id="3" name="页脚占位符 2">
            <a:extLst>
              <a:ext uri="{FF2B5EF4-FFF2-40B4-BE49-F238E27FC236}">
                <a16:creationId xmlns:a16="http://schemas.microsoft.com/office/drawing/2014/main" id="{8B4DB0B0-C1B1-4B29-AE8F-79B43E54DCB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8E08C2B-9B51-4ED3-9BB3-C4B918A192DE}"/>
              </a:ext>
            </a:extLst>
          </p:cNvPr>
          <p:cNvSpPr>
            <a:spLocks noGrp="1"/>
          </p:cNvSpPr>
          <p:nvPr>
            <p:ph type="sldNum" sz="quarter" idx="12"/>
          </p:nvPr>
        </p:nvSpPr>
        <p:spPr/>
        <p:txBody>
          <a:bodyPr/>
          <a:lstStyle/>
          <a:p>
            <a:fld id="{287FE48E-2822-45CB-8CC2-A192C199FD0D}" type="slidenum">
              <a:rPr lang="zh-CN" altLang="en-US" smtClean="0"/>
              <a:t>‹#›</a:t>
            </a:fld>
            <a:endParaRPr lang="zh-CN" altLang="en-US"/>
          </a:p>
        </p:txBody>
      </p:sp>
    </p:spTree>
    <p:extLst>
      <p:ext uri="{BB962C8B-B14F-4D97-AF65-F5344CB8AC3E}">
        <p14:creationId xmlns:p14="http://schemas.microsoft.com/office/powerpoint/2010/main" val="19547399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内页仅标题">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89953A6-2B57-42D1-AF89-082242695988}"/>
              </a:ext>
            </a:extLst>
          </p:cNvPr>
          <p:cNvPicPr>
            <a:picLocks noChangeAspect="1"/>
          </p:cNvPicPr>
          <p:nvPr userDrawn="1"/>
        </p:nvPicPr>
        <p:blipFill>
          <a:blip r:embed="rId2" cstate="email">
            <a:alphaModFix amt="13000"/>
            <a:extLst>
              <a:ext uri="{28A0092B-C50C-407E-A947-70E740481C1C}">
                <a14:useLocalDpi xmlns:a14="http://schemas.microsoft.com/office/drawing/2010/main"/>
              </a:ext>
            </a:extLst>
          </a:blip>
          <a:stretch>
            <a:fillRect/>
          </a:stretch>
        </p:blipFill>
        <p:spPr>
          <a:xfrm>
            <a:off x="381" y="0"/>
            <a:ext cx="12191238" cy="6858000"/>
          </a:xfrm>
          <a:prstGeom prst="rect">
            <a:avLst/>
          </a:prstGeom>
        </p:spPr>
      </p:pic>
      <p:sp>
        <p:nvSpPr>
          <p:cNvPr id="5" name="矩形 4">
            <a:extLst>
              <a:ext uri="{FF2B5EF4-FFF2-40B4-BE49-F238E27FC236}">
                <a16:creationId xmlns:a16="http://schemas.microsoft.com/office/drawing/2014/main" id="{3C336E4A-7D4C-482D-8276-0522E8E4511B}"/>
              </a:ext>
            </a:extLst>
          </p:cNvPr>
          <p:cNvSpPr/>
          <p:nvPr userDrawn="1"/>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B974EF1F-28E2-46E1-8A56-BBE447A6674C}"/>
              </a:ext>
            </a:extLst>
          </p:cNvPr>
          <p:cNvCxnSpPr>
            <a:cxnSpLocks/>
          </p:cNvCxnSpPr>
          <p:nvPr userDrawn="1"/>
        </p:nvCxnSpPr>
        <p:spPr>
          <a:xfrm>
            <a:off x="518809" y="943580"/>
            <a:ext cx="11185511" cy="0"/>
          </a:xfrm>
          <a:prstGeom prst="line">
            <a:avLst/>
          </a:prstGeom>
          <a:ln w="19050">
            <a:gradFill flip="none" rotWithShape="1">
              <a:gsLst>
                <a:gs pos="0">
                  <a:schemeClr val="accent1"/>
                </a:gs>
                <a:gs pos="100000">
                  <a:schemeClr val="accent1">
                    <a:lumMod val="50000"/>
                  </a:schemeClr>
                </a:gs>
              </a:gsLst>
              <a:lin ang="10800000" scaled="1"/>
              <a:tileRect/>
            </a:gradFill>
            <a:headEnd type="oval"/>
            <a:tailEnd type="oval"/>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A019727B-0D1A-46E3-9E40-C8600878E173}"/>
              </a:ext>
            </a:extLst>
          </p:cNvPr>
          <p:cNvSpPr/>
          <p:nvPr userDrawn="1"/>
        </p:nvSpPr>
        <p:spPr>
          <a:xfrm>
            <a:off x="518809" y="6397228"/>
            <a:ext cx="3077766" cy="184666"/>
          </a:xfrm>
          <a:prstGeom prst="rect">
            <a:avLst/>
          </a:prstGeom>
        </p:spPr>
        <p:txBody>
          <a:bodyPr wrap="none" lIns="0" tIns="0" rIns="0" bIns="0">
            <a:spAutoFit/>
          </a:bodyPr>
          <a:lstStyle/>
          <a:p>
            <a:r>
              <a:rPr lang="zh-CN" altLang="en-US" sz="1200" dirty="0">
                <a:solidFill>
                  <a:schemeClr val="bg1">
                    <a:lumMod val="65000"/>
                  </a:schemeClr>
                </a:solidFill>
                <a:cs typeface="+mn-ea"/>
                <a:sym typeface="+mn-lt"/>
              </a:rPr>
              <a:t>自强不息；先天下之忧而忧，后天下之乐而乐</a:t>
            </a:r>
            <a:endParaRPr lang="en-US" sz="1200" dirty="0">
              <a:solidFill>
                <a:schemeClr val="bg1">
                  <a:lumMod val="65000"/>
                </a:schemeClr>
              </a:solidFill>
            </a:endParaRPr>
          </a:p>
        </p:txBody>
      </p:sp>
      <p:cxnSp>
        <p:nvCxnSpPr>
          <p:cNvPr id="56" name="直接连接符 55">
            <a:extLst>
              <a:ext uri="{FF2B5EF4-FFF2-40B4-BE49-F238E27FC236}">
                <a16:creationId xmlns:a16="http://schemas.microsoft.com/office/drawing/2014/main" id="{40B1589B-ABE0-4076-86B4-E07E19C5D109}"/>
              </a:ext>
            </a:extLst>
          </p:cNvPr>
          <p:cNvCxnSpPr>
            <a:cxnSpLocks/>
          </p:cNvCxnSpPr>
          <p:nvPr userDrawn="1"/>
        </p:nvCxnSpPr>
        <p:spPr>
          <a:xfrm>
            <a:off x="518809" y="6265857"/>
            <a:ext cx="11185511" cy="0"/>
          </a:xfrm>
          <a:prstGeom prst="line">
            <a:avLst/>
          </a:prstGeom>
          <a:ln w="19050">
            <a:gradFill flip="none" rotWithShape="1">
              <a:gsLst>
                <a:gs pos="0">
                  <a:schemeClr val="accent1"/>
                </a:gs>
                <a:gs pos="100000">
                  <a:schemeClr val="accent1">
                    <a:lumMod val="50000"/>
                  </a:schemeClr>
                </a:gs>
              </a:gsLst>
              <a:lin ang="10800000" scaled="1"/>
              <a:tileRect/>
            </a:gradFill>
            <a:headEnd type="oval"/>
            <a:tailEnd type="oval"/>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6C214074-2522-4AFE-8AC4-E814F531D97F}"/>
              </a:ext>
            </a:extLst>
          </p:cNvPr>
          <p:cNvSpPr/>
          <p:nvPr userDrawn="1"/>
        </p:nvSpPr>
        <p:spPr>
          <a:xfrm>
            <a:off x="10157871" y="6397228"/>
            <a:ext cx="1546449" cy="184666"/>
          </a:xfrm>
          <a:prstGeom prst="rect">
            <a:avLst/>
          </a:prstGeom>
        </p:spPr>
        <p:txBody>
          <a:bodyPr wrap="none" lIns="0" tIns="0" rIns="0" bIns="0">
            <a:spAutoFit/>
          </a:bodyPr>
          <a:lstStyle/>
          <a:p>
            <a:pPr algn="r"/>
            <a:r>
              <a:rPr lang="en-US" altLang="zh-CN" sz="1200" dirty="0">
                <a:solidFill>
                  <a:schemeClr val="bg1">
                    <a:lumMod val="65000"/>
                  </a:schemeClr>
                </a:solidFill>
                <a:cs typeface="+mn-ea"/>
                <a:sym typeface="+mn-lt"/>
              </a:rPr>
              <a:t>http://www.shu.edu.cn/</a:t>
            </a:r>
            <a:endParaRPr lang="en-US" sz="1200" dirty="0">
              <a:solidFill>
                <a:schemeClr val="bg1">
                  <a:lumMod val="65000"/>
                </a:schemeClr>
              </a:solidFill>
            </a:endParaRPr>
          </a:p>
        </p:txBody>
      </p:sp>
      <p:grpSp>
        <p:nvGrpSpPr>
          <p:cNvPr id="58" name="组合 57">
            <a:extLst>
              <a:ext uri="{FF2B5EF4-FFF2-40B4-BE49-F238E27FC236}">
                <a16:creationId xmlns:a16="http://schemas.microsoft.com/office/drawing/2014/main" id="{FF71D51F-85E7-49A7-95BA-ECE1AA577879}"/>
              </a:ext>
            </a:extLst>
          </p:cNvPr>
          <p:cNvGrpSpPr/>
          <p:nvPr userDrawn="1"/>
        </p:nvGrpSpPr>
        <p:grpSpPr>
          <a:xfrm rot="5400000">
            <a:off x="520065" y="-11430"/>
            <a:ext cx="304800" cy="327660"/>
            <a:chOff x="0" y="440055"/>
            <a:chExt cx="407670" cy="409074"/>
          </a:xfrm>
        </p:grpSpPr>
        <p:sp>
          <p:nvSpPr>
            <p:cNvPr id="59" name="矩形 58">
              <a:extLst>
                <a:ext uri="{FF2B5EF4-FFF2-40B4-BE49-F238E27FC236}">
                  <a16:creationId xmlns:a16="http://schemas.microsoft.com/office/drawing/2014/main" id="{27A56ED9-A904-42F8-BD04-2131FE81539A}"/>
                </a:ext>
              </a:extLst>
            </p:cNvPr>
            <p:cNvSpPr/>
            <p:nvPr/>
          </p:nvSpPr>
          <p:spPr>
            <a:xfrm>
              <a:off x="45720" y="440055"/>
              <a:ext cx="361950" cy="409074"/>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矩形 59">
              <a:extLst>
                <a:ext uri="{FF2B5EF4-FFF2-40B4-BE49-F238E27FC236}">
                  <a16:creationId xmlns:a16="http://schemas.microsoft.com/office/drawing/2014/main" id="{149ABB15-E739-44FB-85B9-90545F8DF67E}"/>
                </a:ext>
              </a:extLst>
            </p:cNvPr>
            <p:cNvSpPr/>
            <p:nvPr/>
          </p:nvSpPr>
          <p:spPr>
            <a:xfrm>
              <a:off x="0" y="440055"/>
              <a:ext cx="321945" cy="409074"/>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标题 1">
            <a:extLst>
              <a:ext uri="{FF2B5EF4-FFF2-40B4-BE49-F238E27FC236}">
                <a16:creationId xmlns:a16="http://schemas.microsoft.com/office/drawing/2014/main" id="{1D0C0689-3F81-4B61-81A0-5E95ED7FF9E2}"/>
              </a:ext>
            </a:extLst>
          </p:cNvPr>
          <p:cNvSpPr>
            <a:spLocks noGrp="1"/>
          </p:cNvSpPr>
          <p:nvPr>
            <p:ph type="title"/>
          </p:nvPr>
        </p:nvSpPr>
        <p:spPr>
          <a:xfrm>
            <a:off x="518809" y="365126"/>
            <a:ext cx="9561064" cy="578454"/>
          </a:xfrm>
        </p:spPr>
        <p:txBody>
          <a:bodyPr lIns="0" rIns="0">
            <a:normAutofit/>
          </a:bodyPr>
          <a:lstStyle>
            <a:lvl1pPr>
              <a:lnSpc>
                <a:spcPct val="100000"/>
              </a:lnSpc>
              <a:defRPr sz="2600" b="1">
                <a:solidFill>
                  <a:schemeClr val="tx1">
                    <a:lumMod val="85000"/>
                    <a:lumOff val="15000"/>
                  </a:schemeClr>
                </a:solidFill>
              </a:defRPr>
            </a:lvl1pPr>
          </a:lstStyle>
          <a:p>
            <a:r>
              <a:rPr lang="zh-CN" altLang="en-US" dirty="0"/>
              <a:t>单击此处编辑母版标题样式</a:t>
            </a:r>
            <a:endParaRPr lang="en-US" dirty="0"/>
          </a:p>
        </p:txBody>
      </p:sp>
      <p:sp>
        <p:nvSpPr>
          <p:cNvPr id="62" name="灯片编号占位符 5">
            <a:extLst>
              <a:ext uri="{FF2B5EF4-FFF2-40B4-BE49-F238E27FC236}">
                <a16:creationId xmlns:a16="http://schemas.microsoft.com/office/drawing/2014/main" id="{89CC42FF-8C6D-478B-94CF-16C20DB99319}"/>
              </a:ext>
            </a:extLst>
          </p:cNvPr>
          <p:cNvSpPr>
            <a:spLocks noGrp="1"/>
          </p:cNvSpPr>
          <p:nvPr>
            <p:ph type="sldNum" sz="quarter" idx="4"/>
          </p:nvPr>
        </p:nvSpPr>
        <p:spPr>
          <a:xfrm>
            <a:off x="5898204" y="6356350"/>
            <a:ext cx="395592" cy="365125"/>
          </a:xfrm>
          <a:prstGeom prst="rect">
            <a:avLst/>
          </a:prstGeom>
        </p:spPr>
        <p:txBody>
          <a:bodyPr vert="horz" lIns="0" tIns="45720" rIns="0" bIns="45720" rtlCol="0" anchor="ctr"/>
          <a:lstStyle>
            <a:lvl1pPr algn="ctr">
              <a:defRPr sz="1200">
                <a:solidFill>
                  <a:schemeClr val="tx1">
                    <a:tint val="75000"/>
                  </a:schemeClr>
                </a:solidFill>
              </a:defRPr>
            </a:lvl1pPr>
          </a:lstStyle>
          <a:p>
            <a:pPr defTabSz="914400">
              <a:defRPr/>
            </a:pPr>
            <a:fld id="{A48020E0-1C4F-4D89-9FD1-EC2E5B71218B}" type="slidenum">
              <a:rPr lang="en-US" smtClean="0">
                <a:solidFill>
                  <a:srgbClr val="000000">
                    <a:tint val="75000"/>
                  </a:srgbClr>
                </a:solidFill>
              </a:rPr>
              <a:pPr defTabSz="914400">
                <a:defRPr/>
              </a:pPr>
              <a:t>‹#›</a:t>
            </a:fld>
            <a:endParaRPr lang="en-US" dirty="0">
              <a:solidFill>
                <a:srgbClr val="000000">
                  <a:tint val="75000"/>
                </a:srgbClr>
              </a:solidFill>
            </a:endParaRPr>
          </a:p>
        </p:txBody>
      </p:sp>
      <p:cxnSp>
        <p:nvCxnSpPr>
          <p:cNvPr id="3" name="直接连接符 2">
            <a:extLst>
              <a:ext uri="{FF2B5EF4-FFF2-40B4-BE49-F238E27FC236}">
                <a16:creationId xmlns:a16="http://schemas.microsoft.com/office/drawing/2014/main" id="{58EB2A82-A755-46F1-97B8-45AB2D5226DC}"/>
              </a:ext>
            </a:extLst>
          </p:cNvPr>
          <p:cNvCxnSpPr/>
          <p:nvPr userDrawn="1"/>
        </p:nvCxnSpPr>
        <p:spPr>
          <a:xfrm flipH="1">
            <a:off x="5805846" y="6538913"/>
            <a:ext cx="962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D8F62463-3B27-4EFC-ABCE-4D02F165A9B3}"/>
              </a:ext>
            </a:extLst>
          </p:cNvPr>
          <p:cNvCxnSpPr/>
          <p:nvPr userDrawn="1"/>
        </p:nvCxnSpPr>
        <p:spPr>
          <a:xfrm flipH="1">
            <a:off x="6289871" y="6538913"/>
            <a:ext cx="962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64" name="组合 63">
            <a:extLst>
              <a:ext uri="{FF2B5EF4-FFF2-40B4-BE49-F238E27FC236}">
                <a16:creationId xmlns:a16="http://schemas.microsoft.com/office/drawing/2014/main" id="{F3B26B5D-51DC-4990-8897-880250E2C0CE}"/>
              </a:ext>
            </a:extLst>
          </p:cNvPr>
          <p:cNvGrpSpPr/>
          <p:nvPr userDrawn="1"/>
        </p:nvGrpSpPr>
        <p:grpSpPr>
          <a:xfrm>
            <a:off x="10477913" y="446123"/>
            <a:ext cx="1234662" cy="419641"/>
            <a:chOff x="1398368" y="5051425"/>
            <a:chExt cx="3242941" cy="1102222"/>
          </a:xfrm>
        </p:grpSpPr>
        <p:sp>
          <p:nvSpPr>
            <p:cNvPr id="65" name="Freeform 5">
              <a:extLst>
                <a:ext uri="{FF2B5EF4-FFF2-40B4-BE49-F238E27FC236}">
                  <a16:creationId xmlns:a16="http://schemas.microsoft.com/office/drawing/2014/main" id="{C0BA8BFA-2DE3-4EFC-9AFA-03E28AF2B563}"/>
                </a:ext>
              </a:extLst>
            </p:cNvPr>
            <p:cNvSpPr>
              <a:spLocks noEditPoints="1"/>
            </p:cNvSpPr>
            <p:nvPr/>
          </p:nvSpPr>
          <p:spPr bwMode="auto">
            <a:xfrm>
              <a:off x="2360589" y="5861533"/>
              <a:ext cx="2257131" cy="148138"/>
            </a:xfrm>
            <a:custGeom>
              <a:avLst/>
              <a:gdLst>
                <a:gd name="T0" fmla="*/ 1349 w 1682"/>
                <a:gd name="T1" fmla="*/ 31 h 110"/>
                <a:gd name="T2" fmla="*/ 1337 w 1682"/>
                <a:gd name="T3" fmla="*/ 66 h 110"/>
                <a:gd name="T4" fmla="*/ 1299 w 1682"/>
                <a:gd name="T5" fmla="*/ 106 h 110"/>
                <a:gd name="T6" fmla="*/ 1358 w 1682"/>
                <a:gd name="T7" fmla="*/ 47 h 110"/>
                <a:gd name="T8" fmla="*/ 1269 w 1682"/>
                <a:gd name="T9" fmla="*/ 107 h 110"/>
                <a:gd name="T10" fmla="*/ 1269 w 1682"/>
                <a:gd name="T11" fmla="*/ 5 h 110"/>
                <a:gd name="T12" fmla="*/ 1263 w 1682"/>
                <a:gd name="T13" fmla="*/ 53 h 110"/>
                <a:gd name="T14" fmla="*/ 1151 w 1682"/>
                <a:gd name="T15" fmla="*/ 106 h 110"/>
                <a:gd name="T16" fmla="*/ 1097 w 1682"/>
                <a:gd name="T17" fmla="*/ 4 h 110"/>
                <a:gd name="T18" fmla="*/ 1174 w 1682"/>
                <a:gd name="T19" fmla="*/ 2 h 110"/>
                <a:gd name="T20" fmla="*/ 1066 w 1682"/>
                <a:gd name="T21" fmla="*/ 109 h 110"/>
                <a:gd name="T22" fmla="*/ 1073 w 1682"/>
                <a:gd name="T23" fmla="*/ 3 h 110"/>
                <a:gd name="T24" fmla="*/ 1001 w 1682"/>
                <a:gd name="T25" fmla="*/ 98 h 110"/>
                <a:gd name="T26" fmla="*/ 947 w 1682"/>
                <a:gd name="T27" fmla="*/ 109 h 110"/>
                <a:gd name="T28" fmla="*/ 994 w 1682"/>
                <a:gd name="T29" fmla="*/ 57 h 110"/>
                <a:gd name="T30" fmla="*/ 1018 w 1682"/>
                <a:gd name="T31" fmla="*/ 2 h 110"/>
                <a:gd name="T32" fmla="*/ 840 w 1682"/>
                <a:gd name="T33" fmla="*/ 100 h 110"/>
                <a:gd name="T34" fmla="*/ 843 w 1682"/>
                <a:gd name="T35" fmla="*/ 68 h 110"/>
                <a:gd name="T36" fmla="*/ 899 w 1682"/>
                <a:gd name="T37" fmla="*/ 2 h 110"/>
                <a:gd name="T38" fmla="*/ 755 w 1682"/>
                <a:gd name="T39" fmla="*/ 109 h 110"/>
                <a:gd name="T40" fmla="*/ 766 w 1682"/>
                <a:gd name="T41" fmla="*/ 4 h 110"/>
                <a:gd name="T42" fmla="*/ 717 w 1682"/>
                <a:gd name="T43" fmla="*/ 109 h 110"/>
                <a:gd name="T44" fmla="*/ 637 w 1682"/>
                <a:gd name="T45" fmla="*/ 108 h 110"/>
                <a:gd name="T46" fmla="*/ 727 w 1682"/>
                <a:gd name="T47" fmla="*/ 103 h 110"/>
                <a:gd name="T48" fmla="*/ 550 w 1682"/>
                <a:gd name="T49" fmla="*/ 106 h 110"/>
                <a:gd name="T50" fmla="*/ 540 w 1682"/>
                <a:gd name="T51" fmla="*/ 2 h 110"/>
                <a:gd name="T52" fmla="*/ 605 w 1682"/>
                <a:gd name="T53" fmla="*/ 1 h 110"/>
                <a:gd name="T54" fmla="*/ 491 w 1682"/>
                <a:gd name="T55" fmla="*/ 18 h 110"/>
                <a:gd name="T56" fmla="*/ 489 w 1682"/>
                <a:gd name="T57" fmla="*/ 93 h 110"/>
                <a:gd name="T58" fmla="*/ 502 w 1682"/>
                <a:gd name="T59" fmla="*/ 53 h 110"/>
                <a:gd name="T60" fmla="*/ 416 w 1682"/>
                <a:gd name="T61" fmla="*/ 56 h 110"/>
                <a:gd name="T62" fmla="*/ 388 w 1682"/>
                <a:gd name="T63" fmla="*/ 105 h 110"/>
                <a:gd name="T64" fmla="*/ 321 w 1682"/>
                <a:gd name="T65" fmla="*/ 18 h 110"/>
                <a:gd name="T66" fmla="*/ 308 w 1682"/>
                <a:gd name="T67" fmla="*/ 8 h 110"/>
                <a:gd name="T68" fmla="*/ 375 w 1682"/>
                <a:gd name="T69" fmla="*/ 89 h 110"/>
                <a:gd name="T70" fmla="*/ 388 w 1682"/>
                <a:gd name="T71" fmla="*/ 4 h 110"/>
                <a:gd name="T72" fmla="*/ 273 w 1682"/>
                <a:gd name="T73" fmla="*/ 109 h 110"/>
                <a:gd name="T74" fmla="*/ 193 w 1682"/>
                <a:gd name="T75" fmla="*/ 108 h 110"/>
                <a:gd name="T76" fmla="*/ 283 w 1682"/>
                <a:gd name="T77" fmla="*/ 103 h 110"/>
                <a:gd name="T78" fmla="*/ 106 w 1682"/>
                <a:gd name="T79" fmla="*/ 106 h 110"/>
                <a:gd name="T80" fmla="*/ 96 w 1682"/>
                <a:gd name="T81" fmla="*/ 2 h 110"/>
                <a:gd name="T82" fmla="*/ 162 w 1682"/>
                <a:gd name="T83" fmla="*/ 1 h 110"/>
                <a:gd name="T84" fmla="*/ 11 w 1682"/>
                <a:gd name="T85" fmla="*/ 107 h 110"/>
                <a:gd name="T86" fmla="*/ 30 w 1682"/>
                <a:gd name="T87" fmla="*/ 98 h 110"/>
                <a:gd name="T88" fmla="*/ 3 w 1682"/>
                <a:gd name="T89" fmla="*/ 28 h 110"/>
                <a:gd name="T90" fmla="*/ 59 w 1682"/>
                <a:gd name="T91" fmla="*/ 14 h 110"/>
                <a:gd name="T92" fmla="*/ 17 w 1682"/>
                <a:gd name="T93" fmla="*/ 27 h 110"/>
                <a:gd name="T94" fmla="*/ 1649 w 1682"/>
                <a:gd name="T95" fmla="*/ 108 h 110"/>
                <a:gd name="T96" fmla="*/ 1612 w 1682"/>
                <a:gd name="T97" fmla="*/ 1 h 110"/>
                <a:gd name="T98" fmla="*/ 1667 w 1682"/>
                <a:gd name="T99" fmla="*/ 3 h 110"/>
                <a:gd name="T100" fmla="*/ 1593 w 1682"/>
                <a:gd name="T101" fmla="*/ 14 h 110"/>
                <a:gd name="T102" fmla="*/ 1548 w 1682"/>
                <a:gd name="T103" fmla="*/ 14 h 110"/>
                <a:gd name="T104" fmla="*/ 1594 w 1682"/>
                <a:gd name="T105" fmla="*/ 3 h 110"/>
                <a:gd name="T106" fmla="*/ 1479 w 1682"/>
                <a:gd name="T107" fmla="*/ 4 h 110"/>
                <a:gd name="T108" fmla="*/ 1442 w 1682"/>
                <a:gd name="T109" fmla="*/ 102 h 110"/>
                <a:gd name="T110" fmla="*/ 1389 w 1682"/>
                <a:gd name="T111" fmla="*/ 89 h 110"/>
                <a:gd name="T112" fmla="*/ 1413 w 1682"/>
                <a:gd name="T113" fmla="*/ 58 h 110"/>
                <a:gd name="T114" fmla="*/ 1444 w 1682"/>
                <a:gd name="T115" fmla="*/ 7 h 110"/>
                <a:gd name="T116" fmla="*/ 1421 w 1682"/>
                <a:gd name="T117" fmla="*/ 12 h 110"/>
                <a:gd name="T118" fmla="*/ 1452 w 1682"/>
                <a:gd name="T119" fmla="*/ 7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2" h="110">
                  <a:moveTo>
                    <a:pt x="1349" y="31"/>
                  </a:moveTo>
                  <a:cubicBezTo>
                    <a:pt x="1349" y="27"/>
                    <a:pt x="1348" y="24"/>
                    <a:pt x="1346" y="21"/>
                  </a:cubicBezTo>
                  <a:cubicBezTo>
                    <a:pt x="1344" y="18"/>
                    <a:pt x="1341" y="16"/>
                    <a:pt x="1336" y="15"/>
                  </a:cubicBezTo>
                  <a:cubicBezTo>
                    <a:pt x="1335" y="14"/>
                    <a:pt x="1334" y="14"/>
                    <a:pt x="1332" y="14"/>
                  </a:cubicBezTo>
                  <a:cubicBezTo>
                    <a:pt x="1330" y="14"/>
                    <a:pt x="1328" y="14"/>
                    <a:pt x="1325" y="14"/>
                  </a:cubicBezTo>
                  <a:cubicBezTo>
                    <a:pt x="1313" y="14"/>
                    <a:pt x="1313" y="14"/>
                    <a:pt x="1313" y="14"/>
                  </a:cubicBezTo>
                  <a:cubicBezTo>
                    <a:pt x="1313" y="49"/>
                    <a:pt x="1313" y="49"/>
                    <a:pt x="1313" y="49"/>
                  </a:cubicBezTo>
                  <a:cubicBezTo>
                    <a:pt x="1327" y="49"/>
                    <a:pt x="1327" y="49"/>
                    <a:pt x="1327" y="49"/>
                  </a:cubicBezTo>
                  <a:cubicBezTo>
                    <a:pt x="1331" y="49"/>
                    <a:pt x="1334" y="49"/>
                    <a:pt x="1337" y="48"/>
                  </a:cubicBezTo>
                  <a:cubicBezTo>
                    <a:pt x="1339" y="47"/>
                    <a:pt x="1342" y="46"/>
                    <a:pt x="1343" y="44"/>
                  </a:cubicBezTo>
                  <a:cubicBezTo>
                    <a:pt x="1345" y="43"/>
                    <a:pt x="1347" y="41"/>
                    <a:pt x="1347" y="39"/>
                  </a:cubicBezTo>
                  <a:cubicBezTo>
                    <a:pt x="1348" y="36"/>
                    <a:pt x="1349" y="34"/>
                    <a:pt x="1349" y="31"/>
                  </a:cubicBezTo>
                  <a:moveTo>
                    <a:pt x="1370" y="106"/>
                  </a:moveTo>
                  <a:cubicBezTo>
                    <a:pt x="1370" y="107"/>
                    <a:pt x="1370" y="107"/>
                    <a:pt x="1370" y="107"/>
                  </a:cubicBezTo>
                  <a:cubicBezTo>
                    <a:pt x="1370" y="108"/>
                    <a:pt x="1369" y="108"/>
                    <a:pt x="1369" y="108"/>
                  </a:cubicBezTo>
                  <a:cubicBezTo>
                    <a:pt x="1368" y="108"/>
                    <a:pt x="1367" y="109"/>
                    <a:pt x="1366" y="109"/>
                  </a:cubicBezTo>
                  <a:cubicBezTo>
                    <a:pt x="1365" y="109"/>
                    <a:pt x="1364" y="109"/>
                    <a:pt x="1362" y="109"/>
                  </a:cubicBezTo>
                  <a:cubicBezTo>
                    <a:pt x="1361" y="109"/>
                    <a:pt x="1360" y="109"/>
                    <a:pt x="1359" y="109"/>
                  </a:cubicBezTo>
                  <a:cubicBezTo>
                    <a:pt x="1358" y="109"/>
                    <a:pt x="1357" y="108"/>
                    <a:pt x="1357" y="108"/>
                  </a:cubicBezTo>
                  <a:cubicBezTo>
                    <a:pt x="1356" y="108"/>
                    <a:pt x="1356" y="108"/>
                    <a:pt x="1355" y="107"/>
                  </a:cubicBezTo>
                  <a:cubicBezTo>
                    <a:pt x="1355" y="107"/>
                    <a:pt x="1355" y="106"/>
                    <a:pt x="1355" y="105"/>
                  </a:cubicBezTo>
                  <a:cubicBezTo>
                    <a:pt x="1345" y="80"/>
                    <a:pt x="1345" y="80"/>
                    <a:pt x="1345" y="80"/>
                  </a:cubicBezTo>
                  <a:cubicBezTo>
                    <a:pt x="1344" y="78"/>
                    <a:pt x="1343" y="75"/>
                    <a:pt x="1341" y="73"/>
                  </a:cubicBezTo>
                  <a:cubicBezTo>
                    <a:pt x="1340" y="70"/>
                    <a:pt x="1339" y="68"/>
                    <a:pt x="1337" y="66"/>
                  </a:cubicBezTo>
                  <a:cubicBezTo>
                    <a:pt x="1335" y="65"/>
                    <a:pt x="1333" y="63"/>
                    <a:pt x="1331" y="62"/>
                  </a:cubicBezTo>
                  <a:cubicBezTo>
                    <a:pt x="1329" y="61"/>
                    <a:pt x="1326" y="61"/>
                    <a:pt x="1323" y="61"/>
                  </a:cubicBezTo>
                  <a:cubicBezTo>
                    <a:pt x="1313" y="61"/>
                    <a:pt x="1313" y="61"/>
                    <a:pt x="1313" y="61"/>
                  </a:cubicBezTo>
                  <a:cubicBezTo>
                    <a:pt x="1313" y="106"/>
                    <a:pt x="1313" y="106"/>
                    <a:pt x="1313" y="106"/>
                  </a:cubicBezTo>
                  <a:cubicBezTo>
                    <a:pt x="1313" y="107"/>
                    <a:pt x="1313" y="107"/>
                    <a:pt x="1313" y="107"/>
                  </a:cubicBezTo>
                  <a:cubicBezTo>
                    <a:pt x="1313" y="108"/>
                    <a:pt x="1312" y="108"/>
                    <a:pt x="1312" y="108"/>
                  </a:cubicBezTo>
                  <a:cubicBezTo>
                    <a:pt x="1311" y="108"/>
                    <a:pt x="1310" y="108"/>
                    <a:pt x="1309" y="109"/>
                  </a:cubicBezTo>
                  <a:cubicBezTo>
                    <a:pt x="1309" y="109"/>
                    <a:pt x="1307" y="109"/>
                    <a:pt x="1306" y="109"/>
                  </a:cubicBezTo>
                  <a:cubicBezTo>
                    <a:pt x="1305" y="109"/>
                    <a:pt x="1304" y="109"/>
                    <a:pt x="1303" y="109"/>
                  </a:cubicBezTo>
                  <a:cubicBezTo>
                    <a:pt x="1302" y="108"/>
                    <a:pt x="1301" y="108"/>
                    <a:pt x="1300" y="108"/>
                  </a:cubicBezTo>
                  <a:cubicBezTo>
                    <a:pt x="1300" y="108"/>
                    <a:pt x="1300" y="108"/>
                    <a:pt x="1299" y="107"/>
                  </a:cubicBezTo>
                  <a:cubicBezTo>
                    <a:pt x="1299" y="107"/>
                    <a:pt x="1299" y="107"/>
                    <a:pt x="1299" y="106"/>
                  </a:cubicBezTo>
                  <a:cubicBezTo>
                    <a:pt x="1299" y="8"/>
                    <a:pt x="1299" y="8"/>
                    <a:pt x="1299" y="8"/>
                  </a:cubicBezTo>
                  <a:cubicBezTo>
                    <a:pt x="1299" y="6"/>
                    <a:pt x="1300" y="4"/>
                    <a:pt x="1301" y="3"/>
                  </a:cubicBezTo>
                  <a:cubicBezTo>
                    <a:pt x="1302" y="2"/>
                    <a:pt x="1303" y="2"/>
                    <a:pt x="1304" y="2"/>
                  </a:cubicBezTo>
                  <a:cubicBezTo>
                    <a:pt x="1327" y="2"/>
                    <a:pt x="1327" y="2"/>
                    <a:pt x="1327" y="2"/>
                  </a:cubicBezTo>
                  <a:cubicBezTo>
                    <a:pt x="1330" y="2"/>
                    <a:pt x="1332" y="2"/>
                    <a:pt x="1334" y="2"/>
                  </a:cubicBezTo>
                  <a:cubicBezTo>
                    <a:pt x="1335" y="2"/>
                    <a:pt x="1337" y="2"/>
                    <a:pt x="1338" y="3"/>
                  </a:cubicBezTo>
                  <a:cubicBezTo>
                    <a:pt x="1342" y="3"/>
                    <a:pt x="1346" y="4"/>
                    <a:pt x="1349" y="6"/>
                  </a:cubicBezTo>
                  <a:cubicBezTo>
                    <a:pt x="1352" y="8"/>
                    <a:pt x="1355" y="9"/>
                    <a:pt x="1357" y="12"/>
                  </a:cubicBezTo>
                  <a:cubicBezTo>
                    <a:pt x="1359" y="14"/>
                    <a:pt x="1361" y="17"/>
                    <a:pt x="1362" y="20"/>
                  </a:cubicBezTo>
                  <a:cubicBezTo>
                    <a:pt x="1363" y="23"/>
                    <a:pt x="1364" y="26"/>
                    <a:pt x="1364" y="30"/>
                  </a:cubicBezTo>
                  <a:cubicBezTo>
                    <a:pt x="1364" y="34"/>
                    <a:pt x="1363" y="37"/>
                    <a:pt x="1362" y="40"/>
                  </a:cubicBezTo>
                  <a:cubicBezTo>
                    <a:pt x="1361" y="42"/>
                    <a:pt x="1360" y="45"/>
                    <a:pt x="1358" y="47"/>
                  </a:cubicBezTo>
                  <a:cubicBezTo>
                    <a:pt x="1356" y="49"/>
                    <a:pt x="1354" y="51"/>
                    <a:pt x="1352" y="53"/>
                  </a:cubicBezTo>
                  <a:cubicBezTo>
                    <a:pt x="1349" y="54"/>
                    <a:pt x="1346" y="56"/>
                    <a:pt x="1343" y="57"/>
                  </a:cubicBezTo>
                  <a:cubicBezTo>
                    <a:pt x="1345" y="57"/>
                    <a:pt x="1346" y="58"/>
                    <a:pt x="1348" y="60"/>
                  </a:cubicBezTo>
                  <a:cubicBezTo>
                    <a:pt x="1349" y="61"/>
                    <a:pt x="1351" y="62"/>
                    <a:pt x="1352" y="64"/>
                  </a:cubicBezTo>
                  <a:cubicBezTo>
                    <a:pt x="1353" y="66"/>
                    <a:pt x="1354" y="67"/>
                    <a:pt x="1355" y="70"/>
                  </a:cubicBezTo>
                  <a:cubicBezTo>
                    <a:pt x="1356" y="72"/>
                    <a:pt x="1358" y="74"/>
                    <a:pt x="1359" y="77"/>
                  </a:cubicBezTo>
                  <a:cubicBezTo>
                    <a:pt x="1368" y="100"/>
                    <a:pt x="1368" y="100"/>
                    <a:pt x="1368" y="100"/>
                  </a:cubicBezTo>
                  <a:cubicBezTo>
                    <a:pt x="1369" y="102"/>
                    <a:pt x="1369" y="104"/>
                    <a:pt x="1370" y="104"/>
                  </a:cubicBezTo>
                  <a:cubicBezTo>
                    <a:pt x="1370" y="105"/>
                    <a:pt x="1370" y="106"/>
                    <a:pt x="1370" y="106"/>
                  </a:cubicBezTo>
                  <a:close/>
                  <a:moveTo>
                    <a:pt x="1269" y="103"/>
                  </a:moveTo>
                  <a:cubicBezTo>
                    <a:pt x="1269" y="104"/>
                    <a:pt x="1269" y="104"/>
                    <a:pt x="1269" y="105"/>
                  </a:cubicBezTo>
                  <a:cubicBezTo>
                    <a:pt x="1269" y="106"/>
                    <a:pt x="1269" y="106"/>
                    <a:pt x="1269" y="107"/>
                  </a:cubicBezTo>
                  <a:cubicBezTo>
                    <a:pt x="1268" y="107"/>
                    <a:pt x="1268" y="108"/>
                    <a:pt x="1268" y="108"/>
                  </a:cubicBezTo>
                  <a:cubicBezTo>
                    <a:pt x="1267" y="108"/>
                    <a:pt x="1267" y="108"/>
                    <a:pt x="1267" y="108"/>
                  </a:cubicBezTo>
                  <a:cubicBezTo>
                    <a:pt x="1215" y="108"/>
                    <a:pt x="1215" y="108"/>
                    <a:pt x="1215" y="108"/>
                  </a:cubicBezTo>
                  <a:cubicBezTo>
                    <a:pt x="1214" y="108"/>
                    <a:pt x="1213" y="108"/>
                    <a:pt x="1212" y="107"/>
                  </a:cubicBezTo>
                  <a:cubicBezTo>
                    <a:pt x="1211" y="106"/>
                    <a:pt x="1210" y="105"/>
                    <a:pt x="1210" y="103"/>
                  </a:cubicBezTo>
                  <a:cubicBezTo>
                    <a:pt x="1210" y="8"/>
                    <a:pt x="1210" y="8"/>
                    <a:pt x="1210" y="8"/>
                  </a:cubicBezTo>
                  <a:cubicBezTo>
                    <a:pt x="1210" y="6"/>
                    <a:pt x="1211" y="4"/>
                    <a:pt x="1212" y="3"/>
                  </a:cubicBezTo>
                  <a:cubicBezTo>
                    <a:pt x="1213" y="2"/>
                    <a:pt x="1214" y="2"/>
                    <a:pt x="1215" y="2"/>
                  </a:cubicBezTo>
                  <a:cubicBezTo>
                    <a:pt x="1266" y="2"/>
                    <a:pt x="1266" y="2"/>
                    <a:pt x="1266" y="2"/>
                  </a:cubicBezTo>
                  <a:cubicBezTo>
                    <a:pt x="1266" y="2"/>
                    <a:pt x="1267" y="2"/>
                    <a:pt x="1267" y="2"/>
                  </a:cubicBezTo>
                  <a:cubicBezTo>
                    <a:pt x="1267" y="3"/>
                    <a:pt x="1268" y="3"/>
                    <a:pt x="1268" y="3"/>
                  </a:cubicBezTo>
                  <a:cubicBezTo>
                    <a:pt x="1268" y="4"/>
                    <a:pt x="1268" y="4"/>
                    <a:pt x="1269" y="5"/>
                  </a:cubicBezTo>
                  <a:cubicBezTo>
                    <a:pt x="1269" y="6"/>
                    <a:pt x="1269" y="7"/>
                    <a:pt x="1269" y="8"/>
                  </a:cubicBezTo>
                  <a:cubicBezTo>
                    <a:pt x="1269" y="9"/>
                    <a:pt x="1269" y="10"/>
                    <a:pt x="1269" y="11"/>
                  </a:cubicBezTo>
                  <a:cubicBezTo>
                    <a:pt x="1268" y="11"/>
                    <a:pt x="1268" y="12"/>
                    <a:pt x="1268" y="12"/>
                  </a:cubicBezTo>
                  <a:cubicBezTo>
                    <a:pt x="1268" y="13"/>
                    <a:pt x="1267" y="13"/>
                    <a:pt x="1267" y="13"/>
                  </a:cubicBezTo>
                  <a:cubicBezTo>
                    <a:pt x="1267" y="14"/>
                    <a:pt x="1266" y="14"/>
                    <a:pt x="1266" y="14"/>
                  </a:cubicBezTo>
                  <a:cubicBezTo>
                    <a:pt x="1224" y="14"/>
                    <a:pt x="1224" y="14"/>
                    <a:pt x="1224" y="14"/>
                  </a:cubicBezTo>
                  <a:cubicBezTo>
                    <a:pt x="1224" y="47"/>
                    <a:pt x="1224" y="47"/>
                    <a:pt x="1224" y="47"/>
                  </a:cubicBezTo>
                  <a:cubicBezTo>
                    <a:pt x="1260" y="47"/>
                    <a:pt x="1260" y="47"/>
                    <a:pt x="1260" y="47"/>
                  </a:cubicBezTo>
                  <a:cubicBezTo>
                    <a:pt x="1260" y="47"/>
                    <a:pt x="1261" y="47"/>
                    <a:pt x="1261" y="47"/>
                  </a:cubicBezTo>
                  <a:cubicBezTo>
                    <a:pt x="1262" y="48"/>
                    <a:pt x="1262" y="48"/>
                    <a:pt x="1262" y="48"/>
                  </a:cubicBezTo>
                  <a:cubicBezTo>
                    <a:pt x="1262" y="49"/>
                    <a:pt x="1263" y="50"/>
                    <a:pt x="1263" y="50"/>
                  </a:cubicBezTo>
                  <a:cubicBezTo>
                    <a:pt x="1263" y="51"/>
                    <a:pt x="1263" y="52"/>
                    <a:pt x="1263" y="53"/>
                  </a:cubicBezTo>
                  <a:cubicBezTo>
                    <a:pt x="1263" y="54"/>
                    <a:pt x="1263" y="55"/>
                    <a:pt x="1263" y="56"/>
                  </a:cubicBezTo>
                  <a:cubicBezTo>
                    <a:pt x="1263" y="56"/>
                    <a:pt x="1262" y="57"/>
                    <a:pt x="1262" y="57"/>
                  </a:cubicBezTo>
                  <a:cubicBezTo>
                    <a:pt x="1262" y="58"/>
                    <a:pt x="1262" y="58"/>
                    <a:pt x="1261" y="58"/>
                  </a:cubicBezTo>
                  <a:cubicBezTo>
                    <a:pt x="1261" y="58"/>
                    <a:pt x="1260" y="59"/>
                    <a:pt x="1260" y="59"/>
                  </a:cubicBezTo>
                  <a:cubicBezTo>
                    <a:pt x="1224" y="59"/>
                    <a:pt x="1224" y="59"/>
                    <a:pt x="1224" y="59"/>
                  </a:cubicBezTo>
                  <a:cubicBezTo>
                    <a:pt x="1224" y="97"/>
                    <a:pt x="1224" y="97"/>
                    <a:pt x="1224" y="97"/>
                  </a:cubicBezTo>
                  <a:cubicBezTo>
                    <a:pt x="1267" y="97"/>
                    <a:pt x="1267" y="97"/>
                    <a:pt x="1267" y="97"/>
                  </a:cubicBezTo>
                  <a:cubicBezTo>
                    <a:pt x="1267" y="97"/>
                    <a:pt x="1267" y="97"/>
                    <a:pt x="1268" y="97"/>
                  </a:cubicBezTo>
                  <a:cubicBezTo>
                    <a:pt x="1268" y="97"/>
                    <a:pt x="1268" y="97"/>
                    <a:pt x="1269" y="98"/>
                  </a:cubicBezTo>
                  <a:cubicBezTo>
                    <a:pt x="1269" y="98"/>
                    <a:pt x="1269" y="99"/>
                    <a:pt x="1269" y="100"/>
                  </a:cubicBezTo>
                  <a:cubicBezTo>
                    <a:pt x="1269" y="100"/>
                    <a:pt x="1269" y="101"/>
                    <a:pt x="1269" y="103"/>
                  </a:cubicBezTo>
                  <a:close/>
                  <a:moveTo>
                    <a:pt x="1151" y="106"/>
                  </a:moveTo>
                  <a:cubicBezTo>
                    <a:pt x="1151" y="107"/>
                    <a:pt x="1151" y="107"/>
                    <a:pt x="1150" y="107"/>
                  </a:cubicBezTo>
                  <a:cubicBezTo>
                    <a:pt x="1150" y="108"/>
                    <a:pt x="1149" y="108"/>
                    <a:pt x="1149" y="108"/>
                  </a:cubicBezTo>
                  <a:cubicBezTo>
                    <a:pt x="1148" y="108"/>
                    <a:pt x="1147" y="109"/>
                    <a:pt x="1146" y="109"/>
                  </a:cubicBezTo>
                  <a:cubicBezTo>
                    <a:pt x="1145" y="109"/>
                    <a:pt x="1144" y="109"/>
                    <a:pt x="1142" y="109"/>
                  </a:cubicBezTo>
                  <a:cubicBezTo>
                    <a:pt x="1141" y="109"/>
                    <a:pt x="1140" y="109"/>
                    <a:pt x="1139" y="109"/>
                  </a:cubicBezTo>
                  <a:cubicBezTo>
                    <a:pt x="1138" y="109"/>
                    <a:pt x="1137" y="109"/>
                    <a:pt x="1136" y="109"/>
                  </a:cubicBezTo>
                  <a:cubicBezTo>
                    <a:pt x="1136" y="108"/>
                    <a:pt x="1135" y="108"/>
                    <a:pt x="1135" y="108"/>
                  </a:cubicBezTo>
                  <a:cubicBezTo>
                    <a:pt x="1134" y="108"/>
                    <a:pt x="1134" y="108"/>
                    <a:pt x="1134" y="108"/>
                  </a:cubicBezTo>
                  <a:cubicBezTo>
                    <a:pt x="1133" y="107"/>
                    <a:pt x="1133" y="107"/>
                    <a:pt x="1133" y="107"/>
                  </a:cubicBezTo>
                  <a:cubicBezTo>
                    <a:pt x="1133" y="107"/>
                    <a:pt x="1132" y="106"/>
                    <a:pt x="1132" y="106"/>
                  </a:cubicBezTo>
                  <a:cubicBezTo>
                    <a:pt x="1097" y="7"/>
                    <a:pt x="1097" y="7"/>
                    <a:pt x="1097" y="7"/>
                  </a:cubicBezTo>
                  <a:cubicBezTo>
                    <a:pt x="1097" y="6"/>
                    <a:pt x="1097" y="5"/>
                    <a:pt x="1097" y="4"/>
                  </a:cubicBezTo>
                  <a:cubicBezTo>
                    <a:pt x="1097" y="3"/>
                    <a:pt x="1097" y="3"/>
                    <a:pt x="1097" y="2"/>
                  </a:cubicBezTo>
                  <a:cubicBezTo>
                    <a:pt x="1098" y="2"/>
                    <a:pt x="1099" y="2"/>
                    <a:pt x="1100" y="2"/>
                  </a:cubicBezTo>
                  <a:cubicBezTo>
                    <a:pt x="1101" y="2"/>
                    <a:pt x="1102" y="1"/>
                    <a:pt x="1104" y="1"/>
                  </a:cubicBezTo>
                  <a:cubicBezTo>
                    <a:pt x="1106" y="1"/>
                    <a:pt x="1107" y="2"/>
                    <a:pt x="1108" y="2"/>
                  </a:cubicBezTo>
                  <a:cubicBezTo>
                    <a:pt x="1109" y="2"/>
                    <a:pt x="1110" y="2"/>
                    <a:pt x="1110" y="2"/>
                  </a:cubicBezTo>
                  <a:cubicBezTo>
                    <a:pt x="1111" y="2"/>
                    <a:pt x="1111" y="3"/>
                    <a:pt x="1111" y="3"/>
                  </a:cubicBezTo>
                  <a:cubicBezTo>
                    <a:pt x="1111" y="3"/>
                    <a:pt x="1112" y="4"/>
                    <a:pt x="1112" y="4"/>
                  </a:cubicBezTo>
                  <a:cubicBezTo>
                    <a:pt x="1142" y="94"/>
                    <a:pt x="1142" y="94"/>
                    <a:pt x="1142" y="94"/>
                  </a:cubicBezTo>
                  <a:cubicBezTo>
                    <a:pt x="1142" y="94"/>
                    <a:pt x="1142" y="94"/>
                    <a:pt x="1142" y="94"/>
                  </a:cubicBezTo>
                  <a:cubicBezTo>
                    <a:pt x="1172" y="4"/>
                    <a:pt x="1172" y="4"/>
                    <a:pt x="1172" y="4"/>
                  </a:cubicBezTo>
                  <a:cubicBezTo>
                    <a:pt x="1172" y="4"/>
                    <a:pt x="1172" y="3"/>
                    <a:pt x="1173" y="3"/>
                  </a:cubicBezTo>
                  <a:cubicBezTo>
                    <a:pt x="1173" y="3"/>
                    <a:pt x="1173" y="2"/>
                    <a:pt x="1174" y="2"/>
                  </a:cubicBezTo>
                  <a:cubicBezTo>
                    <a:pt x="1174" y="2"/>
                    <a:pt x="1175" y="2"/>
                    <a:pt x="1176" y="2"/>
                  </a:cubicBezTo>
                  <a:cubicBezTo>
                    <a:pt x="1177" y="2"/>
                    <a:pt x="1178" y="1"/>
                    <a:pt x="1180" y="1"/>
                  </a:cubicBezTo>
                  <a:cubicBezTo>
                    <a:pt x="1182" y="1"/>
                    <a:pt x="1183" y="2"/>
                    <a:pt x="1184" y="2"/>
                  </a:cubicBezTo>
                  <a:cubicBezTo>
                    <a:pt x="1185" y="2"/>
                    <a:pt x="1186" y="2"/>
                    <a:pt x="1186" y="2"/>
                  </a:cubicBezTo>
                  <a:cubicBezTo>
                    <a:pt x="1186" y="3"/>
                    <a:pt x="1187" y="3"/>
                    <a:pt x="1187" y="4"/>
                  </a:cubicBezTo>
                  <a:cubicBezTo>
                    <a:pt x="1186" y="5"/>
                    <a:pt x="1186" y="6"/>
                    <a:pt x="1186" y="7"/>
                  </a:cubicBezTo>
                  <a:lnTo>
                    <a:pt x="1151" y="106"/>
                  </a:lnTo>
                  <a:close/>
                  <a:moveTo>
                    <a:pt x="1073" y="106"/>
                  </a:moveTo>
                  <a:cubicBezTo>
                    <a:pt x="1073" y="107"/>
                    <a:pt x="1073" y="107"/>
                    <a:pt x="1073" y="107"/>
                  </a:cubicBezTo>
                  <a:cubicBezTo>
                    <a:pt x="1073" y="108"/>
                    <a:pt x="1072" y="108"/>
                    <a:pt x="1072" y="108"/>
                  </a:cubicBezTo>
                  <a:cubicBezTo>
                    <a:pt x="1071" y="108"/>
                    <a:pt x="1070" y="108"/>
                    <a:pt x="1070" y="109"/>
                  </a:cubicBezTo>
                  <a:cubicBezTo>
                    <a:pt x="1069" y="109"/>
                    <a:pt x="1068" y="109"/>
                    <a:pt x="1066" y="109"/>
                  </a:cubicBezTo>
                  <a:cubicBezTo>
                    <a:pt x="1065" y="109"/>
                    <a:pt x="1064" y="109"/>
                    <a:pt x="1063" y="109"/>
                  </a:cubicBezTo>
                  <a:cubicBezTo>
                    <a:pt x="1062" y="108"/>
                    <a:pt x="1061" y="108"/>
                    <a:pt x="1061" y="108"/>
                  </a:cubicBezTo>
                  <a:cubicBezTo>
                    <a:pt x="1060" y="108"/>
                    <a:pt x="1060" y="108"/>
                    <a:pt x="1059" y="107"/>
                  </a:cubicBezTo>
                  <a:cubicBezTo>
                    <a:pt x="1059" y="107"/>
                    <a:pt x="1059" y="107"/>
                    <a:pt x="1059" y="106"/>
                  </a:cubicBezTo>
                  <a:cubicBezTo>
                    <a:pt x="1059" y="4"/>
                    <a:pt x="1059" y="4"/>
                    <a:pt x="1059" y="4"/>
                  </a:cubicBezTo>
                  <a:cubicBezTo>
                    <a:pt x="1059" y="4"/>
                    <a:pt x="1059" y="3"/>
                    <a:pt x="1059" y="3"/>
                  </a:cubicBezTo>
                  <a:cubicBezTo>
                    <a:pt x="1060" y="3"/>
                    <a:pt x="1060" y="2"/>
                    <a:pt x="1061" y="2"/>
                  </a:cubicBezTo>
                  <a:cubicBezTo>
                    <a:pt x="1061" y="2"/>
                    <a:pt x="1062" y="2"/>
                    <a:pt x="1063" y="2"/>
                  </a:cubicBezTo>
                  <a:cubicBezTo>
                    <a:pt x="1064" y="2"/>
                    <a:pt x="1065" y="1"/>
                    <a:pt x="1066" y="1"/>
                  </a:cubicBezTo>
                  <a:cubicBezTo>
                    <a:pt x="1068" y="1"/>
                    <a:pt x="1069" y="2"/>
                    <a:pt x="1070" y="2"/>
                  </a:cubicBezTo>
                  <a:cubicBezTo>
                    <a:pt x="1070" y="2"/>
                    <a:pt x="1071" y="2"/>
                    <a:pt x="1072" y="2"/>
                  </a:cubicBezTo>
                  <a:cubicBezTo>
                    <a:pt x="1072" y="2"/>
                    <a:pt x="1073" y="3"/>
                    <a:pt x="1073" y="3"/>
                  </a:cubicBezTo>
                  <a:cubicBezTo>
                    <a:pt x="1073" y="3"/>
                    <a:pt x="1073" y="4"/>
                    <a:pt x="1073" y="4"/>
                  </a:cubicBezTo>
                  <a:lnTo>
                    <a:pt x="1073" y="106"/>
                  </a:lnTo>
                  <a:close/>
                  <a:moveTo>
                    <a:pt x="1024" y="103"/>
                  </a:moveTo>
                  <a:cubicBezTo>
                    <a:pt x="1024" y="104"/>
                    <a:pt x="1024" y="105"/>
                    <a:pt x="1024" y="105"/>
                  </a:cubicBezTo>
                  <a:cubicBezTo>
                    <a:pt x="1023" y="106"/>
                    <a:pt x="1023" y="107"/>
                    <a:pt x="1022" y="107"/>
                  </a:cubicBezTo>
                  <a:cubicBezTo>
                    <a:pt x="1022" y="108"/>
                    <a:pt x="1021" y="108"/>
                    <a:pt x="1020" y="108"/>
                  </a:cubicBezTo>
                  <a:cubicBezTo>
                    <a:pt x="1020" y="108"/>
                    <a:pt x="1019" y="109"/>
                    <a:pt x="1018" y="109"/>
                  </a:cubicBezTo>
                  <a:cubicBezTo>
                    <a:pt x="1014" y="109"/>
                    <a:pt x="1014" y="109"/>
                    <a:pt x="1014" y="109"/>
                  </a:cubicBezTo>
                  <a:cubicBezTo>
                    <a:pt x="1012" y="109"/>
                    <a:pt x="1011" y="108"/>
                    <a:pt x="1010" y="108"/>
                  </a:cubicBezTo>
                  <a:cubicBezTo>
                    <a:pt x="1009" y="108"/>
                    <a:pt x="1008" y="107"/>
                    <a:pt x="1007" y="107"/>
                  </a:cubicBezTo>
                  <a:cubicBezTo>
                    <a:pt x="1006" y="106"/>
                    <a:pt x="1005" y="105"/>
                    <a:pt x="1004" y="103"/>
                  </a:cubicBezTo>
                  <a:cubicBezTo>
                    <a:pt x="1003" y="102"/>
                    <a:pt x="1002" y="100"/>
                    <a:pt x="1001" y="98"/>
                  </a:cubicBezTo>
                  <a:cubicBezTo>
                    <a:pt x="967" y="37"/>
                    <a:pt x="967" y="37"/>
                    <a:pt x="967" y="37"/>
                  </a:cubicBezTo>
                  <a:cubicBezTo>
                    <a:pt x="966" y="34"/>
                    <a:pt x="964" y="31"/>
                    <a:pt x="962" y="28"/>
                  </a:cubicBezTo>
                  <a:cubicBezTo>
                    <a:pt x="960" y="24"/>
                    <a:pt x="959" y="21"/>
                    <a:pt x="957" y="18"/>
                  </a:cubicBezTo>
                  <a:cubicBezTo>
                    <a:pt x="957" y="18"/>
                    <a:pt x="957" y="18"/>
                    <a:pt x="957" y="18"/>
                  </a:cubicBezTo>
                  <a:cubicBezTo>
                    <a:pt x="957" y="22"/>
                    <a:pt x="957" y="26"/>
                    <a:pt x="957" y="30"/>
                  </a:cubicBezTo>
                  <a:cubicBezTo>
                    <a:pt x="957" y="34"/>
                    <a:pt x="957" y="38"/>
                    <a:pt x="957" y="42"/>
                  </a:cubicBezTo>
                  <a:cubicBezTo>
                    <a:pt x="957" y="106"/>
                    <a:pt x="957" y="106"/>
                    <a:pt x="957" y="106"/>
                  </a:cubicBezTo>
                  <a:cubicBezTo>
                    <a:pt x="957" y="107"/>
                    <a:pt x="957" y="107"/>
                    <a:pt x="957" y="107"/>
                  </a:cubicBezTo>
                  <a:cubicBezTo>
                    <a:pt x="957" y="108"/>
                    <a:pt x="956" y="108"/>
                    <a:pt x="956" y="108"/>
                  </a:cubicBezTo>
                  <a:cubicBezTo>
                    <a:pt x="955" y="108"/>
                    <a:pt x="955" y="108"/>
                    <a:pt x="954" y="109"/>
                  </a:cubicBezTo>
                  <a:cubicBezTo>
                    <a:pt x="953" y="109"/>
                    <a:pt x="952" y="109"/>
                    <a:pt x="950" y="109"/>
                  </a:cubicBezTo>
                  <a:cubicBezTo>
                    <a:pt x="949" y="109"/>
                    <a:pt x="948" y="109"/>
                    <a:pt x="947" y="109"/>
                  </a:cubicBezTo>
                  <a:cubicBezTo>
                    <a:pt x="946" y="108"/>
                    <a:pt x="946" y="108"/>
                    <a:pt x="945" y="108"/>
                  </a:cubicBezTo>
                  <a:cubicBezTo>
                    <a:pt x="945" y="108"/>
                    <a:pt x="944" y="108"/>
                    <a:pt x="944" y="107"/>
                  </a:cubicBezTo>
                  <a:cubicBezTo>
                    <a:pt x="944" y="107"/>
                    <a:pt x="944" y="107"/>
                    <a:pt x="944" y="106"/>
                  </a:cubicBezTo>
                  <a:cubicBezTo>
                    <a:pt x="944" y="8"/>
                    <a:pt x="944" y="8"/>
                    <a:pt x="944" y="8"/>
                  </a:cubicBezTo>
                  <a:cubicBezTo>
                    <a:pt x="944" y="6"/>
                    <a:pt x="944" y="4"/>
                    <a:pt x="946" y="3"/>
                  </a:cubicBezTo>
                  <a:cubicBezTo>
                    <a:pt x="947" y="2"/>
                    <a:pt x="948" y="2"/>
                    <a:pt x="950" y="2"/>
                  </a:cubicBezTo>
                  <a:cubicBezTo>
                    <a:pt x="956" y="2"/>
                    <a:pt x="956" y="2"/>
                    <a:pt x="956" y="2"/>
                  </a:cubicBezTo>
                  <a:cubicBezTo>
                    <a:pt x="958" y="2"/>
                    <a:pt x="959" y="2"/>
                    <a:pt x="960" y="2"/>
                  </a:cubicBezTo>
                  <a:cubicBezTo>
                    <a:pt x="961" y="3"/>
                    <a:pt x="962" y="3"/>
                    <a:pt x="963" y="4"/>
                  </a:cubicBezTo>
                  <a:cubicBezTo>
                    <a:pt x="964" y="4"/>
                    <a:pt x="965" y="5"/>
                    <a:pt x="966" y="6"/>
                  </a:cubicBezTo>
                  <a:cubicBezTo>
                    <a:pt x="966" y="7"/>
                    <a:pt x="967" y="9"/>
                    <a:pt x="968" y="11"/>
                  </a:cubicBezTo>
                  <a:cubicBezTo>
                    <a:pt x="994" y="57"/>
                    <a:pt x="994" y="57"/>
                    <a:pt x="994" y="57"/>
                  </a:cubicBezTo>
                  <a:cubicBezTo>
                    <a:pt x="996" y="60"/>
                    <a:pt x="997" y="63"/>
                    <a:pt x="999" y="66"/>
                  </a:cubicBezTo>
                  <a:cubicBezTo>
                    <a:pt x="1000" y="68"/>
                    <a:pt x="1002" y="71"/>
                    <a:pt x="1003" y="74"/>
                  </a:cubicBezTo>
                  <a:cubicBezTo>
                    <a:pt x="1004" y="76"/>
                    <a:pt x="1006" y="79"/>
                    <a:pt x="1007" y="81"/>
                  </a:cubicBezTo>
                  <a:cubicBezTo>
                    <a:pt x="1008" y="84"/>
                    <a:pt x="1010" y="87"/>
                    <a:pt x="1011" y="89"/>
                  </a:cubicBezTo>
                  <a:cubicBezTo>
                    <a:pt x="1011" y="89"/>
                    <a:pt x="1011" y="89"/>
                    <a:pt x="1011" y="89"/>
                  </a:cubicBezTo>
                  <a:cubicBezTo>
                    <a:pt x="1011" y="85"/>
                    <a:pt x="1011" y="80"/>
                    <a:pt x="1011" y="76"/>
                  </a:cubicBezTo>
                  <a:cubicBezTo>
                    <a:pt x="1011" y="71"/>
                    <a:pt x="1011" y="66"/>
                    <a:pt x="1011" y="62"/>
                  </a:cubicBezTo>
                  <a:cubicBezTo>
                    <a:pt x="1011" y="4"/>
                    <a:pt x="1011" y="4"/>
                    <a:pt x="1011" y="4"/>
                  </a:cubicBezTo>
                  <a:cubicBezTo>
                    <a:pt x="1011" y="4"/>
                    <a:pt x="1011" y="4"/>
                    <a:pt x="1011" y="3"/>
                  </a:cubicBezTo>
                  <a:cubicBezTo>
                    <a:pt x="1011" y="3"/>
                    <a:pt x="1012" y="3"/>
                    <a:pt x="1012" y="2"/>
                  </a:cubicBezTo>
                  <a:cubicBezTo>
                    <a:pt x="1013" y="2"/>
                    <a:pt x="1013" y="2"/>
                    <a:pt x="1014" y="2"/>
                  </a:cubicBezTo>
                  <a:cubicBezTo>
                    <a:pt x="1015" y="2"/>
                    <a:pt x="1016" y="2"/>
                    <a:pt x="1018" y="2"/>
                  </a:cubicBezTo>
                  <a:cubicBezTo>
                    <a:pt x="1019" y="2"/>
                    <a:pt x="1020" y="2"/>
                    <a:pt x="1021" y="2"/>
                  </a:cubicBezTo>
                  <a:cubicBezTo>
                    <a:pt x="1022" y="2"/>
                    <a:pt x="1022" y="2"/>
                    <a:pt x="1023" y="2"/>
                  </a:cubicBezTo>
                  <a:cubicBezTo>
                    <a:pt x="1023" y="3"/>
                    <a:pt x="1024" y="3"/>
                    <a:pt x="1024" y="3"/>
                  </a:cubicBezTo>
                  <a:cubicBezTo>
                    <a:pt x="1024" y="4"/>
                    <a:pt x="1024" y="4"/>
                    <a:pt x="1024" y="4"/>
                  </a:cubicBezTo>
                  <a:lnTo>
                    <a:pt x="1024" y="103"/>
                  </a:lnTo>
                  <a:close/>
                  <a:moveTo>
                    <a:pt x="909" y="69"/>
                  </a:moveTo>
                  <a:cubicBezTo>
                    <a:pt x="909" y="76"/>
                    <a:pt x="908" y="81"/>
                    <a:pt x="906" y="86"/>
                  </a:cubicBezTo>
                  <a:cubicBezTo>
                    <a:pt x="904" y="91"/>
                    <a:pt x="902" y="96"/>
                    <a:pt x="898" y="99"/>
                  </a:cubicBezTo>
                  <a:cubicBezTo>
                    <a:pt x="895" y="103"/>
                    <a:pt x="890" y="105"/>
                    <a:pt x="885" y="107"/>
                  </a:cubicBezTo>
                  <a:cubicBezTo>
                    <a:pt x="880" y="109"/>
                    <a:pt x="875" y="110"/>
                    <a:pt x="868" y="110"/>
                  </a:cubicBezTo>
                  <a:cubicBezTo>
                    <a:pt x="862" y="110"/>
                    <a:pt x="857" y="109"/>
                    <a:pt x="852" y="107"/>
                  </a:cubicBezTo>
                  <a:cubicBezTo>
                    <a:pt x="847" y="106"/>
                    <a:pt x="843" y="103"/>
                    <a:pt x="840" y="100"/>
                  </a:cubicBezTo>
                  <a:cubicBezTo>
                    <a:pt x="836" y="97"/>
                    <a:pt x="834" y="92"/>
                    <a:pt x="832" y="87"/>
                  </a:cubicBezTo>
                  <a:cubicBezTo>
                    <a:pt x="830" y="82"/>
                    <a:pt x="829" y="77"/>
                    <a:pt x="829" y="70"/>
                  </a:cubicBezTo>
                  <a:cubicBezTo>
                    <a:pt x="829" y="4"/>
                    <a:pt x="829" y="4"/>
                    <a:pt x="829" y="4"/>
                  </a:cubicBezTo>
                  <a:cubicBezTo>
                    <a:pt x="829" y="4"/>
                    <a:pt x="829" y="3"/>
                    <a:pt x="829" y="3"/>
                  </a:cubicBezTo>
                  <a:cubicBezTo>
                    <a:pt x="830" y="3"/>
                    <a:pt x="830" y="2"/>
                    <a:pt x="830" y="2"/>
                  </a:cubicBezTo>
                  <a:cubicBezTo>
                    <a:pt x="831" y="2"/>
                    <a:pt x="832" y="2"/>
                    <a:pt x="833" y="2"/>
                  </a:cubicBezTo>
                  <a:cubicBezTo>
                    <a:pt x="833" y="2"/>
                    <a:pt x="835" y="1"/>
                    <a:pt x="836" y="1"/>
                  </a:cubicBezTo>
                  <a:cubicBezTo>
                    <a:pt x="837" y="1"/>
                    <a:pt x="839" y="2"/>
                    <a:pt x="839" y="2"/>
                  </a:cubicBezTo>
                  <a:cubicBezTo>
                    <a:pt x="840" y="2"/>
                    <a:pt x="841" y="2"/>
                    <a:pt x="842" y="2"/>
                  </a:cubicBezTo>
                  <a:cubicBezTo>
                    <a:pt x="842" y="2"/>
                    <a:pt x="843" y="3"/>
                    <a:pt x="843" y="3"/>
                  </a:cubicBezTo>
                  <a:cubicBezTo>
                    <a:pt x="843" y="3"/>
                    <a:pt x="843" y="4"/>
                    <a:pt x="843" y="4"/>
                  </a:cubicBezTo>
                  <a:cubicBezTo>
                    <a:pt x="843" y="68"/>
                    <a:pt x="843" y="68"/>
                    <a:pt x="843" y="68"/>
                  </a:cubicBezTo>
                  <a:cubicBezTo>
                    <a:pt x="843" y="73"/>
                    <a:pt x="844" y="78"/>
                    <a:pt x="845" y="81"/>
                  </a:cubicBezTo>
                  <a:cubicBezTo>
                    <a:pt x="846" y="85"/>
                    <a:pt x="848" y="88"/>
                    <a:pt x="850" y="90"/>
                  </a:cubicBezTo>
                  <a:cubicBezTo>
                    <a:pt x="852" y="93"/>
                    <a:pt x="855" y="95"/>
                    <a:pt x="858" y="96"/>
                  </a:cubicBezTo>
                  <a:cubicBezTo>
                    <a:pt x="862" y="97"/>
                    <a:pt x="865" y="98"/>
                    <a:pt x="869" y="98"/>
                  </a:cubicBezTo>
                  <a:cubicBezTo>
                    <a:pt x="873" y="98"/>
                    <a:pt x="877" y="97"/>
                    <a:pt x="880" y="96"/>
                  </a:cubicBezTo>
                  <a:cubicBezTo>
                    <a:pt x="883" y="95"/>
                    <a:pt x="886" y="93"/>
                    <a:pt x="888" y="91"/>
                  </a:cubicBezTo>
                  <a:cubicBezTo>
                    <a:pt x="890" y="88"/>
                    <a:pt x="892" y="85"/>
                    <a:pt x="893" y="82"/>
                  </a:cubicBezTo>
                  <a:cubicBezTo>
                    <a:pt x="895" y="78"/>
                    <a:pt x="895" y="74"/>
                    <a:pt x="895" y="69"/>
                  </a:cubicBezTo>
                  <a:cubicBezTo>
                    <a:pt x="895" y="4"/>
                    <a:pt x="895" y="4"/>
                    <a:pt x="895" y="4"/>
                  </a:cubicBezTo>
                  <a:cubicBezTo>
                    <a:pt x="895" y="4"/>
                    <a:pt x="895" y="3"/>
                    <a:pt x="895" y="3"/>
                  </a:cubicBezTo>
                  <a:cubicBezTo>
                    <a:pt x="896" y="3"/>
                    <a:pt x="896" y="2"/>
                    <a:pt x="897" y="2"/>
                  </a:cubicBezTo>
                  <a:cubicBezTo>
                    <a:pt x="897" y="2"/>
                    <a:pt x="898" y="2"/>
                    <a:pt x="899" y="2"/>
                  </a:cubicBezTo>
                  <a:cubicBezTo>
                    <a:pt x="900" y="2"/>
                    <a:pt x="901" y="1"/>
                    <a:pt x="902" y="1"/>
                  </a:cubicBezTo>
                  <a:cubicBezTo>
                    <a:pt x="903" y="1"/>
                    <a:pt x="905" y="2"/>
                    <a:pt x="906" y="2"/>
                  </a:cubicBezTo>
                  <a:cubicBezTo>
                    <a:pt x="906" y="2"/>
                    <a:pt x="907" y="2"/>
                    <a:pt x="908" y="2"/>
                  </a:cubicBezTo>
                  <a:cubicBezTo>
                    <a:pt x="908" y="2"/>
                    <a:pt x="909" y="3"/>
                    <a:pt x="909" y="3"/>
                  </a:cubicBezTo>
                  <a:cubicBezTo>
                    <a:pt x="909" y="3"/>
                    <a:pt x="909" y="4"/>
                    <a:pt x="909" y="4"/>
                  </a:cubicBezTo>
                  <a:lnTo>
                    <a:pt x="909" y="69"/>
                  </a:lnTo>
                  <a:close/>
                  <a:moveTo>
                    <a:pt x="766" y="106"/>
                  </a:moveTo>
                  <a:cubicBezTo>
                    <a:pt x="766" y="107"/>
                    <a:pt x="765" y="107"/>
                    <a:pt x="765" y="107"/>
                  </a:cubicBezTo>
                  <a:cubicBezTo>
                    <a:pt x="765" y="108"/>
                    <a:pt x="765" y="108"/>
                    <a:pt x="764" y="108"/>
                  </a:cubicBezTo>
                  <a:cubicBezTo>
                    <a:pt x="763" y="108"/>
                    <a:pt x="763" y="108"/>
                    <a:pt x="762" y="109"/>
                  </a:cubicBezTo>
                  <a:cubicBezTo>
                    <a:pt x="761" y="109"/>
                    <a:pt x="760" y="109"/>
                    <a:pt x="758" y="109"/>
                  </a:cubicBezTo>
                  <a:cubicBezTo>
                    <a:pt x="757" y="109"/>
                    <a:pt x="756" y="109"/>
                    <a:pt x="755" y="109"/>
                  </a:cubicBezTo>
                  <a:cubicBezTo>
                    <a:pt x="754" y="108"/>
                    <a:pt x="753" y="108"/>
                    <a:pt x="753" y="108"/>
                  </a:cubicBezTo>
                  <a:cubicBezTo>
                    <a:pt x="752" y="108"/>
                    <a:pt x="752" y="108"/>
                    <a:pt x="752" y="107"/>
                  </a:cubicBezTo>
                  <a:cubicBezTo>
                    <a:pt x="751" y="107"/>
                    <a:pt x="751" y="107"/>
                    <a:pt x="751" y="106"/>
                  </a:cubicBezTo>
                  <a:cubicBezTo>
                    <a:pt x="751" y="4"/>
                    <a:pt x="751" y="4"/>
                    <a:pt x="751" y="4"/>
                  </a:cubicBezTo>
                  <a:cubicBezTo>
                    <a:pt x="751" y="4"/>
                    <a:pt x="751" y="3"/>
                    <a:pt x="752" y="3"/>
                  </a:cubicBezTo>
                  <a:cubicBezTo>
                    <a:pt x="752" y="3"/>
                    <a:pt x="752" y="2"/>
                    <a:pt x="753" y="2"/>
                  </a:cubicBezTo>
                  <a:cubicBezTo>
                    <a:pt x="754" y="2"/>
                    <a:pt x="754" y="2"/>
                    <a:pt x="755" y="2"/>
                  </a:cubicBezTo>
                  <a:cubicBezTo>
                    <a:pt x="756" y="2"/>
                    <a:pt x="757" y="1"/>
                    <a:pt x="758" y="1"/>
                  </a:cubicBezTo>
                  <a:cubicBezTo>
                    <a:pt x="760" y="1"/>
                    <a:pt x="761" y="2"/>
                    <a:pt x="762" y="2"/>
                  </a:cubicBezTo>
                  <a:cubicBezTo>
                    <a:pt x="763" y="2"/>
                    <a:pt x="763" y="2"/>
                    <a:pt x="764" y="2"/>
                  </a:cubicBezTo>
                  <a:cubicBezTo>
                    <a:pt x="765" y="2"/>
                    <a:pt x="765" y="3"/>
                    <a:pt x="765" y="3"/>
                  </a:cubicBezTo>
                  <a:cubicBezTo>
                    <a:pt x="765" y="3"/>
                    <a:pt x="766" y="4"/>
                    <a:pt x="766" y="4"/>
                  </a:cubicBezTo>
                  <a:lnTo>
                    <a:pt x="766" y="106"/>
                  </a:lnTo>
                  <a:close/>
                  <a:moveTo>
                    <a:pt x="681" y="16"/>
                  </a:moveTo>
                  <a:cubicBezTo>
                    <a:pt x="681" y="16"/>
                    <a:pt x="681" y="16"/>
                    <a:pt x="681" y="16"/>
                  </a:cubicBezTo>
                  <a:cubicBezTo>
                    <a:pt x="663" y="69"/>
                    <a:pt x="663" y="69"/>
                    <a:pt x="663" y="69"/>
                  </a:cubicBezTo>
                  <a:cubicBezTo>
                    <a:pt x="700" y="69"/>
                    <a:pt x="700" y="69"/>
                    <a:pt x="700" y="69"/>
                  </a:cubicBezTo>
                  <a:lnTo>
                    <a:pt x="681" y="16"/>
                  </a:lnTo>
                  <a:close/>
                  <a:moveTo>
                    <a:pt x="727" y="103"/>
                  </a:moveTo>
                  <a:cubicBezTo>
                    <a:pt x="727" y="105"/>
                    <a:pt x="728" y="106"/>
                    <a:pt x="728" y="106"/>
                  </a:cubicBezTo>
                  <a:cubicBezTo>
                    <a:pt x="728" y="107"/>
                    <a:pt x="728" y="108"/>
                    <a:pt x="727" y="108"/>
                  </a:cubicBezTo>
                  <a:cubicBezTo>
                    <a:pt x="727" y="108"/>
                    <a:pt x="726" y="109"/>
                    <a:pt x="725" y="109"/>
                  </a:cubicBezTo>
                  <a:cubicBezTo>
                    <a:pt x="724" y="109"/>
                    <a:pt x="723" y="109"/>
                    <a:pt x="721" y="109"/>
                  </a:cubicBezTo>
                  <a:cubicBezTo>
                    <a:pt x="719" y="109"/>
                    <a:pt x="718" y="109"/>
                    <a:pt x="717" y="109"/>
                  </a:cubicBezTo>
                  <a:cubicBezTo>
                    <a:pt x="716" y="109"/>
                    <a:pt x="715" y="108"/>
                    <a:pt x="714" y="108"/>
                  </a:cubicBezTo>
                  <a:cubicBezTo>
                    <a:pt x="714" y="108"/>
                    <a:pt x="714" y="108"/>
                    <a:pt x="713" y="108"/>
                  </a:cubicBezTo>
                  <a:cubicBezTo>
                    <a:pt x="713" y="107"/>
                    <a:pt x="713" y="107"/>
                    <a:pt x="713" y="106"/>
                  </a:cubicBezTo>
                  <a:cubicBezTo>
                    <a:pt x="704" y="80"/>
                    <a:pt x="704" y="80"/>
                    <a:pt x="704" y="80"/>
                  </a:cubicBezTo>
                  <a:cubicBezTo>
                    <a:pt x="659" y="80"/>
                    <a:pt x="659" y="80"/>
                    <a:pt x="659" y="80"/>
                  </a:cubicBezTo>
                  <a:cubicBezTo>
                    <a:pt x="651" y="106"/>
                    <a:pt x="651" y="106"/>
                    <a:pt x="651" y="106"/>
                  </a:cubicBezTo>
                  <a:cubicBezTo>
                    <a:pt x="650" y="106"/>
                    <a:pt x="650" y="107"/>
                    <a:pt x="650" y="107"/>
                  </a:cubicBezTo>
                  <a:cubicBezTo>
                    <a:pt x="650" y="108"/>
                    <a:pt x="649" y="108"/>
                    <a:pt x="649" y="108"/>
                  </a:cubicBezTo>
                  <a:cubicBezTo>
                    <a:pt x="648" y="108"/>
                    <a:pt x="647" y="109"/>
                    <a:pt x="646" y="109"/>
                  </a:cubicBezTo>
                  <a:cubicBezTo>
                    <a:pt x="646" y="109"/>
                    <a:pt x="644" y="109"/>
                    <a:pt x="643" y="109"/>
                  </a:cubicBezTo>
                  <a:cubicBezTo>
                    <a:pt x="641" y="109"/>
                    <a:pt x="640" y="109"/>
                    <a:pt x="639" y="109"/>
                  </a:cubicBezTo>
                  <a:cubicBezTo>
                    <a:pt x="638" y="108"/>
                    <a:pt x="637" y="108"/>
                    <a:pt x="637" y="108"/>
                  </a:cubicBezTo>
                  <a:cubicBezTo>
                    <a:pt x="636" y="107"/>
                    <a:pt x="636" y="107"/>
                    <a:pt x="636" y="106"/>
                  </a:cubicBezTo>
                  <a:cubicBezTo>
                    <a:pt x="636" y="105"/>
                    <a:pt x="636" y="104"/>
                    <a:pt x="637" y="103"/>
                  </a:cubicBezTo>
                  <a:cubicBezTo>
                    <a:pt x="672" y="4"/>
                    <a:pt x="672" y="4"/>
                    <a:pt x="672" y="4"/>
                  </a:cubicBezTo>
                  <a:cubicBezTo>
                    <a:pt x="673" y="4"/>
                    <a:pt x="673" y="3"/>
                    <a:pt x="673" y="3"/>
                  </a:cubicBezTo>
                  <a:cubicBezTo>
                    <a:pt x="674" y="3"/>
                    <a:pt x="674" y="2"/>
                    <a:pt x="675" y="2"/>
                  </a:cubicBezTo>
                  <a:cubicBezTo>
                    <a:pt x="676" y="2"/>
                    <a:pt x="676" y="2"/>
                    <a:pt x="678" y="2"/>
                  </a:cubicBezTo>
                  <a:cubicBezTo>
                    <a:pt x="679" y="2"/>
                    <a:pt x="680" y="1"/>
                    <a:pt x="682" y="1"/>
                  </a:cubicBezTo>
                  <a:cubicBezTo>
                    <a:pt x="683" y="1"/>
                    <a:pt x="685" y="2"/>
                    <a:pt x="686" y="2"/>
                  </a:cubicBezTo>
                  <a:cubicBezTo>
                    <a:pt x="687" y="2"/>
                    <a:pt x="688" y="2"/>
                    <a:pt x="689" y="2"/>
                  </a:cubicBezTo>
                  <a:cubicBezTo>
                    <a:pt x="690" y="2"/>
                    <a:pt x="690" y="3"/>
                    <a:pt x="690" y="3"/>
                  </a:cubicBezTo>
                  <a:cubicBezTo>
                    <a:pt x="691" y="3"/>
                    <a:pt x="691" y="4"/>
                    <a:pt x="691" y="5"/>
                  </a:cubicBezTo>
                  <a:lnTo>
                    <a:pt x="727" y="103"/>
                  </a:lnTo>
                  <a:close/>
                  <a:moveTo>
                    <a:pt x="612" y="106"/>
                  </a:moveTo>
                  <a:cubicBezTo>
                    <a:pt x="612" y="107"/>
                    <a:pt x="612" y="107"/>
                    <a:pt x="612" y="107"/>
                  </a:cubicBezTo>
                  <a:cubicBezTo>
                    <a:pt x="612" y="108"/>
                    <a:pt x="612" y="108"/>
                    <a:pt x="611" y="108"/>
                  </a:cubicBezTo>
                  <a:cubicBezTo>
                    <a:pt x="610" y="108"/>
                    <a:pt x="610" y="108"/>
                    <a:pt x="609" y="109"/>
                  </a:cubicBezTo>
                  <a:cubicBezTo>
                    <a:pt x="608" y="109"/>
                    <a:pt x="607" y="109"/>
                    <a:pt x="605" y="109"/>
                  </a:cubicBezTo>
                  <a:cubicBezTo>
                    <a:pt x="604" y="109"/>
                    <a:pt x="603" y="109"/>
                    <a:pt x="602" y="109"/>
                  </a:cubicBezTo>
                  <a:cubicBezTo>
                    <a:pt x="601" y="108"/>
                    <a:pt x="600" y="108"/>
                    <a:pt x="600" y="108"/>
                  </a:cubicBezTo>
                  <a:cubicBezTo>
                    <a:pt x="599" y="108"/>
                    <a:pt x="599" y="108"/>
                    <a:pt x="599" y="107"/>
                  </a:cubicBezTo>
                  <a:cubicBezTo>
                    <a:pt x="599" y="107"/>
                    <a:pt x="598" y="107"/>
                    <a:pt x="598" y="106"/>
                  </a:cubicBezTo>
                  <a:cubicBezTo>
                    <a:pt x="598" y="59"/>
                    <a:pt x="598" y="59"/>
                    <a:pt x="598" y="59"/>
                  </a:cubicBezTo>
                  <a:cubicBezTo>
                    <a:pt x="550" y="59"/>
                    <a:pt x="550" y="59"/>
                    <a:pt x="550" y="59"/>
                  </a:cubicBezTo>
                  <a:cubicBezTo>
                    <a:pt x="550" y="106"/>
                    <a:pt x="550" y="106"/>
                    <a:pt x="550" y="106"/>
                  </a:cubicBezTo>
                  <a:cubicBezTo>
                    <a:pt x="550" y="107"/>
                    <a:pt x="550" y="107"/>
                    <a:pt x="550" y="107"/>
                  </a:cubicBezTo>
                  <a:cubicBezTo>
                    <a:pt x="549" y="108"/>
                    <a:pt x="549" y="108"/>
                    <a:pt x="549" y="108"/>
                  </a:cubicBezTo>
                  <a:cubicBezTo>
                    <a:pt x="548" y="108"/>
                    <a:pt x="547" y="108"/>
                    <a:pt x="546" y="109"/>
                  </a:cubicBezTo>
                  <a:cubicBezTo>
                    <a:pt x="545" y="109"/>
                    <a:pt x="544" y="109"/>
                    <a:pt x="543" y="109"/>
                  </a:cubicBezTo>
                  <a:cubicBezTo>
                    <a:pt x="542" y="109"/>
                    <a:pt x="540" y="109"/>
                    <a:pt x="540" y="109"/>
                  </a:cubicBezTo>
                  <a:cubicBezTo>
                    <a:pt x="539" y="108"/>
                    <a:pt x="538" y="108"/>
                    <a:pt x="537" y="108"/>
                  </a:cubicBezTo>
                  <a:cubicBezTo>
                    <a:pt x="537" y="108"/>
                    <a:pt x="536" y="108"/>
                    <a:pt x="536" y="107"/>
                  </a:cubicBezTo>
                  <a:cubicBezTo>
                    <a:pt x="536" y="107"/>
                    <a:pt x="536" y="107"/>
                    <a:pt x="536" y="106"/>
                  </a:cubicBezTo>
                  <a:cubicBezTo>
                    <a:pt x="536" y="4"/>
                    <a:pt x="536" y="4"/>
                    <a:pt x="536" y="4"/>
                  </a:cubicBezTo>
                  <a:cubicBezTo>
                    <a:pt x="536" y="4"/>
                    <a:pt x="536" y="3"/>
                    <a:pt x="536" y="3"/>
                  </a:cubicBezTo>
                  <a:cubicBezTo>
                    <a:pt x="536" y="3"/>
                    <a:pt x="537" y="2"/>
                    <a:pt x="537" y="2"/>
                  </a:cubicBezTo>
                  <a:cubicBezTo>
                    <a:pt x="538" y="2"/>
                    <a:pt x="539" y="2"/>
                    <a:pt x="540" y="2"/>
                  </a:cubicBezTo>
                  <a:cubicBezTo>
                    <a:pt x="540" y="2"/>
                    <a:pt x="542" y="1"/>
                    <a:pt x="543" y="1"/>
                  </a:cubicBezTo>
                  <a:cubicBezTo>
                    <a:pt x="544" y="1"/>
                    <a:pt x="545" y="2"/>
                    <a:pt x="546" y="2"/>
                  </a:cubicBezTo>
                  <a:cubicBezTo>
                    <a:pt x="547" y="2"/>
                    <a:pt x="548" y="2"/>
                    <a:pt x="549" y="2"/>
                  </a:cubicBezTo>
                  <a:cubicBezTo>
                    <a:pt x="549" y="2"/>
                    <a:pt x="549" y="3"/>
                    <a:pt x="550" y="3"/>
                  </a:cubicBezTo>
                  <a:cubicBezTo>
                    <a:pt x="550" y="3"/>
                    <a:pt x="550" y="4"/>
                    <a:pt x="550" y="4"/>
                  </a:cubicBezTo>
                  <a:cubicBezTo>
                    <a:pt x="550" y="47"/>
                    <a:pt x="550" y="47"/>
                    <a:pt x="550" y="47"/>
                  </a:cubicBezTo>
                  <a:cubicBezTo>
                    <a:pt x="598" y="47"/>
                    <a:pt x="598" y="47"/>
                    <a:pt x="598" y="47"/>
                  </a:cubicBezTo>
                  <a:cubicBezTo>
                    <a:pt x="598" y="4"/>
                    <a:pt x="598" y="4"/>
                    <a:pt x="598" y="4"/>
                  </a:cubicBezTo>
                  <a:cubicBezTo>
                    <a:pt x="598" y="4"/>
                    <a:pt x="599" y="3"/>
                    <a:pt x="599" y="3"/>
                  </a:cubicBezTo>
                  <a:cubicBezTo>
                    <a:pt x="599" y="3"/>
                    <a:pt x="599" y="2"/>
                    <a:pt x="600" y="2"/>
                  </a:cubicBezTo>
                  <a:cubicBezTo>
                    <a:pt x="600" y="2"/>
                    <a:pt x="601" y="2"/>
                    <a:pt x="602" y="2"/>
                  </a:cubicBezTo>
                  <a:cubicBezTo>
                    <a:pt x="603" y="2"/>
                    <a:pt x="604" y="1"/>
                    <a:pt x="605" y="1"/>
                  </a:cubicBezTo>
                  <a:cubicBezTo>
                    <a:pt x="607" y="1"/>
                    <a:pt x="608" y="2"/>
                    <a:pt x="609" y="2"/>
                  </a:cubicBezTo>
                  <a:cubicBezTo>
                    <a:pt x="610" y="2"/>
                    <a:pt x="610" y="2"/>
                    <a:pt x="611" y="2"/>
                  </a:cubicBezTo>
                  <a:cubicBezTo>
                    <a:pt x="612" y="2"/>
                    <a:pt x="612" y="3"/>
                    <a:pt x="612" y="3"/>
                  </a:cubicBezTo>
                  <a:cubicBezTo>
                    <a:pt x="612" y="3"/>
                    <a:pt x="612" y="4"/>
                    <a:pt x="612" y="4"/>
                  </a:cubicBezTo>
                  <a:lnTo>
                    <a:pt x="612" y="106"/>
                  </a:lnTo>
                  <a:close/>
                  <a:moveTo>
                    <a:pt x="503" y="16"/>
                  </a:moveTo>
                  <a:cubicBezTo>
                    <a:pt x="503" y="17"/>
                    <a:pt x="503" y="18"/>
                    <a:pt x="503" y="19"/>
                  </a:cubicBezTo>
                  <a:cubicBezTo>
                    <a:pt x="503" y="20"/>
                    <a:pt x="503" y="21"/>
                    <a:pt x="502" y="21"/>
                  </a:cubicBezTo>
                  <a:cubicBezTo>
                    <a:pt x="502" y="22"/>
                    <a:pt x="502" y="22"/>
                    <a:pt x="502" y="22"/>
                  </a:cubicBezTo>
                  <a:cubicBezTo>
                    <a:pt x="501" y="22"/>
                    <a:pt x="501" y="23"/>
                    <a:pt x="500" y="23"/>
                  </a:cubicBezTo>
                  <a:cubicBezTo>
                    <a:pt x="500" y="23"/>
                    <a:pt x="499" y="22"/>
                    <a:pt x="497" y="21"/>
                  </a:cubicBezTo>
                  <a:cubicBezTo>
                    <a:pt x="496" y="20"/>
                    <a:pt x="494" y="19"/>
                    <a:pt x="491" y="18"/>
                  </a:cubicBezTo>
                  <a:cubicBezTo>
                    <a:pt x="488" y="16"/>
                    <a:pt x="485" y="15"/>
                    <a:pt x="482" y="14"/>
                  </a:cubicBezTo>
                  <a:cubicBezTo>
                    <a:pt x="478" y="13"/>
                    <a:pt x="474" y="13"/>
                    <a:pt x="469" y="13"/>
                  </a:cubicBezTo>
                  <a:cubicBezTo>
                    <a:pt x="463" y="13"/>
                    <a:pt x="458" y="14"/>
                    <a:pt x="453" y="16"/>
                  </a:cubicBezTo>
                  <a:cubicBezTo>
                    <a:pt x="448" y="18"/>
                    <a:pt x="445" y="21"/>
                    <a:pt x="441" y="25"/>
                  </a:cubicBezTo>
                  <a:cubicBezTo>
                    <a:pt x="438" y="28"/>
                    <a:pt x="436" y="33"/>
                    <a:pt x="434" y="38"/>
                  </a:cubicBezTo>
                  <a:cubicBezTo>
                    <a:pt x="432" y="43"/>
                    <a:pt x="431" y="49"/>
                    <a:pt x="431" y="55"/>
                  </a:cubicBezTo>
                  <a:cubicBezTo>
                    <a:pt x="431" y="62"/>
                    <a:pt x="432" y="68"/>
                    <a:pt x="434" y="73"/>
                  </a:cubicBezTo>
                  <a:cubicBezTo>
                    <a:pt x="436" y="78"/>
                    <a:pt x="439" y="83"/>
                    <a:pt x="442" y="86"/>
                  </a:cubicBezTo>
                  <a:cubicBezTo>
                    <a:pt x="445" y="90"/>
                    <a:pt x="449" y="93"/>
                    <a:pt x="454" y="95"/>
                  </a:cubicBezTo>
                  <a:cubicBezTo>
                    <a:pt x="459" y="97"/>
                    <a:pt x="464" y="97"/>
                    <a:pt x="469" y="97"/>
                  </a:cubicBezTo>
                  <a:cubicBezTo>
                    <a:pt x="472" y="97"/>
                    <a:pt x="476" y="97"/>
                    <a:pt x="479" y="96"/>
                  </a:cubicBezTo>
                  <a:cubicBezTo>
                    <a:pt x="483" y="96"/>
                    <a:pt x="486" y="94"/>
                    <a:pt x="489" y="93"/>
                  </a:cubicBezTo>
                  <a:cubicBezTo>
                    <a:pt x="489" y="62"/>
                    <a:pt x="489" y="62"/>
                    <a:pt x="489" y="62"/>
                  </a:cubicBezTo>
                  <a:cubicBezTo>
                    <a:pt x="464" y="62"/>
                    <a:pt x="464" y="62"/>
                    <a:pt x="464" y="62"/>
                  </a:cubicBezTo>
                  <a:cubicBezTo>
                    <a:pt x="463" y="62"/>
                    <a:pt x="462" y="61"/>
                    <a:pt x="462" y="60"/>
                  </a:cubicBezTo>
                  <a:cubicBezTo>
                    <a:pt x="461" y="59"/>
                    <a:pt x="461" y="58"/>
                    <a:pt x="461" y="56"/>
                  </a:cubicBezTo>
                  <a:cubicBezTo>
                    <a:pt x="461" y="55"/>
                    <a:pt x="461" y="54"/>
                    <a:pt x="461" y="53"/>
                  </a:cubicBezTo>
                  <a:cubicBezTo>
                    <a:pt x="461" y="53"/>
                    <a:pt x="462" y="52"/>
                    <a:pt x="462" y="51"/>
                  </a:cubicBezTo>
                  <a:cubicBezTo>
                    <a:pt x="462" y="51"/>
                    <a:pt x="462" y="51"/>
                    <a:pt x="463" y="50"/>
                  </a:cubicBezTo>
                  <a:cubicBezTo>
                    <a:pt x="463" y="50"/>
                    <a:pt x="463" y="50"/>
                    <a:pt x="464" y="50"/>
                  </a:cubicBezTo>
                  <a:cubicBezTo>
                    <a:pt x="498" y="50"/>
                    <a:pt x="498" y="50"/>
                    <a:pt x="498" y="50"/>
                  </a:cubicBezTo>
                  <a:cubicBezTo>
                    <a:pt x="498" y="50"/>
                    <a:pt x="499" y="50"/>
                    <a:pt x="500" y="50"/>
                  </a:cubicBezTo>
                  <a:cubicBezTo>
                    <a:pt x="500" y="51"/>
                    <a:pt x="501" y="51"/>
                    <a:pt x="501" y="51"/>
                  </a:cubicBezTo>
                  <a:cubicBezTo>
                    <a:pt x="502" y="52"/>
                    <a:pt x="502" y="53"/>
                    <a:pt x="502" y="53"/>
                  </a:cubicBezTo>
                  <a:cubicBezTo>
                    <a:pt x="503" y="54"/>
                    <a:pt x="503" y="55"/>
                    <a:pt x="503" y="56"/>
                  </a:cubicBezTo>
                  <a:cubicBezTo>
                    <a:pt x="503" y="96"/>
                    <a:pt x="503" y="96"/>
                    <a:pt x="503" y="96"/>
                  </a:cubicBezTo>
                  <a:cubicBezTo>
                    <a:pt x="503" y="98"/>
                    <a:pt x="502" y="99"/>
                    <a:pt x="502" y="100"/>
                  </a:cubicBezTo>
                  <a:cubicBezTo>
                    <a:pt x="502" y="101"/>
                    <a:pt x="500" y="102"/>
                    <a:pt x="499" y="103"/>
                  </a:cubicBezTo>
                  <a:cubicBezTo>
                    <a:pt x="497" y="104"/>
                    <a:pt x="495" y="105"/>
                    <a:pt x="493" y="105"/>
                  </a:cubicBezTo>
                  <a:cubicBezTo>
                    <a:pt x="490" y="106"/>
                    <a:pt x="488" y="107"/>
                    <a:pt x="485" y="108"/>
                  </a:cubicBezTo>
                  <a:cubicBezTo>
                    <a:pt x="482" y="109"/>
                    <a:pt x="480" y="109"/>
                    <a:pt x="477" y="109"/>
                  </a:cubicBezTo>
                  <a:cubicBezTo>
                    <a:pt x="474" y="110"/>
                    <a:pt x="471" y="110"/>
                    <a:pt x="469" y="110"/>
                  </a:cubicBezTo>
                  <a:cubicBezTo>
                    <a:pt x="460" y="110"/>
                    <a:pt x="453" y="109"/>
                    <a:pt x="447" y="106"/>
                  </a:cubicBezTo>
                  <a:cubicBezTo>
                    <a:pt x="440" y="103"/>
                    <a:pt x="435" y="100"/>
                    <a:pt x="430" y="95"/>
                  </a:cubicBezTo>
                  <a:cubicBezTo>
                    <a:pt x="426" y="90"/>
                    <a:pt x="422" y="85"/>
                    <a:pt x="420" y="78"/>
                  </a:cubicBezTo>
                  <a:cubicBezTo>
                    <a:pt x="418" y="72"/>
                    <a:pt x="416" y="64"/>
                    <a:pt x="416" y="56"/>
                  </a:cubicBezTo>
                  <a:cubicBezTo>
                    <a:pt x="416" y="48"/>
                    <a:pt x="418" y="40"/>
                    <a:pt x="420" y="33"/>
                  </a:cubicBezTo>
                  <a:cubicBezTo>
                    <a:pt x="423" y="26"/>
                    <a:pt x="426" y="21"/>
                    <a:pt x="431" y="16"/>
                  </a:cubicBezTo>
                  <a:cubicBezTo>
                    <a:pt x="436" y="11"/>
                    <a:pt x="441" y="7"/>
                    <a:pt x="448" y="4"/>
                  </a:cubicBezTo>
                  <a:cubicBezTo>
                    <a:pt x="454" y="2"/>
                    <a:pt x="461" y="0"/>
                    <a:pt x="469" y="0"/>
                  </a:cubicBezTo>
                  <a:cubicBezTo>
                    <a:pt x="473" y="0"/>
                    <a:pt x="477" y="1"/>
                    <a:pt x="481" y="2"/>
                  </a:cubicBezTo>
                  <a:cubicBezTo>
                    <a:pt x="484" y="2"/>
                    <a:pt x="487" y="3"/>
                    <a:pt x="490" y="4"/>
                  </a:cubicBezTo>
                  <a:cubicBezTo>
                    <a:pt x="493" y="5"/>
                    <a:pt x="495" y="6"/>
                    <a:pt x="497" y="7"/>
                  </a:cubicBezTo>
                  <a:cubicBezTo>
                    <a:pt x="499" y="8"/>
                    <a:pt x="500" y="9"/>
                    <a:pt x="501" y="10"/>
                  </a:cubicBezTo>
                  <a:cubicBezTo>
                    <a:pt x="502" y="11"/>
                    <a:pt x="502" y="11"/>
                    <a:pt x="503" y="12"/>
                  </a:cubicBezTo>
                  <a:cubicBezTo>
                    <a:pt x="503" y="13"/>
                    <a:pt x="503" y="15"/>
                    <a:pt x="503" y="16"/>
                  </a:cubicBezTo>
                  <a:close/>
                  <a:moveTo>
                    <a:pt x="388" y="103"/>
                  </a:moveTo>
                  <a:cubicBezTo>
                    <a:pt x="388" y="104"/>
                    <a:pt x="388" y="105"/>
                    <a:pt x="388" y="105"/>
                  </a:cubicBezTo>
                  <a:cubicBezTo>
                    <a:pt x="387" y="106"/>
                    <a:pt x="387" y="107"/>
                    <a:pt x="386" y="107"/>
                  </a:cubicBezTo>
                  <a:cubicBezTo>
                    <a:pt x="386" y="108"/>
                    <a:pt x="385" y="108"/>
                    <a:pt x="384" y="108"/>
                  </a:cubicBezTo>
                  <a:cubicBezTo>
                    <a:pt x="384" y="108"/>
                    <a:pt x="383" y="109"/>
                    <a:pt x="382" y="109"/>
                  </a:cubicBezTo>
                  <a:cubicBezTo>
                    <a:pt x="378" y="109"/>
                    <a:pt x="378" y="109"/>
                    <a:pt x="378" y="109"/>
                  </a:cubicBezTo>
                  <a:cubicBezTo>
                    <a:pt x="376" y="109"/>
                    <a:pt x="375" y="108"/>
                    <a:pt x="374" y="108"/>
                  </a:cubicBezTo>
                  <a:cubicBezTo>
                    <a:pt x="373" y="108"/>
                    <a:pt x="372" y="107"/>
                    <a:pt x="371" y="107"/>
                  </a:cubicBezTo>
                  <a:cubicBezTo>
                    <a:pt x="370" y="106"/>
                    <a:pt x="369" y="105"/>
                    <a:pt x="368" y="103"/>
                  </a:cubicBezTo>
                  <a:cubicBezTo>
                    <a:pt x="367" y="102"/>
                    <a:pt x="366" y="100"/>
                    <a:pt x="365" y="98"/>
                  </a:cubicBezTo>
                  <a:cubicBezTo>
                    <a:pt x="331" y="37"/>
                    <a:pt x="331" y="37"/>
                    <a:pt x="331" y="37"/>
                  </a:cubicBezTo>
                  <a:cubicBezTo>
                    <a:pt x="330" y="34"/>
                    <a:pt x="328" y="31"/>
                    <a:pt x="326" y="28"/>
                  </a:cubicBezTo>
                  <a:cubicBezTo>
                    <a:pt x="324" y="24"/>
                    <a:pt x="323" y="21"/>
                    <a:pt x="321" y="18"/>
                  </a:cubicBezTo>
                  <a:cubicBezTo>
                    <a:pt x="321" y="18"/>
                    <a:pt x="321" y="18"/>
                    <a:pt x="321" y="18"/>
                  </a:cubicBezTo>
                  <a:cubicBezTo>
                    <a:pt x="321" y="22"/>
                    <a:pt x="321" y="26"/>
                    <a:pt x="321" y="30"/>
                  </a:cubicBezTo>
                  <a:cubicBezTo>
                    <a:pt x="321" y="34"/>
                    <a:pt x="321" y="38"/>
                    <a:pt x="321" y="42"/>
                  </a:cubicBezTo>
                  <a:cubicBezTo>
                    <a:pt x="321" y="106"/>
                    <a:pt x="321" y="106"/>
                    <a:pt x="321" y="106"/>
                  </a:cubicBezTo>
                  <a:cubicBezTo>
                    <a:pt x="321" y="107"/>
                    <a:pt x="321" y="107"/>
                    <a:pt x="321" y="107"/>
                  </a:cubicBezTo>
                  <a:cubicBezTo>
                    <a:pt x="321" y="108"/>
                    <a:pt x="320" y="108"/>
                    <a:pt x="320" y="108"/>
                  </a:cubicBezTo>
                  <a:cubicBezTo>
                    <a:pt x="319" y="108"/>
                    <a:pt x="319" y="108"/>
                    <a:pt x="318" y="109"/>
                  </a:cubicBezTo>
                  <a:cubicBezTo>
                    <a:pt x="317" y="109"/>
                    <a:pt x="316" y="109"/>
                    <a:pt x="314" y="109"/>
                  </a:cubicBezTo>
                  <a:cubicBezTo>
                    <a:pt x="313" y="109"/>
                    <a:pt x="312" y="109"/>
                    <a:pt x="311" y="109"/>
                  </a:cubicBezTo>
                  <a:cubicBezTo>
                    <a:pt x="310" y="108"/>
                    <a:pt x="310" y="108"/>
                    <a:pt x="309" y="108"/>
                  </a:cubicBezTo>
                  <a:cubicBezTo>
                    <a:pt x="309" y="108"/>
                    <a:pt x="308" y="108"/>
                    <a:pt x="308" y="107"/>
                  </a:cubicBezTo>
                  <a:cubicBezTo>
                    <a:pt x="308" y="107"/>
                    <a:pt x="308" y="107"/>
                    <a:pt x="308" y="106"/>
                  </a:cubicBezTo>
                  <a:cubicBezTo>
                    <a:pt x="308" y="8"/>
                    <a:pt x="308" y="8"/>
                    <a:pt x="308" y="8"/>
                  </a:cubicBezTo>
                  <a:cubicBezTo>
                    <a:pt x="308" y="6"/>
                    <a:pt x="308" y="4"/>
                    <a:pt x="310" y="3"/>
                  </a:cubicBezTo>
                  <a:cubicBezTo>
                    <a:pt x="311" y="2"/>
                    <a:pt x="312" y="2"/>
                    <a:pt x="314" y="2"/>
                  </a:cubicBezTo>
                  <a:cubicBezTo>
                    <a:pt x="320" y="2"/>
                    <a:pt x="320" y="2"/>
                    <a:pt x="320" y="2"/>
                  </a:cubicBezTo>
                  <a:cubicBezTo>
                    <a:pt x="322" y="2"/>
                    <a:pt x="323" y="2"/>
                    <a:pt x="324" y="2"/>
                  </a:cubicBezTo>
                  <a:cubicBezTo>
                    <a:pt x="325" y="3"/>
                    <a:pt x="326" y="3"/>
                    <a:pt x="327" y="4"/>
                  </a:cubicBezTo>
                  <a:cubicBezTo>
                    <a:pt x="328" y="4"/>
                    <a:pt x="329" y="5"/>
                    <a:pt x="330" y="6"/>
                  </a:cubicBezTo>
                  <a:cubicBezTo>
                    <a:pt x="330" y="7"/>
                    <a:pt x="331" y="9"/>
                    <a:pt x="332" y="11"/>
                  </a:cubicBezTo>
                  <a:cubicBezTo>
                    <a:pt x="358" y="57"/>
                    <a:pt x="358" y="57"/>
                    <a:pt x="358" y="57"/>
                  </a:cubicBezTo>
                  <a:cubicBezTo>
                    <a:pt x="360" y="60"/>
                    <a:pt x="361" y="63"/>
                    <a:pt x="363" y="66"/>
                  </a:cubicBezTo>
                  <a:cubicBezTo>
                    <a:pt x="364" y="68"/>
                    <a:pt x="366" y="71"/>
                    <a:pt x="367" y="74"/>
                  </a:cubicBezTo>
                  <a:cubicBezTo>
                    <a:pt x="368" y="76"/>
                    <a:pt x="370" y="79"/>
                    <a:pt x="371" y="81"/>
                  </a:cubicBezTo>
                  <a:cubicBezTo>
                    <a:pt x="372" y="84"/>
                    <a:pt x="374" y="87"/>
                    <a:pt x="375" y="89"/>
                  </a:cubicBezTo>
                  <a:cubicBezTo>
                    <a:pt x="375" y="89"/>
                    <a:pt x="375" y="89"/>
                    <a:pt x="375" y="89"/>
                  </a:cubicBezTo>
                  <a:cubicBezTo>
                    <a:pt x="375" y="85"/>
                    <a:pt x="375" y="80"/>
                    <a:pt x="375" y="76"/>
                  </a:cubicBezTo>
                  <a:cubicBezTo>
                    <a:pt x="375" y="71"/>
                    <a:pt x="375" y="66"/>
                    <a:pt x="375" y="62"/>
                  </a:cubicBezTo>
                  <a:cubicBezTo>
                    <a:pt x="375" y="4"/>
                    <a:pt x="375" y="4"/>
                    <a:pt x="375" y="4"/>
                  </a:cubicBezTo>
                  <a:cubicBezTo>
                    <a:pt x="375" y="4"/>
                    <a:pt x="375" y="4"/>
                    <a:pt x="375" y="3"/>
                  </a:cubicBezTo>
                  <a:cubicBezTo>
                    <a:pt x="375" y="3"/>
                    <a:pt x="376" y="3"/>
                    <a:pt x="376" y="2"/>
                  </a:cubicBezTo>
                  <a:cubicBezTo>
                    <a:pt x="377" y="2"/>
                    <a:pt x="377" y="2"/>
                    <a:pt x="378" y="2"/>
                  </a:cubicBezTo>
                  <a:cubicBezTo>
                    <a:pt x="379" y="2"/>
                    <a:pt x="380" y="2"/>
                    <a:pt x="382" y="2"/>
                  </a:cubicBezTo>
                  <a:cubicBezTo>
                    <a:pt x="383" y="2"/>
                    <a:pt x="384" y="2"/>
                    <a:pt x="385" y="2"/>
                  </a:cubicBezTo>
                  <a:cubicBezTo>
                    <a:pt x="386" y="2"/>
                    <a:pt x="386" y="2"/>
                    <a:pt x="387" y="2"/>
                  </a:cubicBezTo>
                  <a:cubicBezTo>
                    <a:pt x="387" y="3"/>
                    <a:pt x="388" y="3"/>
                    <a:pt x="388" y="3"/>
                  </a:cubicBezTo>
                  <a:cubicBezTo>
                    <a:pt x="388" y="4"/>
                    <a:pt x="388" y="4"/>
                    <a:pt x="388" y="4"/>
                  </a:cubicBezTo>
                  <a:lnTo>
                    <a:pt x="388" y="103"/>
                  </a:lnTo>
                  <a:close/>
                  <a:moveTo>
                    <a:pt x="238" y="16"/>
                  </a:moveTo>
                  <a:cubicBezTo>
                    <a:pt x="238" y="16"/>
                    <a:pt x="238" y="16"/>
                    <a:pt x="238" y="16"/>
                  </a:cubicBezTo>
                  <a:cubicBezTo>
                    <a:pt x="219" y="69"/>
                    <a:pt x="219" y="69"/>
                    <a:pt x="219" y="69"/>
                  </a:cubicBezTo>
                  <a:cubicBezTo>
                    <a:pt x="256" y="69"/>
                    <a:pt x="256" y="69"/>
                    <a:pt x="256" y="69"/>
                  </a:cubicBezTo>
                  <a:lnTo>
                    <a:pt x="238" y="16"/>
                  </a:lnTo>
                  <a:close/>
                  <a:moveTo>
                    <a:pt x="283" y="103"/>
                  </a:moveTo>
                  <a:cubicBezTo>
                    <a:pt x="284" y="105"/>
                    <a:pt x="284" y="106"/>
                    <a:pt x="284" y="106"/>
                  </a:cubicBezTo>
                  <a:cubicBezTo>
                    <a:pt x="284" y="107"/>
                    <a:pt x="284" y="108"/>
                    <a:pt x="284" y="108"/>
                  </a:cubicBezTo>
                  <a:cubicBezTo>
                    <a:pt x="283" y="108"/>
                    <a:pt x="282" y="109"/>
                    <a:pt x="281" y="109"/>
                  </a:cubicBezTo>
                  <a:cubicBezTo>
                    <a:pt x="280" y="109"/>
                    <a:pt x="279" y="109"/>
                    <a:pt x="277" y="109"/>
                  </a:cubicBezTo>
                  <a:cubicBezTo>
                    <a:pt x="276" y="109"/>
                    <a:pt x="274" y="109"/>
                    <a:pt x="273" y="109"/>
                  </a:cubicBezTo>
                  <a:cubicBezTo>
                    <a:pt x="272" y="109"/>
                    <a:pt x="271" y="108"/>
                    <a:pt x="271" y="108"/>
                  </a:cubicBezTo>
                  <a:cubicBezTo>
                    <a:pt x="270" y="108"/>
                    <a:pt x="270" y="108"/>
                    <a:pt x="270" y="108"/>
                  </a:cubicBezTo>
                  <a:cubicBezTo>
                    <a:pt x="270" y="107"/>
                    <a:pt x="269" y="107"/>
                    <a:pt x="269" y="106"/>
                  </a:cubicBezTo>
                  <a:cubicBezTo>
                    <a:pt x="260" y="80"/>
                    <a:pt x="260" y="80"/>
                    <a:pt x="260" y="80"/>
                  </a:cubicBezTo>
                  <a:cubicBezTo>
                    <a:pt x="216" y="80"/>
                    <a:pt x="216" y="80"/>
                    <a:pt x="216" y="80"/>
                  </a:cubicBezTo>
                  <a:cubicBezTo>
                    <a:pt x="207" y="106"/>
                    <a:pt x="207" y="106"/>
                    <a:pt x="207" y="106"/>
                  </a:cubicBezTo>
                  <a:cubicBezTo>
                    <a:pt x="207" y="106"/>
                    <a:pt x="207" y="107"/>
                    <a:pt x="206" y="107"/>
                  </a:cubicBezTo>
                  <a:cubicBezTo>
                    <a:pt x="206" y="108"/>
                    <a:pt x="206" y="108"/>
                    <a:pt x="205" y="108"/>
                  </a:cubicBezTo>
                  <a:cubicBezTo>
                    <a:pt x="205" y="108"/>
                    <a:pt x="204" y="109"/>
                    <a:pt x="203" y="109"/>
                  </a:cubicBezTo>
                  <a:cubicBezTo>
                    <a:pt x="202" y="109"/>
                    <a:pt x="201" y="109"/>
                    <a:pt x="199" y="109"/>
                  </a:cubicBezTo>
                  <a:cubicBezTo>
                    <a:pt x="198" y="109"/>
                    <a:pt x="196" y="109"/>
                    <a:pt x="195" y="109"/>
                  </a:cubicBezTo>
                  <a:cubicBezTo>
                    <a:pt x="194" y="108"/>
                    <a:pt x="194" y="108"/>
                    <a:pt x="193" y="108"/>
                  </a:cubicBezTo>
                  <a:cubicBezTo>
                    <a:pt x="193" y="107"/>
                    <a:pt x="193" y="107"/>
                    <a:pt x="193" y="106"/>
                  </a:cubicBezTo>
                  <a:cubicBezTo>
                    <a:pt x="193" y="105"/>
                    <a:pt x="193" y="104"/>
                    <a:pt x="193" y="103"/>
                  </a:cubicBezTo>
                  <a:cubicBezTo>
                    <a:pt x="229" y="4"/>
                    <a:pt x="229" y="4"/>
                    <a:pt x="229" y="4"/>
                  </a:cubicBezTo>
                  <a:cubicBezTo>
                    <a:pt x="229" y="4"/>
                    <a:pt x="229" y="3"/>
                    <a:pt x="230" y="3"/>
                  </a:cubicBezTo>
                  <a:cubicBezTo>
                    <a:pt x="230" y="3"/>
                    <a:pt x="231" y="2"/>
                    <a:pt x="231" y="2"/>
                  </a:cubicBezTo>
                  <a:cubicBezTo>
                    <a:pt x="232" y="2"/>
                    <a:pt x="233" y="2"/>
                    <a:pt x="234" y="2"/>
                  </a:cubicBezTo>
                  <a:cubicBezTo>
                    <a:pt x="235" y="2"/>
                    <a:pt x="236" y="1"/>
                    <a:pt x="238" y="1"/>
                  </a:cubicBezTo>
                  <a:cubicBezTo>
                    <a:pt x="240" y="1"/>
                    <a:pt x="241" y="2"/>
                    <a:pt x="242" y="2"/>
                  </a:cubicBezTo>
                  <a:cubicBezTo>
                    <a:pt x="244" y="2"/>
                    <a:pt x="245" y="2"/>
                    <a:pt x="245" y="2"/>
                  </a:cubicBezTo>
                  <a:cubicBezTo>
                    <a:pt x="246" y="2"/>
                    <a:pt x="246" y="3"/>
                    <a:pt x="247" y="3"/>
                  </a:cubicBezTo>
                  <a:cubicBezTo>
                    <a:pt x="247" y="3"/>
                    <a:pt x="248" y="4"/>
                    <a:pt x="248" y="5"/>
                  </a:cubicBezTo>
                  <a:lnTo>
                    <a:pt x="283" y="103"/>
                  </a:lnTo>
                  <a:close/>
                  <a:moveTo>
                    <a:pt x="169" y="106"/>
                  </a:moveTo>
                  <a:cubicBezTo>
                    <a:pt x="169" y="107"/>
                    <a:pt x="169" y="107"/>
                    <a:pt x="169" y="107"/>
                  </a:cubicBezTo>
                  <a:cubicBezTo>
                    <a:pt x="168" y="108"/>
                    <a:pt x="168" y="108"/>
                    <a:pt x="167" y="108"/>
                  </a:cubicBezTo>
                  <a:cubicBezTo>
                    <a:pt x="167" y="108"/>
                    <a:pt x="166" y="108"/>
                    <a:pt x="165" y="109"/>
                  </a:cubicBezTo>
                  <a:cubicBezTo>
                    <a:pt x="164" y="109"/>
                    <a:pt x="163" y="109"/>
                    <a:pt x="162" y="109"/>
                  </a:cubicBezTo>
                  <a:cubicBezTo>
                    <a:pt x="161" y="109"/>
                    <a:pt x="159" y="109"/>
                    <a:pt x="158" y="109"/>
                  </a:cubicBezTo>
                  <a:cubicBezTo>
                    <a:pt x="158" y="108"/>
                    <a:pt x="157" y="108"/>
                    <a:pt x="156" y="108"/>
                  </a:cubicBezTo>
                  <a:cubicBezTo>
                    <a:pt x="156" y="108"/>
                    <a:pt x="155" y="108"/>
                    <a:pt x="155" y="107"/>
                  </a:cubicBezTo>
                  <a:cubicBezTo>
                    <a:pt x="155" y="107"/>
                    <a:pt x="155" y="107"/>
                    <a:pt x="155" y="106"/>
                  </a:cubicBezTo>
                  <a:cubicBezTo>
                    <a:pt x="155" y="59"/>
                    <a:pt x="155" y="59"/>
                    <a:pt x="155" y="59"/>
                  </a:cubicBezTo>
                  <a:cubicBezTo>
                    <a:pt x="106" y="59"/>
                    <a:pt x="106" y="59"/>
                    <a:pt x="106" y="59"/>
                  </a:cubicBezTo>
                  <a:cubicBezTo>
                    <a:pt x="106" y="106"/>
                    <a:pt x="106" y="106"/>
                    <a:pt x="106" y="106"/>
                  </a:cubicBezTo>
                  <a:cubicBezTo>
                    <a:pt x="106" y="107"/>
                    <a:pt x="106" y="107"/>
                    <a:pt x="106" y="107"/>
                  </a:cubicBezTo>
                  <a:cubicBezTo>
                    <a:pt x="106" y="108"/>
                    <a:pt x="106" y="108"/>
                    <a:pt x="105" y="108"/>
                  </a:cubicBezTo>
                  <a:cubicBezTo>
                    <a:pt x="104" y="108"/>
                    <a:pt x="104" y="108"/>
                    <a:pt x="103" y="109"/>
                  </a:cubicBezTo>
                  <a:cubicBezTo>
                    <a:pt x="102" y="109"/>
                    <a:pt x="101" y="109"/>
                    <a:pt x="99" y="109"/>
                  </a:cubicBezTo>
                  <a:cubicBezTo>
                    <a:pt x="98" y="109"/>
                    <a:pt x="97" y="109"/>
                    <a:pt x="96" y="109"/>
                  </a:cubicBezTo>
                  <a:cubicBezTo>
                    <a:pt x="95" y="108"/>
                    <a:pt x="94" y="108"/>
                    <a:pt x="94" y="108"/>
                  </a:cubicBezTo>
                  <a:cubicBezTo>
                    <a:pt x="93" y="108"/>
                    <a:pt x="93" y="108"/>
                    <a:pt x="93" y="107"/>
                  </a:cubicBezTo>
                  <a:cubicBezTo>
                    <a:pt x="92" y="107"/>
                    <a:pt x="92" y="107"/>
                    <a:pt x="92" y="106"/>
                  </a:cubicBezTo>
                  <a:cubicBezTo>
                    <a:pt x="92" y="4"/>
                    <a:pt x="92" y="4"/>
                    <a:pt x="92" y="4"/>
                  </a:cubicBezTo>
                  <a:cubicBezTo>
                    <a:pt x="92" y="4"/>
                    <a:pt x="92" y="3"/>
                    <a:pt x="93" y="3"/>
                  </a:cubicBezTo>
                  <a:cubicBezTo>
                    <a:pt x="93" y="3"/>
                    <a:pt x="93" y="2"/>
                    <a:pt x="94" y="2"/>
                  </a:cubicBezTo>
                  <a:cubicBezTo>
                    <a:pt x="94" y="2"/>
                    <a:pt x="95" y="2"/>
                    <a:pt x="96" y="2"/>
                  </a:cubicBezTo>
                  <a:cubicBezTo>
                    <a:pt x="97" y="2"/>
                    <a:pt x="98" y="1"/>
                    <a:pt x="99" y="1"/>
                  </a:cubicBezTo>
                  <a:cubicBezTo>
                    <a:pt x="101" y="1"/>
                    <a:pt x="102" y="2"/>
                    <a:pt x="103" y="2"/>
                  </a:cubicBezTo>
                  <a:cubicBezTo>
                    <a:pt x="104" y="2"/>
                    <a:pt x="104" y="2"/>
                    <a:pt x="105" y="2"/>
                  </a:cubicBezTo>
                  <a:cubicBezTo>
                    <a:pt x="106" y="2"/>
                    <a:pt x="106" y="3"/>
                    <a:pt x="106" y="3"/>
                  </a:cubicBezTo>
                  <a:cubicBezTo>
                    <a:pt x="106" y="3"/>
                    <a:pt x="106" y="4"/>
                    <a:pt x="106" y="4"/>
                  </a:cubicBezTo>
                  <a:cubicBezTo>
                    <a:pt x="106" y="47"/>
                    <a:pt x="106" y="47"/>
                    <a:pt x="106" y="47"/>
                  </a:cubicBezTo>
                  <a:cubicBezTo>
                    <a:pt x="155" y="47"/>
                    <a:pt x="155" y="47"/>
                    <a:pt x="155" y="47"/>
                  </a:cubicBezTo>
                  <a:cubicBezTo>
                    <a:pt x="155" y="4"/>
                    <a:pt x="155" y="4"/>
                    <a:pt x="155" y="4"/>
                  </a:cubicBezTo>
                  <a:cubicBezTo>
                    <a:pt x="155" y="4"/>
                    <a:pt x="155" y="3"/>
                    <a:pt x="155" y="3"/>
                  </a:cubicBezTo>
                  <a:cubicBezTo>
                    <a:pt x="155" y="3"/>
                    <a:pt x="156" y="2"/>
                    <a:pt x="156" y="2"/>
                  </a:cubicBezTo>
                  <a:cubicBezTo>
                    <a:pt x="157" y="2"/>
                    <a:pt x="158" y="2"/>
                    <a:pt x="158" y="2"/>
                  </a:cubicBezTo>
                  <a:cubicBezTo>
                    <a:pt x="159" y="2"/>
                    <a:pt x="161" y="1"/>
                    <a:pt x="162" y="1"/>
                  </a:cubicBezTo>
                  <a:cubicBezTo>
                    <a:pt x="163" y="1"/>
                    <a:pt x="164" y="2"/>
                    <a:pt x="165" y="2"/>
                  </a:cubicBezTo>
                  <a:cubicBezTo>
                    <a:pt x="166" y="2"/>
                    <a:pt x="167" y="2"/>
                    <a:pt x="167" y="2"/>
                  </a:cubicBezTo>
                  <a:cubicBezTo>
                    <a:pt x="168" y="2"/>
                    <a:pt x="168" y="3"/>
                    <a:pt x="169" y="3"/>
                  </a:cubicBezTo>
                  <a:cubicBezTo>
                    <a:pt x="169" y="3"/>
                    <a:pt x="169" y="4"/>
                    <a:pt x="169" y="4"/>
                  </a:cubicBezTo>
                  <a:lnTo>
                    <a:pt x="169" y="106"/>
                  </a:lnTo>
                  <a:close/>
                  <a:moveTo>
                    <a:pt x="65" y="79"/>
                  </a:moveTo>
                  <a:cubicBezTo>
                    <a:pt x="65" y="83"/>
                    <a:pt x="65" y="88"/>
                    <a:pt x="63" y="92"/>
                  </a:cubicBezTo>
                  <a:cubicBezTo>
                    <a:pt x="61" y="96"/>
                    <a:pt x="58" y="99"/>
                    <a:pt x="55" y="102"/>
                  </a:cubicBezTo>
                  <a:cubicBezTo>
                    <a:pt x="52" y="104"/>
                    <a:pt x="48" y="107"/>
                    <a:pt x="44" y="108"/>
                  </a:cubicBezTo>
                  <a:cubicBezTo>
                    <a:pt x="39" y="109"/>
                    <a:pt x="34" y="110"/>
                    <a:pt x="29" y="110"/>
                  </a:cubicBezTo>
                  <a:cubicBezTo>
                    <a:pt x="26" y="110"/>
                    <a:pt x="22" y="110"/>
                    <a:pt x="19" y="109"/>
                  </a:cubicBezTo>
                  <a:cubicBezTo>
                    <a:pt x="16" y="108"/>
                    <a:pt x="14" y="108"/>
                    <a:pt x="11" y="107"/>
                  </a:cubicBezTo>
                  <a:cubicBezTo>
                    <a:pt x="9" y="106"/>
                    <a:pt x="7" y="105"/>
                    <a:pt x="5" y="104"/>
                  </a:cubicBezTo>
                  <a:cubicBezTo>
                    <a:pt x="4" y="103"/>
                    <a:pt x="3" y="102"/>
                    <a:pt x="2" y="102"/>
                  </a:cubicBezTo>
                  <a:cubicBezTo>
                    <a:pt x="1" y="101"/>
                    <a:pt x="1" y="100"/>
                    <a:pt x="1" y="99"/>
                  </a:cubicBezTo>
                  <a:cubicBezTo>
                    <a:pt x="0" y="98"/>
                    <a:pt x="0" y="97"/>
                    <a:pt x="0" y="95"/>
                  </a:cubicBezTo>
                  <a:cubicBezTo>
                    <a:pt x="0" y="94"/>
                    <a:pt x="0" y="93"/>
                    <a:pt x="0" y="92"/>
                  </a:cubicBezTo>
                  <a:cubicBezTo>
                    <a:pt x="0" y="91"/>
                    <a:pt x="1" y="91"/>
                    <a:pt x="1" y="90"/>
                  </a:cubicBezTo>
                  <a:cubicBezTo>
                    <a:pt x="1" y="90"/>
                    <a:pt x="1" y="89"/>
                    <a:pt x="2" y="89"/>
                  </a:cubicBezTo>
                  <a:cubicBezTo>
                    <a:pt x="2" y="89"/>
                    <a:pt x="2" y="89"/>
                    <a:pt x="3" y="89"/>
                  </a:cubicBezTo>
                  <a:cubicBezTo>
                    <a:pt x="3" y="89"/>
                    <a:pt x="5" y="89"/>
                    <a:pt x="6" y="90"/>
                  </a:cubicBezTo>
                  <a:cubicBezTo>
                    <a:pt x="7" y="91"/>
                    <a:pt x="9" y="92"/>
                    <a:pt x="11" y="93"/>
                  </a:cubicBezTo>
                  <a:cubicBezTo>
                    <a:pt x="14" y="94"/>
                    <a:pt x="16" y="95"/>
                    <a:pt x="19" y="96"/>
                  </a:cubicBezTo>
                  <a:cubicBezTo>
                    <a:pt x="22" y="97"/>
                    <a:pt x="26" y="98"/>
                    <a:pt x="30" y="98"/>
                  </a:cubicBezTo>
                  <a:cubicBezTo>
                    <a:pt x="33" y="98"/>
                    <a:pt x="36" y="97"/>
                    <a:pt x="38" y="97"/>
                  </a:cubicBezTo>
                  <a:cubicBezTo>
                    <a:pt x="41" y="96"/>
                    <a:pt x="43" y="95"/>
                    <a:pt x="45" y="93"/>
                  </a:cubicBezTo>
                  <a:cubicBezTo>
                    <a:pt x="47" y="92"/>
                    <a:pt x="48" y="90"/>
                    <a:pt x="49" y="88"/>
                  </a:cubicBezTo>
                  <a:cubicBezTo>
                    <a:pt x="50" y="85"/>
                    <a:pt x="51" y="83"/>
                    <a:pt x="51" y="80"/>
                  </a:cubicBezTo>
                  <a:cubicBezTo>
                    <a:pt x="51" y="77"/>
                    <a:pt x="50" y="74"/>
                    <a:pt x="49" y="72"/>
                  </a:cubicBezTo>
                  <a:cubicBezTo>
                    <a:pt x="47" y="70"/>
                    <a:pt x="45" y="68"/>
                    <a:pt x="43" y="67"/>
                  </a:cubicBezTo>
                  <a:cubicBezTo>
                    <a:pt x="41" y="65"/>
                    <a:pt x="38" y="64"/>
                    <a:pt x="36" y="62"/>
                  </a:cubicBezTo>
                  <a:cubicBezTo>
                    <a:pt x="33" y="61"/>
                    <a:pt x="30" y="60"/>
                    <a:pt x="27" y="58"/>
                  </a:cubicBezTo>
                  <a:cubicBezTo>
                    <a:pt x="24" y="57"/>
                    <a:pt x="21" y="55"/>
                    <a:pt x="18" y="54"/>
                  </a:cubicBezTo>
                  <a:cubicBezTo>
                    <a:pt x="15" y="52"/>
                    <a:pt x="12" y="50"/>
                    <a:pt x="10" y="48"/>
                  </a:cubicBezTo>
                  <a:cubicBezTo>
                    <a:pt x="8" y="45"/>
                    <a:pt x="6" y="43"/>
                    <a:pt x="5" y="39"/>
                  </a:cubicBezTo>
                  <a:cubicBezTo>
                    <a:pt x="3" y="36"/>
                    <a:pt x="3" y="33"/>
                    <a:pt x="3" y="28"/>
                  </a:cubicBezTo>
                  <a:cubicBezTo>
                    <a:pt x="3" y="24"/>
                    <a:pt x="4" y="20"/>
                    <a:pt x="5" y="16"/>
                  </a:cubicBezTo>
                  <a:cubicBezTo>
                    <a:pt x="7" y="13"/>
                    <a:pt x="9" y="10"/>
                    <a:pt x="12" y="8"/>
                  </a:cubicBezTo>
                  <a:cubicBezTo>
                    <a:pt x="15" y="5"/>
                    <a:pt x="18" y="3"/>
                    <a:pt x="22" y="2"/>
                  </a:cubicBezTo>
                  <a:cubicBezTo>
                    <a:pt x="26" y="1"/>
                    <a:pt x="30" y="0"/>
                    <a:pt x="35" y="0"/>
                  </a:cubicBezTo>
                  <a:cubicBezTo>
                    <a:pt x="37" y="0"/>
                    <a:pt x="40" y="1"/>
                    <a:pt x="42" y="1"/>
                  </a:cubicBezTo>
                  <a:cubicBezTo>
                    <a:pt x="44" y="1"/>
                    <a:pt x="47" y="2"/>
                    <a:pt x="49" y="3"/>
                  </a:cubicBezTo>
                  <a:cubicBezTo>
                    <a:pt x="51" y="3"/>
                    <a:pt x="53" y="4"/>
                    <a:pt x="54" y="5"/>
                  </a:cubicBezTo>
                  <a:cubicBezTo>
                    <a:pt x="56" y="6"/>
                    <a:pt x="57" y="7"/>
                    <a:pt x="58" y="7"/>
                  </a:cubicBezTo>
                  <a:cubicBezTo>
                    <a:pt x="58" y="8"/>
                    <a:pt x="59" y="8"/>
                    <a:pt x="59" y="8"/>
                  </a:cubicBezTo>
                  <a:cubicBezTo>
                    <a:pt x="59" y="9"/>
                    <a:pt x="59" y="9"/>
                    <a:pt x="59" y="9"/>
                  </a:cubicBezTo>
                  <a:cubicBezTo>
                    <a:pt x="59" y="10"/>
                    <a:pt x="59" y="10"/>
                    <a:pt x="59" y="11"/>
                  </a:cubicBezTo>
                  <a:cubicBezTo>
                    <a:pt x="59" y="12"/>
                    <a:pt x="59" y="13"/>
                    <a:pt x="59" y="14"/>
                  </a:cubicBezTo>
                  <a:cubicBezTo>
                    <a:pt x="59" y="15"/>
                    <a:pt x="59" y="15"/>
                    <a:pt x="59" y="16"/>
                  </a:cubicBezTo>
                  <a:cubicBezTo>
                    <a:pt x="59" y="17"/>
                    <a:pt x="59" y="18"/>
                    <a:pt x="59" y="18"/>
                  </a:cubicBezTo>
                  <a:cubicBezTo>
                    <a:pt x="59" y="19"/>
                    <a:pt x="59" y="19"/>
                    <a:pt x="58" y="19"/>
                  </a:cubicBezTo>
                  <a:cubicBezTo>
                    <a:pt x="58" y="20"/>
                    <a:pt x="58" y="20"/>
                    <a:pt x="57" y="20"/>
                  </a:cubicBezTo>
                  <a:cubicBezTo>
                    <a:pt x="57" y="20"/>
                    <a:pt x="56" y="19"/>
                    <a:pt x="54" y="19"/>
                  </a:cubicBezTo>
                  <a:cubicBezTo>
                    <a:pt x="53" y="18"/>
                    <a:pt x="52" y="17"/>
                    <a:pt x="50" y="16"/>
                  </a:cubicBezTo>
                  <a:cubicBezTo>
                    <a:pt x="48" y="15"/>
                    <a:pt x="46" y="14"/>
                    <a:pt x="43" y="13"/>
                  </a:cubicBezTo>
                  <a:cubicBezTo>
                    <a:pt x="41" y="13"/>
                    <a:pt x="38" y="12"/>
                    <a:pt x="35" y="12"/>
                  </a:cubicBezTo>
                  <a:cubicBezTo>
                    <a:pt x="32" y="12"/>
                    <a:pt x="29" y="13"/>
                    <a:pt x="27" y="13"/>
                  </a:cubicBezTo>
                  <a:cubicBezTo>
                    <a:pt x="25" y="14"/>
                    <a:pt x="23" y="15"/>
                    <a:pt x="21" y="17"/>
                  </a:cubicBezTo>
                  <a:cubicBezTo>
                    <a:pt x="20" y="18"/>
                    <a:pt x="19" y="19"/>
                    <a:pt x="18" y="21"/>
                  </a:cubicBezTo>
                  <a:cubicBezTo>
                    <a:pt x="17" y="23"/>
                    <a:pt x="17" y="25"/>
                    <a:pt x="17" y="27"/>
                  </a:cubicBezTo>
                  <a:cubicBezTo>
                    <a:pt x="17" y="30"/>
                    <a:pt x="18" y="32"/>
                    <a:pt x="19" y="35"/>
                  </a:cubicBezTo>
                  <a:cubicBezTo>
                    <a:pt x="21" y="37"/>
                    <a:pt x="22" y="39"/>
                    <a:pt x="25" y="40"/>
                  </a:cubicBezTo>
                  <a:cubicBezTo>
                    <a:pt x="27" y="42"/>
                    <a:pt x="29" y="43"/>
                    <a:pt x="32" y="45"/>
                  </a:cubicBezTo>
                  <a:cubicBezTo>
                    <a:pt x="35" y="46"/>
                    <a:pt x="38" y="48"/>
                    <a:pt x="41" y="49"/>
                  </a:cubicBezTo>
                  <a:cubicBezTo>
                    <a:pt x="44" y="50"/>
                    <a:pt x="47" y="52"/>
                    <a:pt x="50" y="54"/>
                  </a:cubicBezTo>
                  <a:cubicBezTo>
                    <a:pt x="53" y="55"/>
                    <a:pt x="56" y="57"/>
                    <a:pt x="58" y="59"/>
                  </a:cubicBezTo>
                  <a:cubicBezTo>
                    <a:pt x="60" y="62"/>
                    <a:pt x="62" y="64"/>
                    <a:pt x="63" y="68"/>
                  </a:cubicBezTo>
                  <a:cubicBezTo>
                    <a:pt x="65" y="71"/>
                    <a:pt x="65" y="74"/>
                    <a:pt x="65" y="79"/>
                  </a:cubicBezTo>
                  <a:close/>
                  <a:moveTo>
                    <a:pt x="1650" y="67"/>
                  </a:moveTo>
                  <a:cubicBezTo>
                    <a:pt x="1650" y="106"/>
                    <a:pt x="1650" y="106"/>
                    <a:pt x="1650" y="106"/>
                  </a:cubicBezTo>
                  <a:cubicBezTo>
                    <a:pt x="1650" y="107"/>
                    <a:pt x="1650" y="107"/>
                    <a:pt x="1650" y="107"/>
                  </a:cubicBezTo>
                  <a:cubicBezTo>
                    <a:pt x="1650" y="108"/>
                    <a:pt x="1649" y="108"/>
                    <a:pt x="1649" y="108"/>
                  </a:cubicBezTo>
                  <a:cubicBezTo>
                    <a:pt x="1648" y="108"/>
                    <a:pt x="1648" y="108"/>
                    <a:pt x="1647" y="109"/>
                  </a:cubicBezTo>
                  <a:cubicBezTo>
                    <a:pt x="1646" y="109"/>
                    <a:pt x="1645" y="109"/>
                    <a:pt x="1643" y="109"/>
                  </a:cubicBezTo>
                  <a:cubicBezTo>
                    <a:pt x="1642" y="109"/>
                    <a:pt x="1641" y="109"/>
                    <a:pt x="1640" y="109"/>
                  </a:cubicBezTo>
                  <a:cubicBezTo>
                    <a:pt x="1639" y="108"/>
                    <a:pt x="1638" y="108"/>
                    <a:pt x="1638" y="108"/>
                  </a:cubicBezTo>
                  <a:cubicBezTo>
                    <a:pt x="1637" y="108"/>
                    <a:pt x="1637" y="108"/>
                    <a:pt x="1636" y="107"/>
                  </a:cubicBezTo>
                  <a:cubicBezTo>
                    <a:pt x="1636" y="107"/>
                    <a:pt x="1636" y="107"/>
                    <a:pt x="1636" y="106"/>
                  </a:cubicBezTo>
                  <a:cubicBezTo>
                    <a:pt x="1636" y="67"/>
                    <a:pt x="1636" y="67"/>
                    <a:pt x="1636" y="67"/>
                  </a:cubicBezTo>
                  <a:cubicBezTo>
                    <a:pt x="1606" y="7"/>
                    <a:pt x="1606" y="7"/>
                    <a:pt x="1606" y="7"/>
                  </a:cubicBezTo>
                  <a:cubicBezTo>
                    <a:pt x="1605" y="6"/>
                    <a:pt x="1605" y="5"/>
                    <a:pt x="1605" y="4"/>
                  </a:cubicBezTo>
                  <a:cubicBezTo>
                    <a:pt x="1605" y="3"/>
                    <a:pt x="1605" y="3"/>
                    <a:pt x="1605" y="2"/>
                  </a:cubicBezTo>
                  <a:cubicBezTo>
                    <a:pt x="1606" y="2"/>
                    <a:pt x="1606" y="2"/>
                    <a:pt x="1608" y="2"/>
                  </a:cubicBezTo>
                  <a:cubicBezTo>
                    <a:pt x="1609" y="2"/>
                    <a:pt x="1610" y="1"/>
                    <a:pt x="1612" y="1"/>
                  </a:cubicBezTo>
                  <a:cubicBezTo>
                    <a:pt x="1613" y="1"/>
                    <a:pt x="1615" y="2"/>
                    <a:pt x="1616" y="2"/>
                  </a:cubicBezTo>
                  <a:cubicBezTo>
                    <a:pt x="1617" y="2"/>
                    <a:pt x="1618" y="2"/>
                    <a:pt x="1618" y="2"/>
                  </a:cubicBezTo>
                  <a:cubicBezTo>
                    <a:pt x="1619" y="2"/>
                    <a:pt x="1619" y="3"/>
                    <a:pt x="1620" y="3"/>
                  </a:cubicBezTo>
                  <a:cubicBezTo>
                    <a:pt x="1620" y="3"/>
                    <a:pt x="1620" y="4"/>
                    <a:pt x="1620" y="4"/>
                  </a:cubicBezTo>
                  <a:cubicBezTo>
                    <a:pt x="1635" y="35"/>
                    <a:pt x="1635" y="35"/>
                    <a:pt x="1635" y="35"/>
                  </a:cubicBezTo>
                  <a:cubicBezTo>
                    <a:pt x="1637" y="38"/>
                    <a:pt x="1638" y="41"/>
                    <a:pt x="1639" y="44"/>
                  </a:cubicBezTo>
                  <a:cubicBezTo>
                    <a:pt x="1641" y="47"/>
                    <a:pt x="1642" y="50"/>
                    <a:pt x="1644" y="54"/>
                  </a:cubicBezTo>
                  <a:cubicBezTo>
                    <a:pt x="1644" y="54"/>
                    <a:pt x="1644" y="54"/>
                    <a:pt x="1644" y="54"/>
                  </a:cubicBezTo>
                  <a:cubicBezTo>
                    <a:pt x="1645" y="50"/>
                    <a:pt x="1646" y="47"/>
                    <a:pt x="1648" y="44"/>
                  </a:cubicBezTo>
                  <a:cubicBezTo>
                    <a:pt x="1649" y="41"/>
                    <a:pt x="1650" y="38"/>
                    <a:pt x="1652" y="35"/>
                  </a:cubicBezTo>
                  <a:cubicBezTo>
                    <a:pt x="1666" y="4"/>
                    <a:pt x="1666" y="4"/>
                    <a:pt x="1666" y="4"/>
                  </a:cubicBezTo>
                  <a:cubicBezTo>
                    <a:pt x="1667" y="4"/>
                    <a:pt x="1667" y="3"/>
                    <a:pt x="1667" y="3"/>
                  </a:cubicBezTo>
                  <a:cubicBezTo>
                    <a:pt x="1667" y="3"/>
                    <a:pt x="1668" y="2"/>
                    <a:pt x="1668" y="2"/>
                  </a:cubicBezTo>
                  <a:cubicBezTo>
                    <a:pt x="1669" y="2"/>
                    <a:pt x="1670" y="2"/>
                    <a:pt x="1671" y="2"/>
                  </a:cubicBezTo>
                  <a:cubicBezTo>
                    <a:pt x="1672" y="2"/>
                    <a:pt x="1673" y="1"/>
                    <a:pt x="1674" y="1"/>
                  </a:cubicBezTo>
                  <a:cubicBezTo>
                    <a:pt x="1676" y="1"/>
                    <a:pt x="1678" y="2"/>
                    <a:pt x="1679" y="2"/>
                  </a:cubicBezTo>
                  <a:cubicBezTo>
                    <a:pt x="1680" y="2"/>
                    <a:pt x="1681" y="2"/>
                    <a:pt x="1681" y="2"/>
                  </a:cubicBezTo>
                  <a:cubicBezTo>
                    <a:pt x="1682" y="3"/>
                    <a:pt x="1682" y="3"/>
                    <a:pt x="1682" y="4"/>
                  </a:cubicBezTo>
                  <a:cubicBezTo>
                    <a:pt x="1681" y="5"/>
                    <a:pt x="1681" y="6"/>
                    <a:pt x="1680" y="7"/>
                  </a:cubicBezTo>
                  <a:lnTo>
                    <a:pt x="1650" y="67"/>
                  </a:lnTo>
                  <a:close/>
                  <a:moveTo>
                    <a:pt x="1594" y="8"/>
                  </a:moveTo>
                  <a:cubicBezTo>
                    <a:pt x="1594" y="9"/>
                    <a:pt x="1594" y="10"/>
                    <a:pt x="1594" y="11"/>
                  </a:cubicBezTo>
                  <a:cubicBezTo>
                    <a:pt x="1594" y="12"/>
                    <a:pt x="1594" y="12"/>
                    <a:pt x="1594" y="13"/>
                  </a:cubicBezTo>
                  <a:cubicBezTo>
                    <a:pt x="1593" y="13"/>
                    <a:pt x="1593" y="13"/>
                    <a:pt x="1593" y="14"/>
                  </a:cubicBezTo>
                  <a:cubicBezTo>
                    <a:pt x="1592" y="14"/>
                    <a:pt x="1592" y="14"/>
                    <a:pt x="1592" y="14"/>
                  </a:cubicBezTo>
                  <a:cubicBezTo>
                    <a:pt x="1562" y="14"/>
                    <a:pt x="1562" y="14"/>
                    <a:pt x="1562" y="14"/>
                  </a:cubicBezTo>
                  <a:cubicBezTo>
                    <a:pt x="1562" y="106"/>
                    <a:pt x="1562" y="106"/>
                    <a:pt x="1562" y="106"/>
                  </a:cubicBezTo>
                  <a:cubicBezTo>
                    <a:pt x="1562" y="107"/>
                    <a:pt x="1562" y="107"/>
                    <a:pt x="1561" y="107"/>
                  </a:cubicBezTo>
                  <a:cubicBezTo>
                    <a:pt x="1561" y="108"/>
                    <a:pt x="1561" y="108"/>
                    <a:pt x="1560" y="108"/>
                  </a:cubicBezTo>
                  <a:cubicBezTo>
                    <a:pt x="1560" y="108"/>
                    <a:pt x="1559" y="108"/>
                    <a:pt x="1558" y="109"/>
                  </a:cubicBezTo>
                  <a:cubicBezTo>
                    <a:pt x="1557" y="109"/>
                    <a:pt x="1556" y="109"/>
                    <a:pt x="1555" y="109"/>
                  </a:cubicBezTo>
                  <a:cubicBezTo>
                    <a:pt x="1553" y="109"/>
                    <a:pt x="1552" y="109"/>
                    <a:pt x="1551" y="109"/>
                  </a:cubicBezTo>
                  <a:cubicBezTo>
                    <a:pt x="1550" y="108"/>
                    <a:pt x="1550" y="108"/>
                    <a:pt x="1549" y="108"/>
                  </a:cubicBezTo>
                  <a:cubicBezTo>
                    <a:pt x="1548" y="108"/>
                    <a:pt x="1548" y="108"/>
                    <a:pt x="1548" y="107"/>
                  </a:cubicBezTo>
                  <a:cubicBezTo>
                    <a:pt x="1548" y="107"/>
                    <a:pt x="1548" y="107"/>
                    <a:pt x="1548" y="106"/>
                  </a:cubicBezTo>
                  <a:cubicBezTo>
                    <a:pt x="1548" y="14"/>
                    <a:pt x="1548" y="14"/>
                    <a:pt x="1548" y="14"/>
                  </a:cubicBezTo>
                  <a:cubicBezTo>
                    <a:pt x="1518" y="14"/>
                    <a:pt x="1518" y="14"/>
                    <a:pt x="1518" y="14"/>
                  </a:cubicBezTo>
                  <a:cubicBezTo>
                    <a:pt x="1517" y="14"/>
                    <a:pt x="1517" y="14"/>
                    <a:pt x="1516" y="14"/>
                  </a:cubicBezTo>
                  <a:cubicBezTo>
                    <a:pt x="1516" y="13"/>
                    <a:pt x="1516" y="13"/>
                    <a:pt x="1516" y="13"/>
                  </a:cubicBezTo>
                  <a:cubicBezTo>
                    <a:pt x="1515" y="12"/>
                    <a:pt x="1515" y="12"/>
                    <a:pt x="1515" y="11"/>
                  </a:cubicBezTo>
                  <a:cubicBezTo>
                    <a:pt x="1515" y="10"/>
                    <a:pt x="1515" y="9"/>
                    <a:pt x="1515" y="8"/>
                  </a:cubicBezTo>
                  <a:cubicBezTo>
                    <a:pt x="1515" y="7"/>
                    <a:pt x="1515" y="6"/>
                    <a:pt x="1515" y="5"/>
                  </a:cubicBezTo>
                  <a:cubicBezTo>
                    <a:pt x="1515" y="4"/>
                    <a:pt x="1515" y="4"/>
                    <a:pt x="1516" y="3"/>
                  </a:cubicBezTo>
                  <a:cubicBezTo>
                    <a:pt x="1516" y="3"/>
                    <a:pt x="1516" y="3"/>
                    <a:pt x="1516" y="2"/>
                  </a:cubicBezTo>
                  <a:cubicBezTo>
                    <a:pt x="1517" y="2"/>
                    <a:pt x="1517" y="2"/>
                    <a:pt x="1518" y="2"/>
                  </a:cubicBezTo>
                  <a:cubicBezTo>
                    <a:pt x="1592" y="2"/>
                    <a:pt x="1592" y="2"/>
                    <a:pt x="1592" y="2"/>
                  </a:cubicBezTo>
                  <a:cubicBezTo>
                    <a:pt x="1592" y="2"/>
                    <a:pt x="1592" y="2"/>
                    <a:pt x="1593" y="2"/>
                  </a:cubicBezTo>
                  <a:cubicBezTo>
                    <a:pt x="1593" y="3"/>
                    <a:pt x="1593" y="3"/>
                    <a:pt x="1594" y="3"/>
                  </a:cubicBezTo>
                  <a:cubicBezTo>
                    <a:pt x="1594" y="4"/>
                    <a:pt x="1594" y="4"/>
                    <a:pt x="1594" y="5"/>
                  </a:cubicBezTo>
                  <a:cubicBezTo>
                    <a:pt x="1594" y="6"/>
                    <a:pt x="1594" y="7"/>
                    <a:pt x="1594" y="8"/>
                  </a:cubicBezTo>
                  <a:close/>
                  <a:moveTo>
                    <a:pt x="1493" y="106"/>
                  </a:moveTo>
                  <a:cubicBezTo>
                    <a:pt x="1493" y="107"/>
                    <a:pt x="1493" y="107"/>
                    <a:pt x="1493" y="107"/>
                  </a:cubicBezTo>
                  <a:cubicBezTo>
                    <a:pt x="1492" y="108"/>
                    <a:pt x="1492" y="108"/>
                    <a:pt x="1491" y="108"/>
                  </a:cubicBezTo>
                  <a:cubicBezTo>
                    <a:pt x="1491" y="108"/>
                    <a:pt x="1490" y="108"/>
                    <a:pt x="1489" y="109"/>
                  </a:cubicBezTo>
                  <a:cubicBezTo>
                    <a:pt x="1488" y="109"/>
                    <a:pt x="1487" y="109"/>
                    <a:pt x="1486" y="109"/>
                  </a:cubicBezTo>
                  <a:cubicBezTo>
                    <a:pt x="1484" y="109"/>
                    <a:pt x="1483" y="109"/>
                    <a:pt x="1482" y="109"/>
                  </a:cubicBezTo>
                  <a:cubicBezTo>
                    <a:pt x="1482" y="108"/>
                    <a:pt x="1481" y="108"/>
                    <a:pt x="1480" y="108"/>
                  </a:cubicBezTo>
                  <a:cubicBezTo>
                    <a:pt x="1480" y="108"/>
                    <a:pt x="1479" y="108"/>
                    <a:pt x="1479" y="107"/>
                  </a:cubicBezTo>
                  <a:cubicBezTo>
                    <a:pt x="1479" y="107"/>
                    <a:pt x="1479" y="107"/>
                    <a:pt x="1479" y="106"/>
                  </a:cubicBezTo>
                  <a:cubicBezTo>
                    <a:pt x="1479" y="4"/>
                    <a:pt x="1479" y="4"/>
                    <a:pt x="1479" y="4"/>
                  </a:cubicBezTo>
                  <a:cubicBezTo>
                    <a:pt x="1479" y="4"/>
                    <a:pt x="1479" y="3"/>
                    <a:pt x="1479" y="3"/>
                  </a:cubicBezTo>
                  <a:cubicBezTo>
                    <a:pt x="1479" y="3"/>
                    <a:pt x="1480" y="2"/>
                    <a:pt x="1480" y="2"/>
                  </a:cubicBezTo>
                  <a:cubicBezTo>
                    <a:pt x="1481" y="2"/>
                    <a:pt x="1482" y="2"/>
                    <a:pt x="1483" y="2"/>
                  </a:cubicBezTo>
                  <a:cubicBezTo>
                    <a:pt x="1483" y="2"/>
                    <a:pt x="1485" y="1"/>
                    <a:pt x="1486" y="1"/>
                  </a:cubicBezTo>
                  <a:cubicBezTo>
                    <a:pt x="1487" y="1"/>
                    <a:pt x="1488" y="2"/>
                    <a:pt x="1489" y="2"/>
                  </a:cubicBezTo>
                  <a:cubicBezTo>
                    <a:pt x="1490" y="2"/>
                    <a:pt x="1491" y="2"/>
                    <a:pt x="1491" y="2"/>
                  </a:cubicBezTo>
                  <a:cubicBezTo>
                    <a:pt x="1492" y="2"/>
                    <a:pt x="1492" y="3"/>
                    <a:pt x="1493" y="3"/>
                  </a:cubicBezTo>
                  <a:cubicBezTo>
                    <a:pt x="1493" y="3"/>
                    <a:pt x="1493" y="4"/>
                    <a:pt x="1493" y="4"/>
                  </a:cubicBezTo>
                  <a:lnTo>
                    <a:pt x="1493" y="106"/>
                  </a:lnTo>
                  <a:close/>
                  <a:moveTo>
                    <a:pt x="1452" y="79"/>
                  </a:moveTo>
                  <a:cubicBezTo>
                    <a:pt x="1452" y="83"/>
                    <a:pt x="1451" y="88"/>
                    <a:pt x="1449" y="92"/>
                  </a:cubicBezTo>
                  <a:cubicBezTo>
                    <a:pt x="1447" y="96"/>
                    <a:pt x="1445" y="99"/>
                    <a:pt x="1442" y="102"/>
                  </a:cubicBezTo>
                  <a:cubicBezTo>
                    <a:pt x="1438" y="104"/>
                    <a:pt x="1434" y="107"/>
                    <a:pt x="1430" y="108"/>
                  </a:cubicBezTo>
                  <a:cubicBezTo>
                    <a:pt x="1426" y="109"/>
                    <a:pt x="1421" y="110"/>
                    <a:pt x="1416" y="110"/>
                  </a:cubicBezTo>
                  <a:cubicBezTo>
                    <a:pt x="1412" y="110"/>
                    <a:pt x="1409" y="110"/>
                    <a:pt x="1406" y="109"/>
                  </a:cubicBezTo>
                  <a:cubicBezTo>
                    <a:pt x="1403" y="108"/>
                    <a:pt x="1400" y="108"/>
                    <a:pt x="1398" y="107"/>
                  </a:cubicBezTo>
                  <a:cubicBezTo>
                    <a:pt x="1395" y="106"/>
                    <a:pt x="1393" y="105"/>
                    <a:pt x="1392" y="104"/>
                  </a:cubicBezTo>
                  <a:cubicBezTo>
                    <a:pt x="1390" y="103"/>
                    <a:pt x="1389" y="102"/>
                    <a:pt x="1388" y="102"/>
                  </a:cubicBezTo>
                  <a:cubicBezTo>
                    <a:pt x="1388" y="101"/>
                    <a:pt x="1387" y="100"/>
                    <a:pt x="1387" y="99"/>
                  </a:cubicBezTo>
                  <a:cubicBezTo>
                    <a:pt x="1387" y="98"/>
                    <a:pt x="1386" y="97"/>
                    <a:pt x="1386" y="95"/>
                  </a:cubicBezTo>
                  <a:cubicBezTo>
                    <a:pt x="1386" y="94"/>
                    <a:pt x="1387" y="93"/>
                    <a:pt x="1387" y="92"/>
                  </a:cubicBezTo>
                  <a:cubicBezTo>
                    <a:pt x="1387" y="91"/>
                    <a:pt x="1387" y="91"/>
                    <a:pt x="1387" y="90"/>
                  </a:cubicBezTo>
                  <a:cubicBezTo>
                    <a:pt x="1387" y="90"/>
                    <a:pt x="1388" y="89"/>
                    <a:pt x="1388" y="89"/>
                  </a:cubicBezTo>
                  <a:cubicBezTo>
                    <a:pt x="1388" y="89"/>
                    <a:pt x="1389" y="89"/>
                    <a:pt x="1389" y="89"/>
                  </a:cubicBezTo>
                  <a:cubicBezTo>
                    <a:pt x="1390" y="89"/>
                    <a:pt x="1391" y="89"/>
                    <a:pt x="1392" y="90"/>
                  </a:cubicBezTo>
                  <a:cubicBezTo>
                    <a:pt x="1394" y="91"/>
                    <a:pt x="1396" y="92"/>
                    <a:pt x="1398" y="93"/>
                  </a:cubicBezTo>
                  <a:cubicBezTo>
                    <a:pt x="1400" y="94"/>
                    <a:pt x="1403" y="95"/>
                    <a:pt x="1406" y="96"/>
                  </a:cubicBezTo>
                  <a:cubicBezTo>
                    <a:pt x="1409" y="97"/>
                    <a:pt x="1412" y="98"/>
                    <a:pt x="1416" y="98"/>
                  </a:cubicBezTo>
                  <a:cubicBezTo>
                    <a:pt x="1419" y="98"/>
                    <a:pt x="1422" y="97"/>
                    <a:pt x="1425" y="97"/>
                  </a:cubicBezTo>
                  <a:cubicBezTo>
                    <a:pt x="1427" y="96"/>
                    <a:pt x="1430" y="95"/>
                    <a:pt x="1431" y="93"/>
                  </a:cubicBezTo>
                  <a:cubicBezTo>
                    <a:pt x="1433" y="92"/>
                    <a:pt x="1435" y="90"/>
                    <a:pt x="1436" y="88"/>
                  </a:cubicBezTo>
                  <a:cubicBezTo>
                    <a:pt x="1437" y="85"/>
                    <a:pt x="1437" y="83"/>
                    <a:pt x="1437" y="80"/>
                  </a:cubicBezTo>
                  <a:cubicBezTo>
                    <a:pt x="1437" y="77"/>
                    <a:pt x="1436" y="74"/>
                    <a:pt x="1435" y="72"/>
                  </a:cubicBezTo>
                  <a:cubicBezTo>
                    <a:pt x="1434" y="70"/>
                    <a:pt x="1432" y="68"/>
                    <a:pt x="1430" y="67"/>
                  </a:cubicBezTo>
                  <a:cubicBezTo>
                    <a:pt x="1427" y="65"/>
                    <a:pt x="1425" y="64"/>
                    <a:pt x="1422" y="62"/>
                  </a:cubicBezTo>
                  <a:cubicBezTo>
                    <a:pt x="1419" y="61"/>
                    <a:pt x="1416" y="60"/>
                    <a:pt x="1413" y="58"/>
                  </a:cubicBezTo>
                  <a:cubicBezTo>
                    <a:pt x="1410" y="57"/>
                    <a:pt x="1407" y="55"/>
                    <a:pt x="1404" y="54"/>
                  </a:cubicBezTo>
                  <a:cubicBezTo>
                    <a:pt x="1401" y="52"/>
                    <a:pt x="1399" y="50"/>
                    <a:pt x="1397" y="48"/>
                  </a:cubicBezTo>
                  <a:cubicBezTo>
                    <a:pt x="1394" y="45"/>
                    <a:pt x="1393" y="43"/>
                    <a:pt x="1391" y="39"/>
                  </a:cubicBezTo>
                  <a:cubicBezTo>
                    <a:pt x="1390" y="36"/>
                    <a:pt x="1389" y="33"/>
                    <a:pt x="1389" y="28"/>
                  </a:cubicBezTo>
                  <a:cubicBezTo>
                    <a:pt x="1389" y="24"/>
                    <a:pt x="1390" y="20"/>
                    <a:pt x="1392" y="16"/>
                  </a:cubicBezTo>
                  <a:cubicBezTo>
                    <a:pt x="1393" y="13"/>
                    <a:pt x="1395" y="10"/>
                    <a:pt x="1398" y="8"/>
                  </a:cubicBezTo>
                  <a:cubicBezTo>
                    <a:pt x="1401" y="5"/>
                    <a:pt x="1405" y="3"/>
                    <a:pt x="1409" y="2"/>
                  </a:cubicBezTo>
                  <a:cubicBezTo>
                    <a:pt x="1413" y="1"/>
                    <a:pt x="1417" y="0"/>
                    <a:pt x="1421" y="0"/>
                  </a:cubicBezTo>
                  <a:cubicBezTo>
                    <a:pt x="1424" y="0"/>
                    <a:pt x="1426" y="1"/>
                    <a:pt x="1429" y="1"/>
                  </a:cubicBezTo>
                  <a:cubicBezTo>
                    <a:pt x="1431" y="1"/>
                    <a:pt x="1433" y="2"/>
                    <a:pt x="1435" y="3"/>
                  </a:cubicBezTo>
                  <a:cubicBezTo>
                    <a:pt x="1437" y="3"/>
                    <a:pt x="1439" y="4"/>
                    <a:pt x="1441" y="5"/>
                  </a:cubicBezTo>
                  <a:cubicBezTo>
                    <a:pt x="1443" y="6"/>
                    <a:pt x="1444" y="7"/>
                    <a:pt x="1444" y="7"/>
                  </a:cubicBezTo>
                  <a:cubicBezTo>
                    <a:pt x="1445" y="8"/>
                    <a:pt x="1445" y="8"/>
                    <a:pt x="1445" y="8"/>
                  </a:cubicBezTo>
                  <a:cubicBezTo>
                    <a:pt x="1445" y="9"/>
                    <a:pt x="1445" y="9"/>
                    <a:pt x="1446" y="9"/>
                  </a:cubicBezTo>
                  <a:cubicBezTo>
                    <a:pt x="1446" y="10"/>
                    <a:pt x="1446" y="10"/>
                    <a:pt x="1446" y="11"/>
                  </a:cubicBezTo>
                  <a:cubicBezTo>
                    <a:pt x="1446" y="12"/>
                    <a:pt x="1446" y="13"/>
                    <a:pt x="1446" y="14"/>
                  </a:cubicBezTo>
                  <a:cubicBezTo>
                    <a:pt x="1446" y="15"/>
                    <a:pt x="1446" y="15"/>
                    <a:pt x="1446" y="16"/>
                  </a:cubicBezTo>
                  <a:cubicBezTo>
                    <a:pt x="1446" y="17"/>
                    <a:pt x="1446" y="18"/>
                    <a:pt x="1445" y="18"/>
                  </a:cubicBezTo>
                  <a:cubicBezTo>
                    <a:pt x="1445" y="19"/>
                    <a:pt x="1445" y="19"/>
                    <a:pt x="1445" y="19"/>
                  </a:cubicBezTo>
                  <a:cubicBezTo>
                    <a:pt x="1444" y="20"/>
                    <a:pt x="1444" y="20"/>
                    <a:pt x="1444" y="20"/>
                  </a:cubicBezTo>
                  <a:cubicBezTo>
                    <a:pt x="1443" y="20"/>
                    <a:pt x="1442" y="19"/>
                    <a:pt x="1441" y="19"/>
                  </a:cubicBezTo>
                  <a:cubicBezTo>
                    <a:pt x="1440" y="18"/>
                    <a:pt x="1438" y="17"/>
                    <a:pt x="1436" y="16"/>
                  </a:cubicBezTo>
                  <a:cubicBezTo>
                    <a:pt x="1434" y="15"/>
                    <a:pt x="1432" y="14"/>
                    <a:pt x="1430" y="13"/>
                  </a:cubicBezTo>
                  <a:cubicBezTo>
                    <a:pt x="1427" y="13"/>
                    <a:pt x="1424" y="12"/>
                    <a:pt x="1421" y="12"/>
                  </a:cubicBezTo>
                  <a:cubicBezTo>
                    <a:pt x="1418" y="12"/>
                    <a:pt x="1415" y="13"/>
                    <a:pt x="1413" y="13"/>
                  </a:cubicBezTo>
                  <a:cubicBezTo>
                    <a:pt x="1411" y="14"/>
                    <a:pt x="1409" y="15"/>
                    <a:pt x="1408" y="17"/>
                  </a:cubicBezTo>
                  <a:cubicBezTo>
                    <a:pt x="1406" y="18"/>
                    <a:pt x="1405" y="19"/>
                    <a:pt x="1405" y="21"/>
                  </a:cubicBezTo>
                  <a:cubicBezTo>
                    <a:pt x="1404" y="23"/>
                    <a:pt x="1403" y="25"/>
                    <a:pt x="1403" y="27"/>
                  </a:cubicBezTo>
                  <a:cubicBezTo>
                    <a:pt x="1403" y="30"/>
                    <a:pt x="1404" y="32"/>
                    <a:pt x="1406" y="35"/>
                  </a:cubicBezTo>
                  <a:cubicBezTo>
                    <a:pt x="1407" y="37"/>
                    <a:pt x="1409" y="39"/>
                    <a:pt x="1411" y="40"/>
                  </a:cubicBezTo>
                  <a:cubicBezTo>
                    <a:pt x="1413" y="42"/>
                    <a:pt x="1416" y="43"/>
                    <a:pt x="1419" y="45"/>
                  </a:cubicBezTo>
                  <a:cubicBezTo>
                    <a:pt x="1422" y="46"/>
                    <a:pt x="1425" y="48"/>
                    <a:pt x="1428" y="49"/>
                  </a:cubicBezTo>
                  <a:cubicBezTo>
                    <a:pt x="1431" y="50"/>
                    <a:pt x="1434" y="52"/>
                    <a:pt x="1437" y="54"/>
                  </a:cubicBezTo>
                  <a:cubicBezTo>
                    <a:pt x="1439" y="55"/>
                    <a:pt x="1442" y="57"/>
                    <a:pt x="1444" y="59"/>
                  </a:cubicBezTo>
                  <a:cubicBezTo>
                    <a:pt x="1447" y="62"/>
                    <a:pt x="1448" y="64"/>
                    <a:pt x="1450" y="68"/>
                  </a:cubicBezTo>
                  <a:cubicBezTo>
                    <a:pt x="1451" y="71"/>
                    <a:pt x="1452" y="74"/>
                    <a:pt x="1452" y="79"/>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
              <a:extLst>
                <a:ext uri="{FF2B5EF4-FFF2-40B4-BE49-F238E27FC236}">
                  <a16:creationId xmlns:a16="http://schemas.microsoft.com/office/drawing/2014/main" id="{A386023F-6427-498E-ACB1-AC93277A5491}"/>
                </a:ext>
              </a:extLst>
            </p:cNvPr>
            <p:cNvSpPr>
              <a:spLocks/>
            </p:cNvSpPr>
            <p:nvPr/>
          </p:nvSpPr>
          <p:spPr bwMode="auto">
            <a:xfrm>
              <a:off x="3600940" y="5175672"/>
              <a:ext cx="475474" cy="584915"/>
            </a:xfrm>
            <a:custGeom>
              <a:avLst/>
              <a:gdLst>
                <a:gd name="T0" fmla="*/ 112 w 271"/>
                <a:gd name="T1" fmla="*/ 216 h 332"/>
                <a:gd name="T2" fmla="*/ 75 w 271"/>
                <a:gd name="T3" fmla="*/ 291 h 332"/>
                <a:gd name="T4" fmla="*/ 38 w 271"/>
                <a:gd name="T5" fmla="*/ 324 h 332"/>
                <a:gd name="T6" fmla="*/ 35 w 271"/>
                <a:gd name="T7" fmla="*/ 316 h 332"/>
                <a:gd name="T8" fmla="*/ 9 w 271"/>
                <a:gd name="T9" fmla="*/ 324 h 332"/>
                <a:gd name="T10" fmla="*/ 83 w 271"/>
                <a:gd name="T11" fmla="*/ 238 h 332"/>
                <a:gd name="T12" fmla="*/ 104 w 271"/>
                <a:gd name="T13" fmla="*/ 170 h 332"/>
                <a:gd name="T14" fmla="*/ 97 w 271"/>
                <a:gd name="T15" fmla="*/ 163 h 332"/>
                <a:gd name="T16" fmla="*/ 45 w 271"/>
                <a:gd name="T17" fmla="*/ 182 h 332"/>
                <a:gd name="T18" fmla="*/ 21 w 271"/>
                <a:gd name="T19" fmla="*/ 165 h 332"/>
                <a:gd name="T20" fmla="*/ 33 w 271"/>
                <a:gd name="T21" fmla="*/ 154 h 332"/>
                <a:gd name="T22" fmla="*/ 108 w 271"/>
                <a:gd name="T23" fmla="*/ 126 h 332"/>
                <a:gd name="T24" fmla="*/ 121 w 271"/>
                <a:gd name="T25" fmla="*/ 48 h 332"/>
                <a:gd name="T26" fmla="*/ 109 w 271"/>
                <a:gd name="T27" fmla="*/ 26 h 332"/>
                <a:gd name="T28" fmla="*/ 113 w 271"/>
                <a:gd name="T29" fmla="*/ 4 h 332"/>
                <a:gd name="T30" fmla="*/ 143 w 271"/>
                <a:gd name="T31" fmla="*/ 35 h 332"/>
                <a:gd name="T32" fmla="*/ 141 w 271"/>
                <a:gd name="T33" fmla="*/ 79 h 332"/>
                <a:gd name="T34" fmla="*/ 138 w 271"/>
                <a:gd name="T35" fmla="*/ 114 h 332"/>
                <a:gd name="T36" fmla="*/ 161 w 271"/>
                <a:gd name="T37" fmla="*/ 107 h 332"/>
                <a:gd name="T38" fmla="*/ 190 w 271"/>
                <a:gd name="T39" fmla="*/ 108 h 332"/>
                <a:gd name="T40" fmla="*/ 197 w 271"/>
                <a:gd name="T41" fmla="*/ 119 h 332"/>
                <a:gd name="T42" fmla="*/ 187 w 271"/>
                <a:gd name="T43" fmla="*/ 134 h 332"/>
                <a:gd name="T44" fmla="*/ 157 w 271"/>
                <a:gd name="T45" fmla="*/ 142 h 332"/>
                <a:gd name="T46" fmla="*/ 130 w 271"/>
                <a:gd name="T47" fmla="*/ 156 h 332"/>
                <a:gd name="T48" fmla="*/ 128 w 271"/>
                <a:gd name="T49" fmla="*/ 185 h 332"/>
                <a:gd name="T50" fmla="*/ 148 w 271"/>
                <a:gd name="T51" fmla="*/ 208 h 332"/>
                <a:gd name="T52" fmla="*/ 187 w 271"/>
                <a:gd name="T53" fmla="*/ 258 h 332"/>
                <a:gd name="T54" fmla="*/ 241 w 271"/>
                <a:gd name="T55" fmla="*/ 293 h 332"/>
                <a:gd name="T56" fmla="*/ 265 w 271"/>
                <a:gd name="T57" fmla="*/ 302 h 332"/>
                <a:gd name="T58" fmla="*/ 261 w 271"/>
                <a:gd name="T59" fmla="*/ 315 h 332"/>
                <a:gd name="T60" fmla="*/ 255 w 271"/>
                <a:gd name="T61" fmla="*/ 323 h 332"/>
                <a:gd name="T62" fmla="*/ 204 w 271"/>
                <a:gd name="T63" fmla="*/ 315 h 332"/>
                <a:gd name="T64" fmla="*/ 160 w 271"/>
                <a:gd name="T65" fmla="*/ 271 h 332"/>
                <a:gd name="T66" fmla="*/ 122 w 271"/>
                <a:gd name="T67"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1" h="332">
                  <a:moveTo>
                    <a:pt x="115" y="212"/>
                  </a:moveTo>
                  <a:cubicBezTo>
                    <a:pt x="113" y="214"/>
                    <a:pt x="113" y="215"/>
                    <a:pt x="112" y="216"/>
                  </a:cubicBezTo>
                  <a:cubicBezTo>
                    <a:pt x="106" y="230"/>
                    <a:pt x="101" y="244"/>
                    <a:pt x="94" y="257"/>
                  </a:cubicBezTo>
                  <a:cubicBezTo>
                    <a:pt x="89" y="269"/>
                    <a:pt x="83" y="281"/>
                    <a:pt x="75" y="291"/>
                  </a:cubicBezTo>
                  <a:cubicBezTo>
                    <a:pt x="70" y="297"/>
                    <a:pt x="66" y="303"/>
                    <a:pt x="60" y="308"/>
                  </a:cubicBezTo>
                  <a:cubicBezTo>
                    <a:pt x="54" y="314"/>
                    <a:pt x="46" y="319"/>
                    <a:pt x="38" y="324"/>
                  </a:cubicBezTo>
                  <a:cubicBezTo>
                    <a:pt x="37" y="325"/>
                    <a:pt x="19" y="332"/>
                    <a:pt x="18" y="331"/>
                  </a:cubicBezTo>
                  <a:cubicBezTo>
                    <a:pt x="18" y="330"/>
                    <a:pt x="35" y="322"/>
                    <a:pt x="35" y="316"/>
                  </a:cubicBezTo>
                  <a:cubicBezTo>
                    <a:pt x="26" y="321"/>
                    <a:pt x="11" y="328"/>
                    <a:pt x="0" y="327"/>
                  </a:cubicBezTo>
                  <a:cubicBezTo>
                    <a:pt x="5" y="325"/>
                    <a:pt x="8" y="324"/>
                    <a:pt x="9" y="324"/>
                  </a:cubicBezTo>
                  <a:cubicBezTo>
                    <a:pt x="29" y="315"/>
                    <a:pt x="45" y="301"/>
                    <a:pt x="57" y="283"/>
                  </a:cubicBezTo>
                  <a:cubicBezTo>
                    <a:pt x="67" y="269"/>
                    <a:pt x="77" y="255"/>
                    <a:pt x="83" y="238"/>
                  </a:cubicBezTo>
                  <a:cubicBezTo>
                    <a:pt x="87" y="227"/>
                    <a:pt x="92" y="217"/>
                    <a:pt x="96" y="205"/>
                  </a:cubicBezTo>
                  <a:cubicBezTo>
                    <a:pt x="99" y="194"/>
                    <a:pt x="101" y="182"/>
                    <a:pt x="104" y="170"/>
                  </a:cubicBezTo>
                  <a:cubicBezTo>
                    <a:pt x="104" y="169"/>
                    <a:pt x="104" y="168"/>
                    <a:pt x="104" y="167"/>
                  </a:cubicBezTo>
                  <a:cubicBezTo>
                    <a:pt x="103" y="162"/>
                    <a:pt x="102" y="161"/>
                    <a:pt x="97" y="163"/>
                  </a:cubicBezTo>
                  <a:cubicBezTo>
                    <a:pt x="83" y="171"/>
                    <a:pt x="67" y="176"/>
                    <a:pt x="52" y="180"/>
                  </a:cubicBezTo>
                  <a:cubicBezTo>
                    <a:pt x="49" y="180"/>
                    <a:pt x="47" y="181"/>
                    <a:pt x="45" y="182"/>
                  </a:cubicBezTo>
                  <a:cubicBezTo>
                    <a:pt x="36" y="187"/>
                    <a:pt x="26" y="182"/>
                    <a:pt x="23" y="172"/>
                  </a:cubicBezTo>
                  <a:cubicBezTo>
                    <a:pt x="23" y="170"/>
                    <a:pt x="21" y="167"/>
                    <a:pt x="21" y="165"/>
                  </a:cubicBezTo>
                  <a:cubicBezTo>
                    <a:pt x="21" y="163"/>
                    <a:pt x="22" y="160"/>
                    <a:pt x="24" y="159"/>
                  </a:cubicBezTo>
                  <a:cubicBezTo>
                    <a:pt x="26" y="157"/>
                    <a:pt x="30" y="155"/>
                    <a:pt x="33" y="154"/>
                  </a:cubicBezTo>
                  <a:cubicBezTo>
                    <a:pt x="46" y="152"/>
                    <a:pt x="58" y="147"/>
                    <a:pt x="70" y="141"/>
                  </a:cubicBezTo>
                  <a:cubicBezTo>
                    <a:pt x="82" y="136"/>
                    <a:pt x="95" y="131"/>
                    <a:pt x="108" y="126"/>
                  </a:cubicBezTo>
                  <a:cubicBezTo>
                    <a:pt x="113" y="124"/>
                    <a:pt x="116" y="122"/>
                    <a:pt x="116" y="116"/>
                  </a:cubicBezTo>
                  <a:cubicBezTo>
                    <a:pt x="119" y="93"/>
                    <a:pt x="123" y="71"/>
                    <a:pt x="121" y="48"/>
                  </a:cubicBezTo>
                  <a:cubicBezTo>
                    <a:pt x="120" y="41"/>
                    <a:pt x="119" y="34"/>
                    <a:pt x="111" y="31"/>
                  </a:cubicBezTo>
                  <a:cubicBezTo>
                    <a:pt x="110" y="30"/>
                    <a:pt x="109" y="28"/>
                    <a:pt x="109" y="26"/>
                  </a:cubicBezTo>
                  <a:cubicBezTo>
                    <a:pt x="108" y="24"/>
                    <a:pt x="108" y="21"/>
                    <a:pt x="108" y="19"/>
                  </a:cubicBezTo>
                  <a:cubicBezTo>
                    <a:pt x="107" y="12"/>
                    <a:pt x="107" y="7"/>
                    <a:pt x="113" y="4"/>
                  </a:cubicBezTo>
                  <a:cubicBezTo>
                    <a:pt x="121" y="0"/>
                    <a:pt x="128" y="0"/>
                    <a:pt x="132" y="6"/>
                  </a:cubicBezTo>
                  <a:cubicBezTo>
                    <a:pt x="139" y="14"/>
                    <a:pt x="143" y="24"/>
                    <a:pt x="143" y="35"/>
                  </a:cubicBezTo>
                  <a:cubicBezTo>
                    <a:pt x="144" y="41"/>
                    <a:pt x="144" y="48"/>
                    <a:pt x="144" y="54"/>
                  </a:cubicBezTo>
                  <a:cubicBezTo>
                    <a:pt x="143" y="62"/>
                    <a:pt x="142" y="71"/>
                    <a:pt x="141" y="79"/>
                  </a:cubicBezTo>
                  <a:cubicBezTo>
                    <a:pt x="140" y="88"/>
                    <a:pt x="139" y="97"/>
                    <a:pt x="138" y="107"/>
                  </a:cubicBezTo>
                  <a:cubicBezTo>
                    <a:pt x="138" y="109"/>
                    <a:pt x="138" y="111"/>
                    <a:pt x="138" y="114"/>
                  </a:cubicBezTo>
                  <a:cubicBezTo>
                    <a:pt x="144" y="112"/>
                    <a:pt x="150" y="111"/>
                    <a:pt x="155" y="109"/>
                  </a:cubicBezTo>
                  <a:cubicBezTo>
                    <a:pt x="157" y="108"/>
                    <a:pt x="159" y="107"/>
                    <a:pt x="161" y="107"/>
                  </a:cubicBezTo>
                  <a:cubicBezTo>
                    <a:pt x="167" y="106"/>
                    <a:pt x="173" y="105"/>
                    <a:pt x="178" y="105"/>
                  </a:cubicBezTo>
                  <a:cubicBezTo>
                    <a:pt x="183" y="104"/>
                    <a:pt x="187" y="105"/>
                    <a:pt x="190" y="108"/>
                  </a:cubicBezTo>
                  <a:cubicBezTo>
                    <a:pt x="190" y="109"/>
                    <a:pt x="191" y="110"/>
                    <a:pt x="192" y="110"/>
                  </a:cubicBezTo>
                  <a:cubicBezTo>
                    <a:pt x="196" y="112"/>
                    <a:pt x="198" y="115"/>
                    <a:pt x="197" y="119"/>
                  </a:cubicBezTo>
                  <a:cubicBezTo>
                    <a:pt x="196" y="122"/>
                    <a:pt x="194" y="124"/>
                    <a:pt x="192" y="127"/>
                  </a:cubicBezTo>
                  <a:cubicBezTo>
                    <a:pt x="191" y="129"/>
                    <a:pt x="189" y="132"/>
                    <a:pt x="187" y="134"/>
                  </a:cubicBezTo>
                  <a:cubicBezTo>
                    <a:pt x="185" y="136"/>
                    <a:pt x="183" y="138"/>
                    <a:pt x="180" y="138"/>
                  </a:cubicBezTo>
                  <a:cubicBezTo>
                    <a:pt x="172" y="140"/>
                    <a:pt x="165" y="140"/>
                    <a:pt x="157" y="142"/>
                  </a:cubicBezTo>
                  <a:cubicBezTo>
                    <a:pt x="150" y="143"/>
                    <a:pt x="143" y="145"/>
                    <a:pt x="137" y="147"/>
                  </a:cubicBezTo>
                  <a:cubicBezTo>
                    <a:pt x="134" y="149"/>
                    <a:pt x="131" y="153"/>
                    <a:pt x="130" y="156"/>
                  </a:cubicBezTo>
                  <a:cubicBezTo>
                    <a:pt x="127" y="164"/>
                    <a:pt x="125" y="172"/>
                    <a:pt x="123" y="180"/>
                  </a:cubicBezTo>
                  <a:cubicBezTo>
                    <a:pt x="123" y="184"/>
                    <a:pt x="126" y="185"/>
                    <a:pt x="128" y="185"/>
                  </a:cubicBezTo>
                  <a:cubicBezTo>
                    <a:pt x="133" y="185"/>
                    <a:pt x="135" y="189"/>
                    <a:pt x="136" y="192"/>
                  </a:cubicBezTo>
                  <a:cubicBezTo>
                    <a:pt x="138" y="199"/>
                    <a:pt x="144" y="203"/>
                    <a:pt x="148" y="208"/>
                  </a:cubicBezTo>
                  <a:cubicBezTo>
                    <a:pt x="151" y="213"/>
                    <a:pt x="156" y="217"/>
                    <a:pt x="159" y="222"/>
                  </a:cubicBezTo>
                  <a:cubicBezTo>
                    <a:pt x="167" y="235"/>
                    <a:pt x="176" y="247"/>
                    <a:pt x="187" y="258"/>
                  </a:cubicBezTo>
                  <a:cubicBezTo>
                    <a:pt x="192" y="264"/>
                    <a:pt x="200" y="268"/>
                    <a:pt x="207" y="273"/>
                  </a:cubicBezTo>
                  <a:cubicBezTo>
                    <a:pt x="218" y="280"/>
                    <a:pt x="229" y="287"/>
                    <a:pt x="241" y="293"/>
                  </a:cubicBezTo>
                  <a:cubicBezTo>
                    <a:pt x="247" y="297"/>
                    <a:pt x="255" y="299"/>
                    <a:pt x="263" y="301"/>
                  </a:cubicBezTo>
                  <a:cubicBezTo>
                    <a:pt x="263" y="302"/>
                    <a:pt x="264" y="302"/>
                    <a:pt x="265" y="302"/>
                  </a:cubicBezTo>
                  <a:cubicBezTo>
                    <a:pt x="268" y="304"/>
                    <a:pt x="271" y="306"/>
                    <a:pt x="270" y="310"/>
                  </a:cubicBezTo>
                  <a:cubicBezTo>
                    <a:pt x="269" y="314"/>
                    <a:pt x="266" y="316"/>
                    <a:pt x="261" y="315"/>
                  </a:cubicBezTo>
                  <a:cubicBezTo>
                    <a:pt x="261" y="315"/>
                    <a:pt x="260" y="315"/>
                    <a:pt x="259" y="315"/>
                  </a:cubicBezTo>
                  <a:cubicBezTo>
                    <a:pt x="261" y="320"/>
                    <a:pt x="259" y="323"/>
                    <a:pt x="255" y="323"/>
                  </a:cubicBezTo>
                  <a:cubicBezTo>
                    <a:pt x="247" y="323"/>
                    <a:pt x="239" y="322"/>
                    <a:pt x="231" y="321"/>
                  </a:cubicBezTo>
                  <a:cubicBezTo>
                    <a:pt x="222" y="319"/>
                    <a:pt x="213" y="317"/>
                    <a:pt x="204" y="315"/>
                  </a:cubicBezTo>
                  <a:cubicBezTo>
                    <a:pt x="195" y="313"/>
                    <a:pt x="187" y="308"/>
                    <a:pt x="181" y="301"/>
                  </a:cubicBezTo>
                  <a:cubicBezTo>
                    <a:pt x="174" y="292"/>
                    <a:pt x="167" y="281"/>
                    <a:pt x="160" y="271"/>
                  </a:cubicBezTo>
                  <a:cubicBezTo>
                    <a:pt x="151" y="260"/>
                    <a:pt x="143" y="248"/>
                    <a:pt x="135" y="237"/>
                  </a:cubicBezTo>
                  <a:cubicBezTo>
                    <a:pt x="131" y="231"/>
                    <a:pt x="126" y="225"/>
                    <a:pt x="122" y="219"/>
                  </a:cubicBezTo>
                  <a:cubicBezTo>
                    <a:pt x="120" y="217"/>
                    <a:pt x="117" y="215"/>
                    <a:pt x="115" y="212"/>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
              <a:extLst>
                <a:ext uri="{FF2B5EF4-FFF2-40B4-BE49-F238E27FC236}">
                  <a16:creationId xmlns:a16="http://schemas.microsoft.com/office/drawing/2014/main" id="{B2C7BFEF-8364-415C-8245-EB1F40115B8B}"/>
                </a:ext>
              </a:extLst>
            </p:cNvPr>
            <p:cNvSpPr>
              <a:spLocks/>
            </p:cNvSpPr>
            <p:nvPr/>
          </p:nvSpPr>
          <p:spPr bwMode="auto">
            <a:xfrm>
              <a:off x="2319070" y="5307345"/>
              <a:ext cx="426670" cy="443677"/>
            </a:xfrm>
            <a:custGeom>
              <a:avLst/>
              <a:gdLst>
                <a:gd name="T0" fmla="*/ 84 w 243"/>
                <a:gd name="T1" fmla="*/ 61 h 252"/>
                <a:gd name="T2" fmla="*/ 85 w 243"/>
                <a:gd name="T3" fmla="*/ 66 h 252"/>
                <a:gd name="T4" fmla="*/ 85 w 243"/>
                <a:gd name="T5" fmla="*/ 77 h 252"/>
                <a:gd name="T6" fmla="*/ 84 w 243"/>
                <a:gd name="T7" fmla="*/ 102 h 252"/>
                <a:gd name="T8" fmla="*/ 85 w 243"/>
                <a:gd name="T9" fmla="*/ 125 h 252"/>
                <a:gd name="T10" fmla="*/ 86 w 243"/>
                <a:gd name="T11" fmla="*/ 128 h 252"/>
                <a:gd name="T12" fmla="*/ 87 w 243"/>
                <a:gd name="T13" fmla="*/ 141 h 252"/>
                <a:gd name="T14" fmla="*/ 86 w 243"/>
                <a:gd name="T15" fmla="*/ 165 h 252"/>
                <a:gd name="T16" fmla="*/ 87 w 243"/>
                <a:gd name="T17" fmla="*/ 182 h 252"/>
                <a:gd name="T18" fmla="*/ 86 w 243"/>
                <a:gd name="T19" fmla="*/ 188 h 252"/>
                <a:gd name="T20" fmla="*/ 86 w 243"/>
                <a:gd name="T21" fmla="*/ 195 h 252"/>
                <a:gd name="T22" fmla="*/ 84 w 243"/>
                <a:gd name="T23" fmla="*/ 200 h 252"/>
                <a:gd name="T24" fmla="*/ 79 w 243"/>
                <a:gd name="T25" fmla="*/ 201 h 252"/>
                <a:gd name="T26" fmla="*/ 27 w 243"/>
                <a:gd name="T27" fmla="*/ 218 h 252"/>
                <a:gd name="T28" fmla="*/ 11 w 243"/>
                <a:gd name="T29" fmla="*/ 224 h 252"/>
                <a:gd name="T30" fmla="*/ 3 w 243"/>
                <a:gd name="T31" fmla="*/ 237 h 252"/>
                <a:gd name="T32" fmla="*/ 12 w 243"/>
                <a:gd name="T33" fmla="*/ 247 h 252"/>
                <a:gd name="T34" fmla="*/ 27 w 243"/>
                <a:gd name="T35" fmla="*/ 250 h 252"/>
                <a:gd name="T36" fmla="*/ 38 w 243"/>
                <a:gd name="T37" fmla="*/ 247 h 252"/>
                <a:gd name="T38" fmla="*/ 72 w 243"/>
                <a:gd name="T39" fmla="*/ 237 h 252"/>
                <a:gd name="T40" fmla="*/ 128 w 243"/>
                <a:gd name="T41" fmla="*/ 221 h 252"/>
                <a:gd name="T42" fmla="*/ 179 w 243"/>
                <a:gd name="T43" fmla="*/ 216 h 252"/>
                <a:gd name="T44" fmla="*/ 214 w 243"/>
                <a:gd name="T45" fmla="*/ 221 h 252"/>
                <a:gd name="T46" fmla="*/ 237 w 243"/>
                <a:gd name="T47" fmla="*/ 217 h 252"/>
                <a:gd name="T48" fmla="*/ 242 w 243"/>
                <a:gd name="T49" fmla="*/ 205 h 252"/>
                <a:gd name="T50" fmla="*/ 229 w 243"/>
                <a:gd name="T51" fmla="*/ 189 h 252"/>
                <a:gd name="T52" fmla="*/ 182 w 243"/>
                <a:gd name="T53" fmla="*/ 184 h 252"/>
                <a:gd name="T54" fmla="*/ 130 w 243"/>
                <a:gd name="T55" fmla="*/ 188 h 252"/>
                <a:gd name="T56" fmla="*/ 124 w 243"/>
                <a:gd name="T57" fmla="*/ 183 h 252"/>
                <a:gd name="T58" fmla="*/ 124 w 243"/>
                <a:gd name="T59" fmla="*/ 139 h 252"/>
                <a:gd name="T60" fmla="*/ 132 w 243"/>
                <a:gd name="T61" fmla="*/ 126 h 252"/>
                <a:gd name="T62" fmla="*/ 137 w 243"/>
                <a:gd name="T63" fmla="*/ 123 h 252"/>
                <a:gd name="T64" fmla="*/ 152 w 243"/>
                <a:gd name="T65" fmla="*/ 119 h 252"/>
                <a:gd name="T66" fmla="*/ 165 w 243"/>
                <a:gd name="T67" fmla="*/ 117 h 252"/>
                <a:gd name="T68" fmla="*/ 179 w 243"/>
                <a:gd name="T69" fmla="*/ 108 h 252"/>
                <a:gd name="T70" fmla="*/ 178 w 243"/>
                <a:gd name="T71" fmla="*/ 92 h 252"/>
                <a:gd name="T72" fmla="*/ 159 w 243"/>
                <a:gd name="T73" fmla="*/ 87 h 252"/>
                <a:gd name="T74" fmla="*/ 129 w 243"/>
                <a:gd name="T75" fmla="*/ 97 h 252"/>
                <a:gd name="T76" fmla="*/ 124 w 243"/>
                <a:gd name="T77" fmla="*/ 94 h 252"/>
                <a:gd name="T78" fmla="*/ 127 w 243"/>
                <a:gd name="T79" fmla="*/ 42 h 252"/>
                <a:gd name="T80" fmla="*/ 129 w 243"/>
                <a:gd name="T81" fmla="*/ 27 h 252"/>
                <a:gd name="T82" fmla="*/ 128 w 243"/>
                <a:gd name="T83" fmla="*/ 23 h 252"/>
                <a:gd name="T84" fmla="*/ 115 w 243"/>
                <a:gd name="T85" fmla="*/ 6 h 252"/>
                <a:gd name="T86" fmla="*/ 97 w 243"/>
                <a:gd name="T87" fmla="*/ 2 h 252"/>
                <a:gd name="T88" fmla="*/ 96 w 243"/>
                <a:gd name="T89" fmla="*/ 2 h 252"/>
                <a:gd name="T90" fmla="*/ 85 w 243"/>
                <a:gd name="T91" fmla="*/ 10 h 252"/>
                <a:gd name="T92" fmla="*/ 84 w 243"/>
                <a:gd name="T93" fmla="*/ 13 h 252"/>
                <a:gd name="T94" fmla="*/ 85 w 243"/>
                <a:gd name="T95" fmla="*/ 36 h 252"/>
                <a:gd name="T96" fmla="*/ 84 w 243"/>
                <a:gd name="T97" fmla="*/ 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3" h="252">
                  <a:moveTo>
                    <a:pt x="84" y="61"/>
                  </a:moveTo>
                  <a:cubicBezTo>
                    <a:pt x="85" y="63"/>
                    <a:pt x="85" y="65"/>
                    <a:pt x="85" y="66"/>
                  </a:cubicBezTo>
                  <a:cubicBezTo>
                    <a:pt x="85" y="70"/>
                    <a:pt x="85" y="74"/>
                    <a:pt x="85" y="77"/>
                  </a:cubicBezTo>
                  <a:cubicBezTo>
                    <a:pt x="85" y="85"/>
                    <a:pt x="85" y="94"/>
                    <a:pt x="84" y="102"/>
                  </a:cubicBezTo>
                  <a:cubicBezTo>
                    <a:pt x="84" y="110"/>
                    <a:pt x="89" y="117"/>
                    <a:pt x="85" y="125"/>
                  </a:cubicBezTo>
                  <a:cubicBezTo>
                    <a:pt x="85" y="126"/>
                    <a:pt x="86" y="127"/>
                    <a:pt x="86" y="128"/>
                  </a:cubicBezTo>
                  <a:cubicBezTo>
                    <a:pt x="86" y="132"/>
                    <a:pt x="87" y="137"/>
                    <a:pt x="87" y="141"/>
                  </a:cubicBezTo>
                  <a:cubicBezTo>
                    <a:pt x="87" y="149"/>
                    <a:pt x="86" y="157"/>
                    <a:pt x="86" y="165"/>
                  </a:cubicBezTo>
                  <a:cubicBezTo>
                    <a:pt x="86" y="171"/>
                    <a:pt x="86" y="177"/>
                    <a:pt x="87" y="182"/>
                  </a:cubicBezTo>
                  <a:cubicBezTo>
                    <a:pt x="87" y="184"/>
                    <a:pt x="87" y="186"/>
                    <a:pt x="86" y="188"/>
                  </a:cubicBezTo>
                  <a:cubicBezTo>
                    <a:pt x="85" y="190"/>
                    <a:pt x="85" y="192"/>
                    <a:pt x="86" y="195"/>
                  </a:cubicBezTo>
                  <a:cubicBezTo>
                    <a:pt x="87" y="197"/>
                    <a:pt x="87" y="199"/>
                    <a:pt x="84" y="200"/>
                  </a:cubicBezTo>
                  <a:cubicBezTo>
                    <a:pt x="82" y="200"/>
                    <a:pt x="80" y="201"/>
                    <a:pt x="79" y="201"/>
                  </a:cubicBezTo>
                  <a:cubicBezTo>
                    <a:pt x="61" y="207"/>
                    <a:pt x="45" y="212"/>
                    <a:pt x="27" y="218"/>
                  </a:cubicBezTo>
                  <a:cubicBezTo>
                    <a:pt x="22" y="220"/>
                    <a:pt x="16" y="223"/>
                    <a:pt x="11" y="224"/>
                  </a:cubicBezTo>
                  <a:cubicBezTo>
                    <a:pt x="3" y="224"/>
                    <a:pt x="0" y="232"/>
                    <a:pt x="3" y="237"/>
                  </a:cubicBezTo>
                  <a:cubicBezTo>
                    <a:pt x="6" y="241"/>
                    <a:pt x="9" y="244"/>
                    <a:pt x="12" y="247"/>
                  </a:cubicBezTo>
                  <a:cubicBezTo>
                    <a:pt x="16" y="252"/>
                    <a:pt x="22" y="252"/>
                    <a:pt x="27" y="250"/>
                  </a:cubicBezTo>
                  <a:cubicBezTo>
                    <a:pt x="31" y="249"/>
                    <a:pt x="34" y="248"/>
                    <a:pt x="38" y="247"/>
                  </a:cubicBezTo>
                  <a:cubicBezTo>
                    <a:pt x="49" y="244"/>
                    <a:pt x="61" y="241"/>
                    <a:pt x="72" y="237"/>
                  </a:cubicBezTo>
                  <a:cubicBezTo>
                    <a:pt x="90" y="230"/>
                    <a:pt x="108" y="223"/>
                    <a:pt x="128" y="221"/>
                  </a:cubicBezTo>
                  <a:cubicBezTo>
                    <a:pt x="145" y="218"/>
                    <a:pt x="162" y="219"/>
                    <a:pt x="179" y="216"/>
                  </a:cubicBezTo>
                  <a:cubicBezTo>
                    <a:pt x="191" y="214"/>
                    <a:pt x="203" y="217"/>
                    <a:pt x="214" y="221"/>
                  </a:cubicBezTo>
                  <a:cubicBezTo>
                    <a:pt x="223" y="224"/>
                    <a:pt x="230" y="222"/>
                    <a:pt x="237" y="217"/>
                  </a:cubicBezTo>
                  <a:cubicBezTo>
                    <a:pt x="240" y="214"/>
                    <a:pt x="243" y="209"/>
                    <a:pt x="242" y="205"/>
                  </a:cubicBezTo>
                  <a:cubicBezTo>
                    <a:pt x="242" y="197"/>
                    <a:pt x="237" y="191"/>
                    <a:pt x="229" y="189"/>
                  </a:cubicBezTo>
                  <a:cubicBezTo>
                    <a:pt x="214" y="184"/>
                    <a:pt x="198" y="182"/>
                    <a:pt x="182" y="184"/>
                  </a:cubicBezTo>
                  <a:cubicBezTo>
                    <a:pt x="165" y="185"/>
                    <a:pt x="147" y="187"/>
                    <a:pt x="130" y="188"/>
                  </a:cubicBezTo>
                  <a:cubicBezTo>
                    <a:pt x="125" y="189"/>
                    <a:pt x="124" y="189"/>
                    <a:pt x="124" y="183"/>
                  </a:cubicBezTo>
                  <a:cubicBezTo>
                    <a:pt x="124" y="168"/>
                    <a:pt x="124" y="153"/>
                    <a:pt x="124" y="139"/>
                  </a:cubicBezTo>
                  <a:cubicBezTo>
                    <a:pt x="124" y="132"/>
                    <a:pt x="126" y="128"/>
                    <a:pt x="132" y="126"/>
                  </a:cubicBezTo>
                  <a:cubicBezTo>
                    <a:pt x="133" y="125"/>
                    <a:pt x="135" y="124"/>
                    <a:pt x="137" y="123"/>
                  </a:cubicBezTo>
                  <a:cubicBezTo>
                    <a:pt x="142" y="121"/>
                    <a:pt x="147" y="120"/>
                    <a:pt x="152" y="119"/>
                  </a:cubicBezTo>
                  <a:cubicBezTo>
                    <a:pt x="156" y="118"/>
                    <a:pt x="161" y="119"/>
                    <a:pt x="165" y="117"/>
                  </a:cubicBezTo>
                  <a:cubicBezTo>
                    <a:pt x="170" y="115"/>
                    <a:pt x="175" y="111"/>
                    <a:pt x="179" y="108"/>
                  </a:cubicBezTo>
                  <a:cubicBezTo>
                    <a:pt x="184" y="103"/>
                    <a:pt x="183" y="97"/>
                    <a:pt x="178" y="92"/>
                  </a:cubicBezTo>
                  <a:cubicBezTo>
                    <a:pt x="173" y="86"/>
                    <a:pt x="165" y="85"/>
                    <a:pt x="159" y="87"/>
                  </a:cubicBezTo>
                  <a:cubicBezTo>
                    <a:pt x="148" y="90"/>
                    <a:pt x="139" y="94"/>
                    <a:pt x="129" y="97"/>
                  </a:cubicBezTo>
                  <a:cubicBezTo>
                    <a:pt x="124" y="99"/>
                    <a:pt x="124" y="100"/>
                    <a:pt x="124" y="94"/>
                  </a:cubicBezTo>
                  <a:cubicBezTo>
                    <a:pt x="125" y="77"/>
                    <a:pt x="125" y="59"/>
                    <a:pt x="127" y="42"/>
                  </a:cubicBezTo>
                  <a:cubicBezTo>
                    <a:pt x="127" y="37"/>
                    <a:pt x="126" y="31"/>
                    <a:pt x="129" y="27"/>
                  </a:cubicBezTo>
                  <a:cubicBezTo>
                    <a:pt x="129" y="26"/>
                    <a:pt x="129" y="24"/>
                    <a:pt x="128" y="23"/>
                  </a:cubicBezTo>
                  <a:cubicBezTo>
                    <a:pt x="124" y="17"/>
                    <a:pt x="119" y="12"/>
                    <a:pt x="115" y="6"/>
                  </a:cubicBezTo>
                  <a:cubicBezTo>
                    <a:pt x="112" y="3"/>
                    <a:pt x="100" y="0"/>
                    <a:pt x="97" y="2"/>
                  </a:cubicBezTo>
                  <a:cubicBezTo>
                    <a:pt x="96" y="2"/>
                    <a:pt x="96" y="2"/>
                    <a:pt x="96" y="2"/>
                  </a:cubicBezTo>
                  <a:cubicBezTo>
                    <a:pt x="92" y="5"/>
                    <a:pt x="88" y="7"/>
                    <a:pt x="85" y="10"/>
                  </a:cubicBezTo>
                  <a:cubicBezTo>
                    <a:pt x="84" y="11"/>
                    <a:pt x="84" y="13"/>
                    <a:pt x="84" y="13"/>
                  </a:cubicBezTo>
                  <a:cubicBezTo>
                    <a:pt x="85" y="21"/>
                    <a:pt x="85" y="28"/>
                    <a:pt x="85" y="36"/>
                  </a:cubicBezTo>
                  <a:lnTo>
                    <a:pt x="84" y="61"/>
                  </a:ln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8" name="组合 67">
              <a:extLst>
                <a:ext uri="{FF2B5EF4-FFF2-40B4-BE49-F238E27FC236}">
                  <a16:creationId xmlns:a16="http://schemas.microsoft.com/office/drawing/2014/main" id="{858A3668-6B87-45CF-8C70-6C41B9950063}"/>
                </a:ext>
              </a:extLst>
            </p:cNvPr>
            <p:cNvGrpSpPr/>
            <p:nvPr/>
          </p:nvGrpSpPr>
          <p:grpSpPr>
            <a:xfrm>
              <a:off x="2921957" y="5168150"/>
              <a:ext cx="542765" cy="642593"/>
              <a:chOff x="3102298" y="5183391"/>
              <a:chExt cx="501880" cy="594188"/>
            </a:xfrm>
          </p:grpSpPr>
          <p:sp>
            <p:nvSpPr>
              <p:cNvPr id="109" name="Freeform 6">
                <a:extLst>
                  <a:ext uri="{FF2B5EF4-FFF2-40B4-BE49-F238E27FC236}">
                    <a16:creationId xmlns:a16="http://schemas.microsoft.com/office/drawing/2014/main" id="{61E15804-E42C-4953-97C8-7B310F035E21}"/>
                  </a:ext>
                </a:extLst>
              </p:cNvPr>
              <p:cNvSpPr>
                <a:spLocks noEditPoints="1"/>
              </p:cNvSpPr>
              <p:nvPr/>
            </p:nvSpPr>
            <p:spPr bwMode="auto">
              <a:xfrm>
                <a:off x="3202811" y="5183391"/>
                <a:ext cx="401367" cy="594188"/>
              </a:xfrm>
              <a:custGeom>
                <a:avLst/>
                <a:gdLst>
                  <a:gd name="T0" fmla="*/ 100 w 247"/>
                  <a:gd name="T1" fmla="*/ 342 h 365"/>
                  <a:gd name="T2" fmla="*/ 105 w 247"/>
                  <a:gd name="T3" fmla="*/ 338 h 365"/>
                  <a:gd name="T4" fmla="*/ 100 w 247"/>
                  <a:gd name="T5" fmla="*/ 337 h 365"/>
                  <a:gd name="T6" fmla="*/ 52 w 247"/>
                  <a:gd name="T7" fmla="*/ 333 h 365"/>
                  <a:gd name="T8" fmla="*/ 34 w 247"/>
                  <a:gd name="T9" fmla="*/ 311 h 365"/>
                  <a:gd name="T10" fmla="*/ 35 w 247"/>
                  <a:gd name="T11" fmla="*/ 265 h 365"/>
                  <a:gd name="T12" fmla="*/ 30 w 247"/>
                  <a:gd name="T13" fmla="*/ 261 h 365"/>
                  <a:gd name="T14" fmla="*/ 10 w 247"/>
                  <a:gd name="T15" fmla="*/ 265 h 365"/>
                  <a:gd name="T16" fmla="*/ 8 w 247"/>
                  <a:gd name="T17" fmla="*/ 247 h 365"/>
                  <a:gd name="T18" fmla="*/ 43 w 247"/>
                  <a:gd name="T19" fmla="*/ 230 h 365"/>
                  <a:gd name="T20" fmla="*/ 78 w 247"/>
                  <a:gd name="T21" fmla="*/ 153 h 365"/>
                  <a:gd name="T22" fmla="*/ 96 w 247"/>
                  <a:gd name="T23" fmla="*/ 119 h 365"/>
                  <a:gd name="T24" fmla="*/ 68 w 247"/>
                  <a:gd name="T25" fmla="*/ 133 h 365"/>
                  <a:gd name="T26" fmla="*/ 49 w 247"/>
                  <a:gd name="T27" fmla="*/ 132 h 365"/>
                  <a:gd name="T28" fmla="*/ 52 w 247"/>
                  <a:gd name="T29" fmla="*/ 64 h 365"/>
                  <a:gd name="T30" fmla="*/ 82 w 247"/>
                  <a:gd name="T31" fmla="*/ 12 h 365"/>
                  <a:gd name="T32" fmla="*/ 115 w 247"/>
                  <a:gd name="T33" fmla="*/ 19 h 365"/>
                  <a:gd name="T34" fmla="*/ 95 w 247"/>
                  <a:gd name="T35" fmla="*/ 66 h 365"/>
                  <a:gd name="T36" fmla="*/ 81 w 247"/>
                  <a:gd name="T37" fmla="*/ 91 h 365"/>
                  <a:gd name="T38" fmla="*/ 127 w 247"/>
                  <a:gd name="T39" fmla="*/ 67 h 365"/>
                  <a:gd name="T40" fmla="*/ 157 w 247"/>
                  <a:gd name="T41" fmla="*/ 54 h 365"/>
                  <a:gd name="T42" fmla="*/ 171 w 247"/>
                  <a:gd name="T43" fmla="*/ 77 h 365"/>
                  <a:gd name="T44" fmla="*/ 133 w 247"/>
                  <a:gd name="T45" fmla="*/ 132 h 365"/>
                  <a:gd name="T46" fmla="*/ 131 w 247"/>
                  <a:gd name="T47" fmla="*/ 137 h 365"/>
                  <a:gd name="T48" fmla="*/ 172 w 247"/>
                  <a:gd name="T49" fmla="*/ 144 h 365"/>
                  <a:gd name="T50" fmla="*/ 177 w 247"/>
                  <a:gd name="T51" fmla="*/ 172 h 365"/>
                  <a:gd name="T52" fmla="*/ 179 w 247"/>
                  <a:gd name="T53" fmla="*/ 201 h 365"/>
                  <a:gd name="T54" fmla="*/ 214 w 247"/>
                  <a:gd name="T55" fmla="*/ 199 h 365"/>
                  <a:gd name="T56" fmla="*/ 235 w 247"/>
                  <a:gd name="T57" fmla="*/ 205 h 365"/>
                  <a:gd name="T58" fmla="*/ 242 w 247"/>
                  <a:gd name="T59" fmla="*/ 223 h 365"/>
                  <a:gd name="T60" fmla="*/ 211 w 247"/>
                  <a:gd name="T61" fmla="*/ 224 h 365"/>
                  <a:gd name="T62" fmla="*/ 166 w 247"/>
                  <a:gd name="T63" fmla="*/ 232 h 365"/>
                  <a:gd name="T64" fmla="*/ 150 w 247"/>
                  <a:gd name="T65" fmla="*/ 296 h 365"/>
                  <a:gd name="T66" fmla="*/ 167 w 247"/>
                  <a:gd name="T67" fmla="*/ 304 h 365"/>
                  <a:gd name="T68" fmla="*/ 151 w 247"/>
                  <a:gd name="T69" fmla="*/ 326 h 365"/>
                  <a:gd name="T70" fmla="*/ 116 w 247"/>
                  <a:gd name="T71" fmla="*/ 362 h 365"/>
                  <a:gd name="T72" fmla="*/ 96 w 247"/>
                  <a:gd name="T73" fmla="*/ 349 h 365"/>
                  <a:gd name="T74" fmla="*/ 92 w 247"/>
                  <a:gd name="T75" fmla="*/ 338 h 365"/>
                  <a:gd name="T76" fmla="*/ 104 w 247"/>
                  <a:gd name="T77" fmla="*/ 284 h 365"/>
                  <a:gd name="T78" fmla="*/ 100 w 247"/>
                  <a:gd name="T79" fmla="*/ 272 h 365"/>
                  <a:gd name="T80" fmla="*/ 93 w 247"/>
                  <a:gd name="T81" fmla="*/ 238 h 365"/>
                  <a:gd name="T82" fmla="*/ 72 w 247"/>
                  <a:gd name="T83" fmla="*/ 250 h 365"/>
                  <a:gd name="T84" fmla="*/ 65 w 247"/>
                  <a:gd name="T85" fmla="*/ 305 h 365"/>
                  <a:gd name="T86" fmla="*/ 114 w 247"/>
                  <a:gd name="T87" fmla="*/ 309 h 365"/>
                  <a:gd name="T88" fmla="*/ 133 w 247"/>
                  <a:gd name="T89" fmla="*/ 302 h 365"/>
                  <a:gd name="T90" fmla="*/ 152 w 247"/>
                  <a:gd name="T91" fmla="*/ 232 h 365"/>
                  <a:gd name="T92" fmla="*/ 131 w 247"/>
                  <a:gd name="T93" fmla="*/ 231 h 365"/>
                  <a:gd name="T94" fmla="*/ 107 w 247"/>
                  <a:gd name="T95" fmla="*/ 241 h 365"/>
                  <a:gd name="T96" fmla="*/ 122 w 247"/>
                  <a:gd name="T97" fmla="*/ 274 h 365"/>
                  <a:gd name="T98" fmla="*/ 105 w 247"/>
                  <a:gd name="T99" fmla="*/ 287 h 365"/>
                  <a:gd name="T100" fmla="*/ 112 w 247"/>
                  <a:gd name="T101" fmla="*/ 162 h 365"/>
                  <a:gd name="T102" fmla="*/ 104 w 247"/>
                  <a:gd name="T103" fmla="*/ 183 h 365"/>
                  <a:gd name="T104" fmla="*/ 129 w 247"/>
                  <a:gd name="T105" fmla="*/ 206 h 365"/>
                  <a:gd name="T106" fmla="*/ 153 w 247"/>
                  <a:gd name="T107" fmla="*/ 206 h 365"/>
                  <a:gd name="T108" fmla="*/ 160 w 247"/>
                  <a:gd name="T109" fmla="*/ 184 h 365"/>
                  <a:gd name="T110" fmla="*/ 150 w 247"/>
                  <a:gd name="T111" fmla="*/ 156 h 365"/>
                  <a:gd name="T112" fmla="*/ 125 w 247"/>
                  <a:gd name="T113" fmla="*/ 166 h 365"/>
                  <a:gd name="T114" fmla="*/ 114 w 247"/>
                  <a:gd name="T115" fmla="*/ 163 h 365"/>
                  <a:gd name="T116" fmla="*/ 83 w 247"/>
                  <a:gd name="T117" fmla="*/ 221 h 365"/>
                  <a:gd name="T118" fmla="*/ 105 w 247"/>
                  <a:gd name="T119" fmla="*/ 208 h 365"/>
                  <a:gd name="T120" fmla="*/ 94 w 247"/>
                  <a:gd name="T121" fmla="*/ 197 h 365"/>
                  <a:gd name="T122" fmla="*/ 83 w 247"/>
                  <a:gd name="T123" fmla="*/ 2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7" h="365">
                    <a:moveTo>
                      <a:pt x="92" y="338"/>
                    </a:moveTo>
                    <a:cubicBezTo>
                      <a:pt x="95" y="339"/>
                      <a:pt x="97" y="341"/>
                      <a:pt x="100" y="342"/>
                    </a:cubicBezTo>
                    <a:cubicBezTo>
                      <a:pt x="101" y="342"/>
                      <a:pt x="103" y="342"/>
                      <a:pt x="104" y="342"/>
                    </a:cubicBezTo>
                    <a:cubicBezTo>
                      <a:pt x="105" y="341"/>
                      <a:pt x="105" y="339"/>
                      <a:pt x="105" y="338"/>
                    </a:cubicBezTo>
                    <a:cubicBezTo>
                      <a:pt x="105" y="338"/>
                      <a:pt x="103" y="338"/>
                      <a:pt x="101" y="337"/>
                    </a:cubicBezTo>
                    <a:cubicBezTo>
                      <a:pt x="101" y="337"/>
                      <a:pt x="100" y="338"/>
                      <a:pt x="100" y="337"/>
                    </a:cubicBezTo>
                    <a:cubicBezTo>
                      <a:pt x="91" y="335"/>
                      <a:pt x="83" y="336"/>
                      <a:pt x="74" y="338"/>
                    </a:cubicBezTo>
                    <a:cubicBezTo>
                      <a:pt x="66" y="340"/>
                      <a:pt x="59" y="336"/>
                      <a:pt x="52" y="333"/>
                    </a:cubicBezTo>
                    <a:cubicBezTo>
                      <a:pt x="51" y="332"/>
                      <a:pt x="51" y="332"/>
                      <a:pt x="50" y="331"/>
                    </a:cubicBezTo>
                    <a:cubicBezTo>
                      <a:pt x="39" y="329"/>
                      <a:pt x="36" y="320"/>
                      <a:pt x="34" y="311"/>
                    </a:cubicBezTo>
                    <a:cubicBezTo>
                      <a:pt x="31" y="298"/>
                      <a:pt x="32" y="286"/>
                      <a:pt x="34" y="273"/>
                    </a:cubicBezTo>
                    <a:cubicBezTo>
                      <a:pt x="34" y="270"/>
                      <a:pt x="35" y="267"/>
                      <a:pt x="35" y="265"/>
                    </a:cubicBezTo>
                    <a:cubicBezTo>
                      <a:pt x="35" y="263"/>
                      <a:pt x="34" y="262"/>
                      <a:pt x="34" y="260"/>
                    </a:cubicBezTo>
                    <a:cubicBezTo>
                      <a:pt x="33" y="261"/>
                      <a:pt x="31" y="261"/>
                      <a:pt x="30" y="261"/>
                    </a:cubicBezTo>
                    <a:cubicBezTo>
                      <a:pt x="27" y="262"/>
                      <a:pt x="24" y="264"/>
                      <a:pt x="21" y="265"/>
                    </a:cubicBezTo>
                    <a:cubicBezTo>
                      <a:pt x="17" y="265"/>
                      <a:pt x="14" y="266"/>
                      <a:pt x="10" y="265"/>
                    </a:cubicBezTo>
                    <a:cubicBezTo>
                      <a:pt x="3" y="264"/>
                      <a:pt x="0" y="255"/>
                      <a:pt x="3" y="249"/>
                    </a:cubicBezTo>
                    <a:cubicBezTo>
                      <a:pt x="4" y="248"/>
                      <a:pt x="6" y="247"/>
                      <a:pt x="8" y="247"/>
                    </a:cubicBezTo>
                    <a:cubicBezTo>
                      <a:pt x="20" y="245"/>
                      <a:pt x="30" y="239"/>
                      <a:pt x="40" y="234"/>
                    </a:cubicBezTo>
                    <a:cubicBezTo>
                      <a:pt x="42" y="233"/>
                      <a:pt x="43" y="231"/>
                      <a:pt x="43" y="230"/>
                    </a:cubicBezTo>
                    <a:cubicBezTo>
                      <a:pt x="47" y="221"/>
                      <a:pt x="49" y="212"/>
                      <a:pt x="53" y="204"/>
                    </a:cubicBezTo>
                    <a:cubicBezTo>
                      <a:pt x="61" y="187"/>
                      <a:pt x="69" y="170"/>
                      <a:pt x="78" y="153"/>
                    </a:cubicBezTo>
                    <a:cubicBezTo>
                      <a:pt x="83" y="144"/>
                      <a:pt x="88" y="135"/>
                      <a:pt x="94" y="126"/>
                    </a:cubicBezTo>
                    <a:cubicBezTo>
                      <a:pt x="95" y="124"/>
                      <a:pt x="96" y="122"/>
                      <a:pt x="96" y="119"/>
                    </a:cubicBezTo>
                    <a:cubicBezTo>
                      <a:pt x="93" y="121"/>
                      <a:pt x="90" y="122"/>
                      <a:pt x="87" y="123"/>
                    </a:cubicBezTo>
                    <a:cubicBezTo>
                      <a:pt x="80" y="125"/>
                      <a:pt x="74" y="129"/>
                      <a:pt x="68" y="133"/>
                    </a:cubicBezTo>
                    <a:cubicBezTo>
                      <a:pt x="64" y="136"/>
                      <a:pt x="59" y="136"/>
                      <a:pt x="56" y="138"/>
                    </a:cubicBezTo>
                    <a:cubicBezTo>
                      <a:pt x="53" y="135"/>
                      <a:pt x="51" y="133"/>
                      <a:pt x="49" y="132"/>
                    </a:cubicBezTo>
                    <a:cubicBezTo>
                      <a:pt x="40" y="128"/>
                      <a:pt x="37" y="119"/>
                      <a:pt x="38" y="110"/>
                    </a:cubicBezTo>
                    <a:cubicBezTo>
                      <a:pt x="40" y="94"/>
                      <a:pt x="46" y="79"/>
                      <a:pt x="52" y="64"/>
                    </a:cubicBezTo>
                    <a:cubicBezTo>
                      <a:pt x="59" y="47"/>
                      <a:pt x="69" y="32"/>
                      <a:pt x="79" y="16"/>
                    </a:cubicBezTo>
                    <a:cubicBezTo>
                      <a:pt x="80" y="15"/>
                      <a:pt x="81" y="13"/>
                      <a:pt x="82" y="12"/>
                    </a:cubicBezTo>
                    <a:cubicBezTo>
                      <a:pt x="87" y="5"/>
                      <a:pt x="92" y="0"/>
                      <a:pt x="102" y="3"/>
                    </a:cubicBezTo>
                    <a:cubicBezTo>
                      <a:pt x="110" y="5"/>
                      <a:pt x="115" y="11"/>
                      <a:pt x="115" y="19"/>
                    </a:cubicBezTo>
                    <a:cubicBezTo>
                      <a:pt x="114" y="22"/>
                      <a:pt x="113" y="25"/>
                      <a:pt x="113" y="29"/>
                    </a:cubicBezTo>
                    <a:cubicBezTo>
                      <a:pt x="109" y="42"/>
                      <a:pt x="102" y="54"/>
                      <a:pt x="95" y="66"/>
                    </a:cubicBezTo>
                    <a:cubicBezTo>
                      <a:pt x="91" y="72"/>
                      <a:pt x="87" y="78"/>
                      <a:pt x="84" y="84"/>
                    </a:cubicBezTo>
                    <a:cubicBezTo>
                      <a:pt x="83" y="86"/>
                      <a:pt x="82" y="88"/>
                      <a:pt x="81" y="91"/>
                    </a:cubicBezTo>
                    <a:cubicBezTo>
                      <a:pt x="84" y="90"/>
                      <a:pt x="86" y="90"/>
                      <a:pt x="87" y="90"/>
                    </a:cubicBezTo>
                    <a:cubicBezTo>
                      <a:pt x="100" y="82"/>
                      <a:pt x="113" y="74"/>
                      <a:pt x="127" y="67"/>
                    </a:cubicBezTo>
                    <a:cubicBezTo>
                      <a:pt x="134" y="63"/>
                      <a:pt x="142" y="59"/>
                      <a:pt x="149" y="56"/>
                    </a:cubicBezTo>
                    <a:cubicBezTo>
                      <a:pt x="151" y="55"/>
                      <a:pt x="155" y="53"/>
                      <a:pt x="157" y="54"/>
                    </a:cubicBezTo>
                    <a:cubicBezTo>
                      <a:pt x="162" y="57"/>
                      <a:pt x="169" y="60"/>
                      <a:pt x="171" y="67"/>
                    </a:cubicBezTo>
                    <a:cubicBezTo>
                      <a:pt x="172" y="69"/>
                      <a:pt x="172" y="74"/>
                      <a:pt x="171" y="77"/>
                    </a:cubicBezTo>
                    <a:cubicBezTo>
                      <a:pt x="168" y="86"/>
                      <a:pt x="161" y="93"/>
                      <a:pt x="156" y="100"/>
                    </a:cubicBezTo>
                    <a:cubicBezTo>
                      <a:pt x="148" y="111"/>
                      <a:pt x="140" y="121"/>
                      <a:pt x="133" y="132"/>
                    </a:cubicBezTo>
                    <a:cubicBezTo>
                      <a:pt x="132" y="133"/>
                      <a:pt x="131" y="134"/>
                      <a:pt x="131" y="136"/>
                    </a:cubicBezTo>
                    <a:cubicBezTo>
                      <a:pt x="131" y="136"/>
                      <a:pt x="131" y="136"/>
                      <a:pt x="131" y="137"/>
                    </a:cubicBezTo>
                    <a:cubicBezTo>
                      <a:pt x="134" y="136"/>
                      <a:pt x="136" y="135"/>
                      <a:pt x="139" y="133"/>
                    </a:cubicBezTo>
                    <a:cubicBezTo>
                      <a:pt x="152" y="124"/>
                      <a:pt x="167" y="130"/>
                      <a:pt x="172" y="144"/>
                    </a:cubicBezTo>
                    <a:cubicBezTo>
                      <a:pt x="172" y="146"/>
                      <a:pt x="174" y="148"/>
                      <a:pt x="175" y="150"/>
                    </a:cubicBezTo>
                    <a:cubicBezTo>
                      <a:pt x="178" y="157"/>
                      <a:pt x="179" y="164"/>
                      <a:pt x="177" y="172"/>
                    </a:cubicBezTo>
                    <a:cubicBezTo>
                      <a:pt x="176" y="180"/>
                      <a:pt x="176" y="188"/>
                      <a:pt x="175" y="197"/>
                    </a:cubicBezTo>
                    <a:cubicBezTo>
                      <a:pt x="175" y="200"/>
                      <a:pt x="177" y="201"/>
                      <a:pt x="179" y="201"/>
                    </a:cubicBezTo>
                    <a:cubicBezTo>
                      <a:pt x="188" y="200"/>
                      <a:pt x="196" y="200"/>
                      <a:pt x="205" y="199"/>
                    </a:cubicBezTo>
                    <a:cubicBezTo>
                      <a:pt x="208" y="198"/>
                      <a:pt x="211" y="197"/>
                      <a:pt x="214" y="199"/>
                    </a:cubicBezTo>
                    <a:cubicBezTo>
                      <a:pt x="216" y="200"/>
                      <a:pt x="218" y="200"/>
                      <a:pt x="219" y="201"/>
                    </a:cubicBezTo>
                    <a:cubicBezTo>
                      <a:pt x="225" y="202"/>
                      <a:pt x="230" y="203"/>
                      <a:pt x="235" y="205"/>
                    </a:cubicBezTo>
                    <a:cubicBezTo>
                      <a:pt x="243" y="207"/>
                      <a:pt x="247" y="214"/>
                      <a:pt x="244" y="220"/>
                    </a:cubicBezTo>
                    <a:cubicBezTo>
                      <a:pt x="244" y="221"/>
                      <a:pt x="243" y="222"/>
                      <a:pt x="242" y="223"/>
                    </a:cubicBezTo>
                    <a:cubicBezTo>
                      <a:pt x="235" y="225"/>
                      <a:pt x="228" y="229"/>
                      <a:pt x="221" y="226"/>
                    </a:cubicBezTo>
                    <a:cubicBezTo>
                      <a:pt x="218" y="224"/>
                      <a:pt x="215" y="224"/>
                      <a:pt x="211" y="224"/>
                    </a:cubicBezTo>
                    <a:cubicBezTo>
                      <a:pt x="199" y="223"/>
                      <a:pt x="186" y="223"/>
                      <a:pt x="174" y="225"/>
                    </a:cubicBezTo>
                    <a:cubicBezTo>
                      <a:pt x="170" y="225"/>
                      <a:pt x="167" y="228"/>
                      <a:pt x="166" y="232"/>
                    </a:cubicBezTo>
                    <a:cubicBezTo>
                      <a:pt x="162" y="250"/>
                      <a:pt x="157" y="269"/>
                      <a:pt x="152" y="287"/>
                    </a:cubicBezTo>
                    <a:cubicBezTo>
                      <a:pt x="151" y="289"/>
                      <a:pt x="151" y="292"/>
                      <a:pt x="150" y="296"/>
                    </a:cubicBezTo>
                    <a:cubicBezTo>
                      <a:pt x="157" y="291"/>
                      <a:pt x="161" y="294"/>
                      <a:pt x="165" y="298"/>
                    </a:cubicBezTo>
                    <a:cubicBezTo>
                      <a:pt x="168" y="299"/>
                      <a:pt x="168" y="301"/>
                      <a:pt x="167" y="304"/>
                    </a:cubicBezTo>
                    <a:cubicBezTo>
                      <a:pt x="164" y="309"/>
                      <a:pt x="161" y="315"/>
                      <a:pt x="158" y="320"/>
                    </a:cubicBezTo>
                    <a:cubicBezTo>
                      <a:pt x="156" y="322"/>
                      <a:pt x="154" y="325"/>
                      <a:pt x="151" y="326"/>
                    </a:cubicBezTo>
                    <a:cubicBezTo>
                      <a:pt x="141" y="330"/>
                      <a:pt x="135" y="336"/>
                      <a:pt x="131" y="345"/>
                    </a:cubicBezTo>
                    <a:cubicBezTo>
                      <a:pt x="128" y="352"/>
                      <a:pt x="121" y="357"/>
                      <a:pt x="116" y="362"/>
                    </a:cubicBezTo>
                    <a:cubicBezTo>
                      <a:pt x="114" y="364"/>
                      <a:pt x="111" y="365"/>
                      <a:pt x="108" y="362"/>
                    </a:cubicBezTo>
                    <a:cubicBezTo>
                      <a:pt x="104" y="358"/>
                      <a:pt x="100" y="354"/>
                      <a:pt x="96" y="349"/>
                    </a:cubicBezTo>
                    <a:cubicBezTo>
                      <a:pt x="95" y="348"/>
                      <a:pt x="94" y="347"/>
                      <a:pt x="93" y="346"/>
                    </a:cubicBezTo>
                    <a:cubicBezTo>
                      <a:pt x="90" y="344"/>
                      <a:pt x="90" y="342"/>
                      <a:pt x="92" y="338"/>
                    </a:cubicBezTo>
                    <a:close/>
                    <a:moveTo>
                      <a:pt x="95" y="294"/>
                    </a:moveTo>
                    <a:cubicBezTo>
                      <a:pt x="95" y="294"/>
                      <a:pt x="104" y="284"/>
                      <a:pt x="104" y="284"/>
                    </a:cubicBezTo>
                    <a:cubicBezTo>
                      <a:pt x="106" y="279"/>
                      <a:pt x="104" y="277"/>
                      <a:pt x="101" y="274"/>
                    </a:cubicBezTo>
                    <a:cubicBezTo>
                      <a:pt x="101" y="273"/>
                      <a:pt x="101" y="273"/>
                      <a:pt x="100" y="272"/>
                    </a:cubicBezTo>
                    <a:cubicBezTo>
                      <a:pt x="95" y="263"/>
                      <a:pt x="95" y="253"/>
                      <a:pt x="98" y="243"/>
                    </a:cubicBezTo>
                    <a:cubicBezTo>
                      <a:pt x="99" y="239"/>
                      <a:pt x="98" y="237"/>
                      <a:pt x="93" y="238"/>
                    </a:cubicBezTo>
                    <a:cubicBezTo>
                      <a:pt x="87" y="241"/>
                      <a:pt x="81" y="243"/>
                      <a:pt x="75" y="246"/>
                    </a:cubicBezTo>
                    <a:cubicBezTo>
                      <a:pt x="74" y="247"/>
                      <a:pt x="73" y="249"/>
                      <a:pt x="72" y="250"/>
                    </a:cubicBezTo>
                    <a:cubicBezTo>
                      <a:pt x="71" y="259"/>
                      <a:pt x="70" y="268"/>
                      <a:pt x="67" y="277"/>
                    </a:cubicBezTo>
                    <a:cubicBezTo>
                      <a:pt x="64" y="286"/>
                      <a:pt x="66" y="295"/>
                      <a:pt x="65" y="305"/>
                    </a:cubicBezTo>
                    <a:cubicBezTo>
                      <a:pt x="65" y="307"/>
                      <a:pt x="66" y="309"/>
                      <a:pt x="69" y="309"/>
                    </a:cubicBezTo>
                    <a:cubicBezTo>
                      <a:pt x="84" y="309"/>
                      <a:pt x="99" y="309"/>
                      <a:pt x="114" y="309"/>
                    </a:cubicBezTo>
                    <a:cubicBezTo>
                      <a:pt x="118" y="309"/>
                      <a:pt x="123" y="308"/>
                      <a:pt x="127" y="306"/>
                    </a:cubicBezTo>
                    <a:cubicBezTo>
                      <a:pt x="129" y="306"/>
                      <a:pt x="132" y="304"/>
                      <a:pt x="133" y="302"/>
                    </a:cubicBezTo>
                    <a:cubicBezTo>
                      <a:pt x="135" y="298"/>
                      <a:pt x="136" y="294"/>
                      <a:pt x="137" y="290"/>
                    </a:cubicBezTo>
                    <a:cubicBezTo>
                      <a:pt x="142" y="271"/>
                      <a:pt x="147" y="252"/>
                      <a:pt x="152" y="232"/>
                    </a:cubicBezTo>
                    <a:cubicBezTo>
                      <a:pt x="153" y="229"/>
                      <a:pt x="152" y="228"/>
                      <a:pt x="148" y="228"/>
                    </a:cubicBezTo>
                    <a:cubicBezTo>
                      <a:pt x="142" y="229"/>
                      <a:pt x="137" y="230"/>
                      <a:pt x="131" y="231"/>
                    </a:cubicBezTo>
                    <a:cubicBezTo>
                      <a:pt x="125" y="232"/>
                      <a:pt x="119" y="233"/>
                      <a:pt x="113" y="234"/>
                    </a:cubicBezTo>
                    <a:cubicBezTo>
                      <a:pt x="109" y="235"/>
                      <a:pt x="107" y="237"/>
                      <a:pt x="107" y="241"/>
                    </a:cubicBezTo>
                    <a:cubicBezTo>
                      <a:pt x="106" y="248"/>
                      <a:pt x="108" y="255"/>
                      <a:pt x="112" y="261"/>
                    </a:cubicBezTo>
                    <a:cubicBezTo>
                      <a:pt x="115" y="265"/>
                      <a:pt x="119" y="269"/>
                      <a:pt x="122" y="274"/>
                    </a:cubicBezTo>
                    <a:cubicBezTo>
                      <a:pt x="124" y="277"/>
                      <a:pt x="124" y="281"/>
                      <a:pt x="120" y="283"/>
                    </a:cubicBezTo>
                    <a:cubicBezTo>
                      <a:pt x="116" y="287"/>
                      <a:pt x="111" y="288"/>
                      <a:pt x="105" y="287"/>
                    </a:cubicBezTo>
                    <a:cubicBezTo>
                      <a:pt x="100" y="288"/>
                      <a:pt x="95" y="294"/>
                      <a:pt x="95" y="294"/>
                    </a:cubicBezTo>
                    <a:close/>
                    <a:moveTo>
                      <a:pt x="112" y="162"/>
                    </a:moveTo>
                    <a:cubicBezTo>
                      <a:pt x="109" y="168"/>
                      <a:pt x="105" y="173"/>
                      <a:pt x="102" y="179"/>
                    </a:cubicBezTo>
                    <a:cubicBezTo>
                      <a:pt x="102" y="180"/>
                      <a:pt x="103" y="182"/>
                      <a:pt x="104" y="183"/>
                    </a:cubicBezTo>
                    <a:cubicBezTo>
                      <a:pt x="108" y="186"/>
                      <a:pt x="112" y="188"/>
                      <a:pt x="117" y="191"/>
                    </a:cubicBezTo>
                    <a:cubicBezTo>
                      <a:pt x="122" y="195"/>
                      <a:pt x="127" y="199"/>
                      <a:pt x="129" y="206"/>
                    </a:cubicBezTo>
                    <a:cubicBezTo>
                      <a:pt x="129" y="207"/>
                      <a:pt x="131" y="209"/>
                      <a:pt x="132" y="209"/>
                    </a:cubicBezTo>
                    <a:cubicBezTo>
                      <a:pt x="139" y="208"/>
                      <a:pt x="146" y="207"/>
                      <a:pt x="153" y="206"/>
                    </a:cubicBezTo>
                    <a:cubicBezTo>
                      <a:pt x="156" y="206"/>
                      <a:pt x="157" y="204"/>
                      <a:pt x="158" y="202"/>
                    </a:cubicBezTo>
                    <a:cubicBezTo>
                      <a:pt x="159" y="196"/>
                      <a:pt x="160" y="190"/>
                      <a:pt x="160" y="184"/>
                    </a:cubicBezTo>
                    <a:cubicBezTo>
                      <a:pt x="161" y="178"/>
                      <a:pt x="162" y="172"/>
                      <a:pt x="162" y="166"/>
                    </a:cubicBezTo>
                    <a:cubicBezTo>
                      <a:pt x="162" y="160"/>
                      <a:pt x="154" y="154"/>
                      <a:pt x="150" y="156"/>
                    </a:cubicBezTo>
                    <a:cubicBezTo>
                      <a:pt x="144" y="159"/>
                      <a:pt x="139" y="162"/>
                      <a:pt x="134" y="165"/>
                    </a:cubicBezTo>
                    <a:cubicBezTo>
                      <a:pt x="131" y="167"/>
                      <a:pt x="129" y="168"/>
                      <a:pt x="125" y="166"/>
                    </a:cubicBezTo>
                    <a:cubicBezTo>
                      <a:pt x="124" y="166"/>
                      <a:pt x="123" y="165"/>
                      <a:pt x="122" y="166"/>
                    </a:cubicBezTo>
                    <a:cubicBezTo>
                      <a:pt x="118" y="169"/>
                      <a:pt x="116" y="167"/>
                      <a:pt x="114" y="163"/>
                    </a:cubicBezTo>
                    <a:cubicBezTo>
                      <a:pt x="114" y="163"/>
                      <a:pt x="113" y="162"/>
                      <a:pt x="112" y="162"/>
                    </a:cubicBezTo>
                    <a:close/>
                    <a:moveTo>
                      <a:pt x="83" y="221"/>
                    </a:moveTo>
                    <a:cubicBezTo>
                      <a:pt x="90" y="219"/>
                      <a:pt x="96" y="217"/>
                      <a:pt x="102" y="215"/>
                    </a:cubicBezTo>
                    <a:cubicBezTo>
                      <a:pt x="106" y="213"/>
                      <a:pt x="106" y="211"/>
                      <a:pt x="105" y="208"/>
                    </a:cubicBezTo>
                    <a:cubicBezTo>
                      <a:pt x="103" y="204"/>
                      <a:pt x="100" y="201"/>
                      <a:pt x="98" y="197"/>
                    </a:cubicBezTo>
                    <a:cubicBezTo>
                      <a:pt x="97" y="196"/>
                      <a:pt x="95" y="195"/>
                      <a:pt x="94" y="197"/>
                    </a:cubicBezTo>
                    <a:cubicBezTo>
                      <a:pt x="91" y="204"/>
                      <a:pt x="87" y="210"/>
                      <a:pt x="84" y="217"/>
                    </a:cubicBezTo>
                    <a:cubicBezTo>
                      <a:pt x="83" y="218"/>
                      <a:pt x="84" y="219"/>
                      <a:pt x="83" y="221"/>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
                <a:extLst>
                  <a:ext uri="{FF2B5EF4-FFF2-40B4-BE49-F238E27FC236}">
                    <a16:creationId xmlns:a16="http://schemas.microsoft.com/office/drawing/2014/main" id="{918BAA87-7230-42E0-A453-32CEC096B0B5}"/>
                  </a:ext>
                </a:extLst>
              </p:cNvPr>
              <p:cNvSpPr>
                <a:spLocks/>
              </p:cNvSpPr>
              <p:nvPr/>
            </p:nvSpPr>
            <p:spPr bwMode="auto">
              <a:xfrm>
                <a:off x="3102298" y="5393305"/>
                <a:ext cx="126496" cy="341880"/>
              </a:xfrm>
              <a:custGeom>
                <a:avLst/>
                <a:gdLst>
                  <a:gd name="T0" fmla="*/ 38 w 78"/>
                  <a:gd name="T1" fmla="*/ 167 h 210"/>
                  <a:gd name="T2" fmla="*/ 42 w 78"/>
                  <a:gd name="T3" fmla="*/ 160 h 210"/>
                  <a:gd name="T4" fmla="*/ 51 w 78"/>
                  <a:gd name="T5" fmla="*/ 125 h 210"/>
                  <a:gd name="T6" fmla="*/ 78 w 78"/>
                  <a:gd name="T7" fmla="*/ 62 h 210"/>
                  <a:gd name="T8" fmla="*/ 56 w 78"/>
                  <a:gd name="T9" fmla="*/ 117 h 210"/>
                  <a:gd name="T10" fmla="*/ 55 w 78"/>
                  <a:gd name="T11" fmla="*/ 130 h 210"/>
                  <a:gd name="T12" fmla="*/ 52 w 78"/>
                  <a:gd name="T13" fmla="*/ 154 h 210"/>
                  <a:gd name="T14" fmla="*/ 47 w 78"/>
                  <a:gd name="T15" fmla="*/ 179 h 210"/>
                  <a:gd name="T16" fmla="*/ 47 w 78"/>
                  <a:gd name="T17" fmla="*/ 184 h 210"/>
                  <a:gd name="T18" fmla="*/ 41 w 78"/>
                  <a:gd name="T19" fmla="*/ 194 h 210"/>
                  <a:gd name="T20" fmla="*/ 36 w 78"/>
                  <a:gd name="T21" fmla="*/ 198 h 210"/>
                  <a:gd name="T22" fmla="*/ 33 w 78"/>
                  <a:gd name="T23" fmla="*/ 203 h 210"/>
                  <a:gd name="T24" fmla="*/ 14 w 78"/>
                  <a:gd name="T25" fmla="*/ 201 h 210"/>
                  <a:gd name="T26" fmla="*/ 3 w 78"/>
                  <a:gd name="T27" fmla="*/ 165 h 210"/>
                  <a:gd name="T28" fmla="*/ 5 w 78"/>
                  <a:gd name="T29" fmla="*/ 83 h 210"/>
                  <a:gd name="T30" fmla="*/ 26 w 78"/>
                  <a:gd name="T31" fmla="*/ 17 h 210"/>
                  <a:gd name="T32" fmla="*/ 37 w 78"/>
                  <a:gd name="T33" fmla="*/ 3 h 210"/>
                  <a:gd name="T34" fmla="*/ 55 w 78"/>
                  <a:gd name="T35" fmla="*/ 7 h 210"/>
                  <a:gd name="T36" fmla="*/ 56 w 78"/>
                  <a:gd name="T37" fmla="*/ 14 h 210"/>
                  <a:gd name="T38" fmla="*/ 45 w 78"/>
                  <a:gd name="T39" fmla="*/ 52 h 210"/>
                  <a:gd name="T40" fmla="*/ 35 w 78"/>
                  <a:gd name="T41" fmla="*/ 160 h 210"/>
                  <a:gd name="T42" fmla="*/ 36 w 78"/>
                  <a:gd name="T43" fmla="*/ 166 h 210"/>
                  <a:gd name="T44" fmla="*/ 38 w 78"/>
                  <a:gd name="T45" fmla="*/ 16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210">
                    <a:moveTo>
                      <a:pt x="38" y="167"/>
                    </a:moveTo>
                    <a:cubicBezTo>
                      <a:pt x="39" y="165"/>
                      <a:pt x="41" y="163"/>
                      <a:pt x="42" y="160"/>
                    </a:cubicBezTo>
                    <a:cubicBezTo>
                      <a:pt x="45" y="149"/>
                      <a:pt x="47" y="136"/>
                      <a:pt x="51" y="125"/>
                    </a:cubicBezTo>
                    <a:cubicBezTo>
                      <a:pt x="53" y="119"/>
                      <a:pt x="63" y="81"/>
                      <a:pt x="78" y="62"/>
                    </a:cubicBezTo>
                    <a:cubicBezTo>
                      <a:pt x="61" y="97"/>
                      <a:pt x="57" y="114"/>
                      <a:pt x="56" y="117"/>
                    </a:cubicBezTo>
                    <a:cubicBezTo>
                      <a:pt x="56" y="122"/>
                      <a:pt x="56" y="126"/>
                      <a:pt x="55" y="130"/>
                    </a:cubicBezTo>
                    <a:cubicBezTo>
                      <a:pt x="54" y="138"/>
                      <a:pt x="54" y="146"/>
                      <a:pt x="52" y="154"/>
                    </a:cubicBezTo>
                    <a:cubicBezTo>
                      <a:pt x="51" y="163"/>
                      <a:pt x="49" y="171"/>
                      <a:pt x="47" y="179"/>
                    </a:cubicBezTo>
                    <a:cubicBezTo>
                      <a:pt x="47" y="180"/>
                      <a:pt x="47" y="182"/>
                      <a:pt x="47" y="184"/>
                    </a:cubicBezTo>
                    <a:cubicBezTo>
                      <a:pt x="47" y="189"/>
                      <a:pt x="45" y="191"/>
                      <a:pt x="41" y="194"/>
                    </a:cubicBezTo>
                    <a:cubicBezTo>
                      <a:pt x="39" y="195"/>
                      <a:pt x="37" y="196"/>
                      <a:pt x="36" y="198"/>
                    </a:cubicBezTo>
                    <a:cubicBezTo>
                      <a:pt x="35" y="200"/>
                      <a:pt x="34" y="201"/>
                      <a:pt x="33" y="203"/>
                    </a:cubicBezTo>
                    <a:cubicBezTo>
                      <a:pt x="26" y="210"/>
                      <a:pt x="19" y="209"/>
                      <a:pt x="14" y="201"/>
                    </a:cubicBezTo>
                    <a:cubicBezTo>
                      <a:pt x="8" y="189"/>
                      <a:pt x="5" y="177"/>
                      <a:pt x="3" y="165"/>
                    </a:cubicBezTo>
                    <a:cubicBezTo>
                      <a:pt x="0" y="137"/>
                      <a:pt x="0" y="110"/>
                      <a:pt x="5" y="83"/>
                    </a:cubicBezTo>
                    <a:cubicBezTo>
                      <a:pt x="9" y="60"/>
                      <a:pt x="16" y="38"/>
                      <a:pt x="26" y="17"/>
                    </a:cubicBezTo>
                    <a:cubicBezTo>
                      <a:pt x="29" y="12"/>
                      <a:pt x="32" y="6"/>
                      <a:pt x="37" y="3"/>
                    </a:cubicBezTo>
                    <a:cubicBezTo>
                      <a:pt x="45" y="0"/>
                      <a:pt x="50" y="1"/>
                      <a:pt x="55" y="7"/>
                    </a:cubicBezTo>
                    <a:cubicBezTo>
                      <a:pt x="56" y="9"/>
                      <a:pt x="57" y="12"/>
                      <a:pt x="56" y="14"/>
                    </a:cubicBezTo>
                    <a:cubicBezTo>
                      <a:pt x="53" y="27"/>
                      <a:pt x="50" y="39"/>
                      <a:pt x="45" y="52"/>
                    </a:cubicBezTo>
                    <a:cubicBezTo>
                      <a:pt x="33" y="87"/>
                      <a:pt x="31" y="124"/>
                      <a:pt x="35" y="160"/>
                    </a:cubicBezTo>
                    <a:cubicBezTo>
                      <a:pt x="35" y="162"/>
                      <a:pt x="36" y="164"/>
                      <a:pt x="36" y="166"/>
                    </a:cubicBezTo>
                    <a:cubicBezTo>
                      <a:pt x="37" y="166"/>
                      <a:pt x="38" y="167"/>
                      <a:pt x="38" y="167"/>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3">
                <a:extLst>
                  <a:ext uri="{FF2B5EF4-FFF2-40B4-BE49-F238E27FC236}">
                    <a16:creationId xmlns:a16="http://schemas.microsoft.com/office/drawing/2014/main" id="{C6D24AEA-95C3-4963-95BD-BB0A6770993B}"/>
                  </a:ext>
                </a:extLst>
              </p:cNvPr>
              <p:cNvSpPr>
                <a:spLocks/>
              </p:cNvSpPr>
              <p:nvPr/>
            </p:nvSpPr>
            <p:spPr bwMode="auto">
              <a:xfrm>
                <a:off x="3141273" y="5280485"/>
                <a:ext cx="77949" cy="76581"/>
              </a:xfrm>
              <a:custGeom>
                <a:avLst/>
                <a:gdLst>
                  <a:gd name="T0" fmla="*/ 31 w 48"/>
                  <a:gd name="T1" fmla="*/ 47 h 47"/>
                  <a:gd name="T2" fmla="*/ 20 w 48"/>
                  <a:gd name="T3" fmla="*/ 42 h 47"/>
                  <a:gd name="T4" fmla="*/ 8 w 48"/>
                  <a:gd name="T5" fmla="*/ 28 h 47"/>
                  <a:gd name="T6" fmla="*/ 1 w 48"/>
                  <a:gd name="T7" fmla="*/ 9 h 47"/>
                  <a:gd name="T8" fmla="*/ 3 w 48"/>
                  <a:gd name="T9" fmla="*/ 4 h 47"/>
                  <a:gd name="T10" fmla="*/ 19 w 48"/>
                  <a:gd name="T11" fmla="*/ 2 h 47"/>
                  <a:gd name="T12" fmla="*/ 45 w 48"/>
                  <a:gd name="T13" fmla="*/ 26 h 47"/>
                  <a:gd name="T14" fmla="*/ 31 w 48"/>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7">
                    <a:moveTo>
                      <a:pt x="31" y="47"/>
                    </a:moveTo>
                    <a:cubicBezTo>
                      <a:pt x="27" y="45"/>
                      <a:pt x="23" y="43"/>
                      <a:pt x="20" y="42"/>
                    </a:cubicBezTo>
                    <a:cubicBezTo>
                      <a:pt x="13" y="40"/>
                      <a:pt x="11" y="33"/>
                      <a:pt x="8" y="28"/>
                    </a:cubicBezTo>
                    <a:cubicBezTo>
                      <a:pt x="3" y="23"/>
                      <a:pt x="4" y="15"/>
                      <a:pt x="1" y="9"/>
                    </a:cubicBezTo>
                    <a:cubicBezTo>
                      <a:pt x="0" y="8"/>
                      <a:pt x="1" y="5"/>
                      <a:pt x="3" y="4"/>
                    </a:cubicBezTo>
                    <a:cubicBezTo>
                      <a:pt x="7" y="1"/>
                      <a:pt x="13" y="0"/>
                      <a:pt x="19" y="2"/>
                    </a:cubicBezTo>
                    <a:cubicBezTo>
                      <a:pt x="31" y="6"/>
                      <a:pt x="41" y="13"/>
                      <a:pt x="45" y="26"/>
                    </a:cubicBezTo>
                    <a:cubicBezTo>
                      <a:pt x="48" y="37"/>
                      <a:pt x="42" y="45"/>
                      <a:pt x="31" y="47"/>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9" name="组合 68">
              <a:extLst>
                <a:ext uri="{FF2B5EF4-FFF2-40B4-BE49-F238E27FC236}">
                  <a16:creationId xmlns:a16="http://schemas.microsoft.com/office/drawing/2014/main" id="{37D28DE3-FE4E-4610-9F24-C7500F40D294}"/>
                </a:ext>
              </a:extLst>
            </p:cNvPr>
            <p:cNvGrpSpPr/>
            <p:nvPr/>
          </p:nvGrpSpPr>
          <p:grpSpPr>
            <a:xfrm>
              <a:off x="4196892" y="5154476"/>
              <a:ext cx="444417" cy="649987"/>
              <a:chOff x="4257853" y="5169716"/>
              <a:chExt cx="410940" cy="601025"/>
            </a:xfrm>
          </p:grpSpPr>
          <p:sp>
            <p:nvSpPr>
              <p:cNvPr id="104" name="Freeform 9">
                <a:extLst>
                  <a:ext uri="{FF2B5EF4-FFF2-40B4-BE49-F238E27FC236}">
                    <a16:creationId xmlns:a16="http://schemas.microsoft.com/office/drawing/2014/main" id="{D58278D3-0A73-4D96-9FA5-63C0C7D523D5}"/>
                  </a:ext>
                </a:extLst>
              </p:cNvPr>
              <p:cNvSpPr>
                <a:spLocks/>
              </p:cNvSpPr>
              <p:nvPr/>
            </p:nvSpPr>
            <p:spPr bwMode="auto">
              <a:xfrm>
                <a:off x="4298195" y="5435698"/>
                <a:ext cx="363760" cy="335043"/>
              </a:xfrm>
              <a:custGeom>
                <a:avLst/>
                <a:gdLst>
                  <a:gd name="T0" fmla="*/ 67 w 224"/>
                  <a:gd name="T1" fmla="*/ 174 h 206"/>
                  <a:gd name="T2" fmla="*/ 74 w 224"/>
                  <a:gd name="T3" fmla="*/ 177 h 206"/>
                  <a:gd name="T4" fmla="*/ 84 w 224"/>
                  <a:gd name="T5" fmla="*/ 181 h 206"/>
                  <a:gd name="T6" fmla="*/ 96 w 224"/>
                  <a:gd name="T7" fmla="*/ 176 h 206"/>
                  <a:gd name="T8" fmla="*/ 107 w 224"/>
                  <a:gd name="T9" fmla="*/ 154 h 206"/>
                  <a:gd name="T10" fmla="*/ 115 w 224"/>
                  <a:gd name="T11" fmla="*/ 117 h 206"/>
                  <a:gd name="T12" fmla="*/ 110 w 224"/>
                  <a:gd name="T13" fmla="*/ 112 h 206"/>
                  <a:gd name="T14" fmla="*/ 79 w 224"/>
                  <a:gd name="T15" fmla="*/ 118 h 206"/>
                  <a:gd name="T16" fmla="*/ 63 w 224"/>
                  <a:gd name="T17" fmla="*/ 122 h 206"/>
                  <a:gd name="T18" fmla="*/ 23 w 224"/>
                  <a:gd name="T19" fmla="*/ 129 h 206"/>
                  <a:gd name="T20" fmla="*/ 10 w 224"/>
                  <a:gd name="T21" fmla="*/ 128 h 206"/>
                  <a:gd name="T22" fmla="*/ 2 w 224"/>
                  <a:gd name="T23" fmla="*/ 113 h 206"/>
                  <a:gd name="T24" fmla="*/ 11 w 224"/>
                  <a:gd name="T25" fmla="*/ 109 h 206"/>
                  <a:gd name="T26" fmla="*/ 35 w 224"/>
                  <a:gd name="T27" fmla="*/ 105 h 206"/>
                  <a:gd name="T28" fmla="*/ 106 w 224"/>
                  <a:gd name="T29" fmla="*/ 86 h 206"/>
                  <a:gd name="T30" fmla="*/ 109 w 224"/>
                  <a:gd name="T31" fmla="*/ 79 h 206"/>
                  <a:gd name="T32" fmla="*/ 103 w 224"/>
                  <a:gd name="T33" fmla="*/ 68 h 206"/>
                  <a:gd name="T34" fmla="*/ 109 w 224"/>
                  <a:gd name="T35" fmla="*/ 46 h 206"/>
                  <a:gd name="T36" fmla="*/ 124 w 224"/>
                  <a:gd name="T37" fmla="*/ 22 h 206"/>
                  <a:gd name="T38" fmla="*/ 120 w 224"/>
                  <a:gd name="T39" fmla="*/ 24 h 206"/>
                  <a:gd name="T40" fmla="*/ 114 w 224"/>
                  <a:gd name="T41" fmla="*/ 27 h 206"/>
                  <a:gd name="T42" fmla="*/ 87 w 224"/>
                  <a:gd name="T43" fmla="*/ 16 h 206"/>
                  <a:gd name="T44" fmla="*/ 89 w 224"/>
                  <a:gd name="T45" fmla="*/ 13 h 206"/>
                  <a:gd name="T46" fmla="*/ 132 w 224"/>
                  <a:gd name="T47" fmla="*/ 1 h 206"/>
                  <a:gd name="T48" fmla="*/ 151 w 224"/>
                  <a:gd name="T49" fmla="*/ 12 h 206"/>
                  <a:gd name="T50" fmla="*/ 149 w 224"/>
                  <a:gd name="T51" fmla="*/ 33 h 206"/>
                  <a:gd name="T52" fmla="*/ 136 w 224"/>
                  <a:gd name="T53" fmla="*/ 51 h 206"/>
                  <a:gd name="T54" fmla="*/ 128 w 224"/>
                  <a:gd name="T55" fmla="*/ 61 h 206"/>
                  <a:gd name="T56" fmla="*/ 127 w 224"/>
                  <a:gd name="T57" fmla="*/ 63 h 206"/>
                  <a:gd name="T58" fmla="*/ 132 w 224"/>
                  <a:gd name="T59" fmla="*/ 79 h 206"/>
                  <a:gd name="T60" fmla="*/ 138 w 224"/>
                  <a:gd name="T61" fmla="*/ 81 h 206"/>
                  <a:gd name="T62" fmla="*/ 184 w 224"/>
                  <a:gd name="T63" fmla="*/ 79 h 206"/>
                  <a:gd name="T64" fmla="*/ 209 w 224"/>
                  <a:gd name="T65" fmla="*/ 81 h 206"/>
                  <a:gd name="T66" fmla="*/ 223 w 224"/>
                  <a:gd name="T67" fmla="*/ 95 h 206"/>
                  <a:gd name="T68" fmla="*/ 217 w 224"/>
                  <a:gd name="T69" fmla="*/ 105 h 206"/>
                  <a:gd name="T70" fmla="*/ 209 w 224"/>
                  <a:gd name="T71" fmla="*/ 110 h 206"/>
                  <a:gd name="T72" fmla="*/ 188 w 224"/>
                  <a:gd name="T73" fmla="*/ 111 h 206"/>
                  <a:gd name="T74" fmla="*/ 141 w 224"/>
                  <a:gd name="T75" fmla="*/ 110 h 206"/>
                  <a:gd name="T76" fmla="*/ 136 w 224"/>
                  <a:gd name="T77" fmla="*/ 115 h 206"/>
                  <a:gd name="T78" fmla="*/ 133 w 224"/>
                  <a:gd name="T79" fmla="*/ 136 h 206"/>
                  <a:gd name="T80" fmla="*/ 125 w 224"/>
                  <a:gd name="T81" fmla="*/ 165 h 206"/>
                  <a:gd name="T82" fmla="*/ 98 w 224"/>
                  <a:gd name="T83" fmla="*/ 202 h 206"/>
                  <a:gd name="T84" fmla="*/ 84 w 224"/>
                  <a:gd name="T85" fmla="*/ 206 h 206"/>
                  <a:gd name="T86" fmla="*/ 72 w 224"/>
                  <a:gd name="T87" fmla="*/ 196 h 206"/>
                  <a:gd name="T88" fmla="*/ 73 w 224"/>
                  <a:gd name="T89" fmla="*/ 193 h 206"/>
                  <a:gd name="T90" fmla="*/ 73 w 224"/>
                  <a:gd name="T91" fmla="*/ 185 h 206"/>
                  <a:gd name="T92" fmla="*/ 66 w 224"/>
                  <a:gd name="T93" fmla="*/ 175 h 206"/>
                  <a:gd name="T94" fmla="*/ 67 w 224"/>
                  <a:gd name="T95" fmla="*/ 17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4" h="206">
                    <a:moveTo>
                      <a:pt x="67" y="174"/>
                    </a:moveTo>
                    <a:cubicBezTo>
                      <a:pt x="69" y="175"/>
                      <a:pt x="72" y="176"/>
                      <a:pt x="74" y="177"/>
                    </a:cubicBezTo>
                    <a:cubicBezTo>
                      <a:pt x="77" y="178"/>
                      <a:pt x="80" y="180"/>
                      <a:pt x="84" y="181"/>
                    </a:cubicBezTo>
                    <a:cubicBezTo>
                      <a:pt x="89" y="183"/>
                      <a:pt x="94" y="180"/>
                      <a:pt x="96" y="176"/>
                    </a:cubicBezTo>
                    <a:cubicBezTo>
                      <a:pt x="100" y="169"/>
                      <a:pt x="105" y="162"/>
                      <a:pt x="107" y="154"/>
                    </a:cubicBezTo>
                    <a:cubicBezTo>
                      <a:pt x="110" y="142"/>
                      <a:pt x="113" y="129"/>
                      <a:pt x="115" y="117"/>
                    </a:cubicBezTo>
                    <a:cubicBezTo>
                      <a:pt x="116" y="112"/>
                      <a:pt x="115" y="111"/>
                      <a:pt x="110" y="112"/>
                    </a:cubicBezTo>
                    <a:cubicBezTo>
                      <a:pt x="100" y="114"/>
                      <a:pt x="90" y="116"/>
                      <a:pt x="79" y="118"/>
                    </a:cubicBezTo>
                    <a:cubicBezTo>
                      <a:pt x="74" y="119"/>
                      <a:pt x="68" y="120"/>
                      <a:pt x="63" y="122"/>
                    </a:cubicBezTo>
                    <a:cubicBezTo>
                      <a:pt x="50" y="127"/>
                      <a:pt x="36" y="128"/>
                      <a:pt x="23" y="129"/>
                    </a:cubicBezTo>
                    <a:cubicBezTo>
                      <a:pt x="19" y="129"/>
                      <a:pt x="14" y="129"/>
                      <a:pt x="10" y="128"/>
                    </a:cubicBezTo>
                    <a:cubicBezTo>
                      <a:pt x="4" y="127"/>
                      <a:pt x="0" y="118"/>
                      <a:pt x="2" y="113"/>
                    </a:cubicBezTo>
                    <a:cubicBezTo>
                      <a:pt x="4" y="109"/>
                      <a:pt x="7" y="109"/>
                      <a:pt x="11" y="109"/>
                    </a:cubicBezTo>
                    <a:cubicBezTo>
                      <a:pt x="19" y="110"/>
                      <a:pt x="27" y="108"/>
                      <a:pt x="35" y="105"/>
                    </a:cubicBezTo>
                    <a:cubicBezTo>
                      <a:pt x="58" y="96"/>
                      <a:pt x="82" y="90"/>
                      <a:pt x="106" y="86"/>
                    </a:cubicBezTo>
                    <a:cubicBezTo>
                      <a:pt x="111" y="85"/>
                      <a:pt x="111" y="84"/>
                      <a:pt x="109" y="79"/>
                    </a:cubicBezTo>
                    <a:cubicBezTo>
                      <a:pt x="107" y="76"/>
                      <a:pt x="105" y="72"/>
                      <a:pt x="103" y="68"/>
                    </a:cubicBezTo>
                    <a:cubicBezTo>
                      <a:pt x="100" y="60"/>
                      <a:pt x="102" y="51"/>
                      <a:pt x="109" y="46"/>
                    </a:cubicBezTo>
                    <a:cubicBezTo>
                      <a:pt x="116" y="40"/>
                      <a:pt x="120" y="32"/>
                      <a:pt x="124" y="22"/>
                    </a:cubicBezTo>
                    <a:cubicBezTo>
                      <a:pt x="122" y="23"/>
                      <a:pt x="121" y="23"/>
                      <a:pt x="120" y="24"/>
                    </a:cubicBezTo>
                    <a:cubicBezTo>
                      <a:pt x="118" y="25"/>
                      <a:pt x="116" y="26"/>
                      <a:pt x="114" y="27"/>
                    </a:cubicBezTo>
                    <a:cubicBezTo>
                      <a:pt x="100" y="33"/>
                      <a:pt x="93" y="30"/>
                      <a:pt x="87" y="16"/>
                    </a:cubicBezTo>
                    <a:cubicBezTo>
                      <a:pt x="87" y="16"/>
                      <a:pt x="88" y="13"/>
                      <a:pt x="89" y="13"/>
                    </a:cubicBezTo>
                    <a:cubicBezTo>
                      <a:pt x="103" y="9"/>
                      <a:pt x="116" y="0"/>
                      <a:pt x="132" y="1"/>
                    </a:cubicBezTo>
                    <a:cubicBezTo>
                      <a:pt x="140" y="1"/>
                      <a:pt x="147" y="5"/>
                      <a:pt x="151" y="12"/>
                    </a:cubicBezTo>
                    <a:cubicBezTo>
                      <a:pt x="155" y="19"/>
                      <a:pt x="153" y="27"/>
                      <a:pt x="149" y="33"/>
                    </a:cubicBezTo>
                    <a:cubicBezTo>
                      <a:pt x="145" y="39"/>
                      <a:pt x="140" y="45"/>
                      <a:pt x="136" y="51"/>
                    </a:cubicBezTo>
                    <a:cubicBezTo>
                      <a:pt x="134" y="54"/>
                      <a:pt x="131" y="58"/>
                      <a:pt x="128" y="61"/>
                    </a:cubicBezTo>
                    <a:cubicBezTo>
                      <a:pt x="127" y="62"/>
                      <a:pt x="127" y="62"/>
                      <a:pt x="127" y="63"/>
                    </a:cubicBezTo>
                    <a:cubicBezTo>
                      <a:pt x="126" y="69"/>
                      <a:pt x="130" y="74"/>
                      <a:pt x="132" y="79"/>
                    </a:cubicBezTo>
                    <a:cubicBezTo>
                      <a:pt x="133" y="80"/>
                      <a:pt x="136" y="81"/>
                      <a:pt x="138" y="81"/>
                    </a:cubicBezTo>
                    <a:cubicBezTo>
                      <a:pt x="153" y="80"/>
                      <a:pt x="169" y="79"/>
                      <a:pt x="184" y="79"/>
                    </a:cubicBezTo>
                    <a:cubicBezTo>
                      <a:pt x="192" y="79"/>
                      <a:pt x="201" y="80"/>
                      <a:pt x="209" y="81"/>
                    </a:cubicBezTo>
                    <a:cubicBezTo>
                      <a:pt x="217" y="82"/>
                      <a:pt x="222" y="87"/>
                      <a:pt x="223" y="95"/>
                    </a:cubicBezTo>
                    <a:cubicBezTo>
                      <a:pt x="224" y="100"/>
                      <a:pt x="220" y="102"/>
                      <a:pt x="217" y="105"/>
                    </a:cubicBezTo>
                    <a:cubicBezTo>
                      <a:pt x="215" y="107"/>
                      <a:pt x="212" y="108"/>
                      <a:pt x="209" y="110"/>
                    </a:cubicBezTo>
                    <a:cubicBezTo>
                      <a:pt x="203" y="114"/>
                      <a:pt x="195" y="113"/>
                      <a:pt x="188" y="111"/>
                    </a:cubicBezTo>
                    <a:cubicBezTo>
                      <a:pt x="173" y="106"/>
                      <a:pt x="157" y="108"/>
                      <a:pt x="141" y="110"/>
                    </a:cubicBezTo>
                    <a:cubicBezTo>
                      <a:pt x="138" y="110"/>
                      <a:pt x="137" y="112"/>
                      <a:pt x="136" y="115"/>
                    </a:cubicBezTo>
                    <a:cubicBezTo>
                      <a:pt x="135" y="122"/>
                      <a:pt x="134" y="129"/>
                      <a:pt x="133" y="136"/>
                    </a:cubicBezTo>
                    <a:cubicBezTo>
                      <a:pt x="130" y="146"/>
                      <a:pt x="128" y="156"/>
                      <a:pt x="125" y="165"/>
                    </a:cubicBezTo>
                    <a:cubicBezTo>
                      <a:pt x="120" y="180"/>
                      <a:pt x="113" y="194"/>
                      <a:pt x="98" y="202"/>
                    </a:cubicBezTo>
                    <a:cubicBezTo>
                      <a:pt x="94" y="204"/>
                      <a:pt x="89" y="205"/>
                      <a:pt x="84" y="206"/>
                    </a:cubicBezTo>
                    <a:cubicBezTo>
                      <a:pt x="78" y="206"/>
                      <a:pt x="73" y="202"/>
                      <a:pt x="72" y="196"/>
                    </a:cubicBezTo>
                    <a:cubicBezTo>
                      <a:pt x="72" y="195"/>
                      <a:pt x="72" y="194"/>
                      <a:pt x="73" y="193"/>
                    </a:cubicBezTo>
                    <a:cubicBezTo>
                      <a:pt x="76" y="190"/>
                      <a:pt x="75" y="187"/>
                      <a:pt x="73" y="185"/>
                    </a:cubicBezTo>
                    <a:cubicBezTo>
                      <a:pt x="71" y="182"/>
                      <a:pt x="69" y="179"/>
                      <a:pt x="66" y="175"/>
                    </a:cubicBezTo>
                    <a:cubicBezTo>
                      <a:pt x="67" y="175"/>
                      <a:pt x="67" y="175"/>
                      <a:pt x="67" y="174"/>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1">
                <a:extLst>
                  <a:ext uri="{FF2B5EF4-FFF2-40B4-BE49-F238E27FC236}">
                    <a16:creationId xmlns:a16="http://schemas.microsoft.com/office/drawing/2014/main" id="{A5F6F958-8D4B-4169-AD53-6EE9FFD8ED87}"/>
                  </a:ext>
                </a:extLst>
              </p:cNvPr>
              <p:cNvSpPr>
                <a:spLocks noEditPoints="1"/>
              </p:cNvSpPr>
              <p:nvPr/>
            </p:nvSpPr>
            <p:spPr bwMode="auto">
              <a:xfrm>
                <a:off x="4425375" y="5169716"/>
                <a:ext cx="175043" cy="185983"/>
              </a:xfrm>
              <a:custGeom>
                <a:avLst/>
                <a:gdLst>
                  <a:gd name="T0" fmla="*/ 32 w 108"/>
                  <a:gd name="T1" fmla="*/ 102 h 114"/>
                  <a:gd name="T2" fmla="*/ 24 w 108"/>
                  <a:gd name="T3" fmla="*/ 100 h 114"/>
                  <a:gd name="T4" fmla="*/ 0 w 108"/>
                  <a:gd name="T5" fmla="*/ 114 h 114"/>
                  <a:gd name="T6" fmla="*/ 27 w 108"/>
                  <a:gd name="T7" fmla="*/ 92 h 114"/>
                  <a:gd name="T8" fmla="*/ 18 w 108"/>
                  <a:gd name="T9" fmla="*/ 94 h 114"/>
                  <a:gd name="T10" fmla="*/ 30 w 108"/>
                  <a:gd name="T11" fmla="*/ 82 h 114"/>
                  <a:gd name="T12" fmla="*/ 13 w 108"/>
                  <a:gd name="T13" fmla="*/ 76 h 114"/>
                  <a:gd name="T14" fmla="*/ 8 w 108"/>
                  <a:gd name="T15" fmla="*/ 58 h 114"/>
                  <a:gd name="T16" fmla="*/ 19 w 108"/>
                  <a:gd name="T17" fmla="*/ 23 h 114"/>
                  <a:gd name="T18" fmla="*/ 23 w 108"/>
                  <a:gd name="T19" fmla="*/ 19 h 114"/>
                  <a:gd name="T20" fmla="*/ 27 w 108"/>
                  <a:gd name="T21" fmla="*/ 19 h 114"/>
                  <a:gd name="T22" fmla="*/ 39 w 108"/>
                  <a:gd name="T23" fmla="*/ 28 h 114"/>
                  <a:gd name="T24" fmla="*/ 38 w 108"/>
                  <a:gd name="T25" fmla="*/ 59 h 114"/>
                  <a:gd name="T26" fmla="*/ 36 w 108"/>
                  <a:gd name="T27" fmla="*/ 73 h 114"/>
                  <a:gd name="T28" fmla="*/ 37 w 108"/>
                  <a:gd name="T29" fmla="*/ 74 h 114"/>
                  <a:gd name="T30" fmla="*/ 51 w 108"/>
                  <a:gd name="T31" fmla="*/ 60 h 114"/>
                  <a:gd name="T32" fmla="*/ 75 w 108"/>
                  <a:gd name="T33" fmla="*/ 28 h 114"/>
                  <a:gd name="T34" fmla="*/ 80 w 108"/>
                  <a:gd name="T35" fmla="*/ 18 h 114"/>
                  <a:gd name="T36" fmla="*/ 80 w 108"/>
                  <a:gd name="T37" fmla="*/ 9 h 114"/>
                  <a:gd name="T38" fmla="*/ 83 w 108"/>
                  <a:gd name="T39" fmla="*/ 3 h 114"/>
                  <a:gd name="T40" fmla="*/ 108 w 108"/>
                  <a:gd name="T41" fmla="*/ 26 h 114"/>
                  <a:gd name="T42" fmla="*/ 99 w 108"/>
                  <a:gd name="T43" fmla="*/ 49 h 114"/>
                  <a:gd name="T44" fmla="*/ 77 w 108"/>
                  <a:gd name="T45" fmla="*/ 71 h 114"/>
                  <a:gd name="T46" fmla="*/ 57 w 108"/>
                  <a:gd name="T47" fmla="*/ 84 h 114"/>
                  <a:gd name="T48" fmla="*/ 56 w 108"/>
                  <a:gd name="T49" fmla="*/ 86 h 114"/>
                  <a:gd name="T50" fmla="*/ 50 w 108"/>
                  <a:gd name="T51" fmla="*/ 91 h 114"/>
                  <a:gd name="T52" fmla="*/ 32 w 108"/>
                  <a:gd name="T53" fmla="*/ 102 h 114"/>
                  <a:gd name="T54" fmla="*/ 40 w 108"/>
                  <a:gd name="T55" fmla="*/ 92 h 114"/>
                  <a:gd name="T56" fmla="*/ 42 w 108"/>
                  <a:gd name="T57" fmla="*/ 92 h 114"/>
                  <a:gd name="T58" fmla="*/ 56 w 108"/>
                  <a:gd name="T59" fmla="*/ 78 h 114"/>
                  <a:gd name="T60" fmla="*/ 54 w 108"/>
                  <a:gd name="T61" fmla="*/ 76 h 114"/>
                  <a:gd name="T62" fmla="*/ 40 w 108"/>
                  <a:gd name="T63"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114">
                    <a:moveTo>
                      <a:pt x="32" y="102"/>
                    </a:moveTo>
                    <a:cubicBezTo>
                      <a:pt x="29" y="97"/>
                      <a:pt x="29" y="97"/>
                      <a:pt x="24" y="100"/>
                    </a:cubicBezTo>
                    <a:cubicBezTo>
                      <a:pt x="20" y="103"/>
                      <a:pt x="12" y="107"/>
                      <a:pt x="0" y="114"/>
                    </a:cubicBezTo>
                    <a:cubicBezTo>
                      <a:pt x="6" y="110"/>
                      <a:pt x="27" y="92"/>
                      <a:pt x="27" y="92"/>
                    </a:cubicBezTo>
                    <a:cubicBezTo>
                      <a:pt x="25" y="92"/>
                      <a:pt x="21" y="94"/>
                      <a:pt x="18" y="94"/>
                    </a:cubicBezTo>
                    <a:cubicBezTo>
                      <a:pt x="23" y="90"/>
                      <a:pt x="26" y="86"/>
                      <a:pt x="30" y="82"/>
                    </a:cubicBezTo>
                    <a:cubicBezTo>
                      <a:pt x="22" y="82"/>
                      <a:pt x="17" y="82"/>
                      <a:pt x="13" y="76"/>
                    </a:cubicBezTo>
                    <a:cubicBezTo>
                      <a:pt x="8" y="71"/>
                      <a:pt x="7" y="65"/>
                      <a:pt x="8" y="58"/>
                    </a:cubicBezTo>
                    <a:cubicBezTo>
                      <a:pt x="9" y="46"/>
                      <a:pt x="14" y="34"/>
                      <a:pt x="19" y="23"/>
                    </a:cubicBezTo>
                    <a:cubicBezTo>
                      <a:pt x="19" y="21"/>
                      <a:pt x="22" y="20"/>
                      <a:pt x="23" y="19"/>
                    </a:cubicBezTo>
                    <a:cubicBezTo>
                      <a:pt x="24" y="19"/>
                      <a:pt x="25" y="19"/>
                      <a:pt x="27" y="19"/>
                    </a:cubicBezTo>
                    <a:cubicBezTo>
                      <a:pt x="34" y="18"/>
                      <a:pt x="39" y="20"/>
                      <a:pt x="39" y="28"/>
                    </a:cubicBezTo>
                    <a:cubicBezTo>
                      <a:pt x="40" y="38"/>
                      <a:pt x="38" y="48"/>
                      <a:pt x="38" y="59"/>
                    </a:cubicBezTo>
                    <a:cubicBezTo>
                      <a:pt x="38" y="63"/>
                      <a:pt x="36" y="69"/>
                      <a:pt x="36" y="73"/>
                    </a:cubicBezTo>
                    <a:cubicBezTo>
                      <a:pt x="36" y="74"/>
                      <a:pt x="37" y="74"/>
                      <a:pt x="37" y="74"/>
                    </a:cubicBezTo>
                    <a:cubicBezTo>
                      <a:pt x="41" y="70"/>
                      <a:pt x="47" y="64"/>
                      <a:pt x="51" y="60"/>
                    </a:cubicBezTo>
                    <a:cubicBezTo>
                      <a:pt x="59" y="49"/>
                      <a:pt x="67" y="39"/>
                      <a:pt x="75" y="28"/>
                    </a:cubicBezTo>
                    <a:cubicBezTo>
                      <a:pt x="77" y="25"/>
                      <a:pt x="79" y="22"/>
                      <a:pt x="80" y="18"/>
                    </a:cubicBezTo>
                    <a:cubicBezTo>
                      <a:pt x="81" y="15"/>
                      <a:pt x="81" y="12"/>
                      <a:pt x="80" y="9"/>
                    </a:cubicBezTo>
                    <a:cubicBezTo>
                      <a:pt x="79" y="5"/>
                      <a:pt x="80" y="4"/>
                      <a:pt x="83" y="3"/>
                    </a:cubicBezTo>
                    <a:cubicBezTo>
                      <a:pt x="99" y="0"/>
                      <a:pt x="108" y="7"/>
                      <a:pt x="108" y="26"/>
                    </a:cubicBezTo>
                    <a:cubicBezTo>
                      <a:pt x="108" y="34"/>
                      <a:pt x="105" y="42"/>
                      <a:pt x="99" y="49"/>
                    </a:cubicBezTo>
                    <a:cubicBezTo>
                      <a:pt x="92" y="56"/>
                      <a:pt x="85" y="64"/>
                      <a:pt x="77" y="71"/>
                    </a:cubicBezTo>
                    <a:cubicBezTo>
                      <a:pt x="71" y="76"/>
                      <a:pt x="66" y="82"/>
                      <a:pt x="57" y="84"/>
                    </a:cubicBezTo>
                    <a:cubicBezTo>
                      <a:pt x="57" y="85"/>
                      <a:pt x="56" y="85"/>
                      <a:pt x="56" y="86"/>
                    </a:cubicBezTo>
                    <a:cubicBezTo>
                      <a:pt x="54" y="88"/>
                      <a:pt x="52" y="90"/>
                      <a:pt x="50" y="91"/>
                    </a:cubicBezTo>
                    <a:cubicBezTo>
                      <a:pt x="44" y="95"/>
                      <a:pt x="38" y="98"/>
                      <a:pt x="32" y="102"/>
                    </a:cubicBezTo>
                    <a:close/>
                    <a:moveTo>
                      <a:pt x="40" y="92"/>
                    </a:moveTo>
                    <a:cubicBezTo>
                      <a:pt x="40" y="93"/>
                      <a:pt x="42" y="91"/>
                      <a:pt x="42" y="92"/>
                    </a:cubicBezTo>
                    <a:cubicBezTo>
                      <a:pt x="46" y="88"/>
                      <a:pt x="52" y="81"/>
                      <a:pt x="56" y="78"/>
                    </a:cubicBezTo>
                    <a:cubicBezTo>
                      <a:pt x="55" y="77"/>
                      <a:pt x="55" y="76"/>
                      <a:pt x="54" y="76"/>
                    </a:cubicBezTo>
                    <a:cubicBezTo>
                      <a:pt x="52" y="81"/>
                      <a:pt x="39" y="84"/>
                      <a:pt x="40" y="92"/>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2">
                <a:extLst>
                  <a:ext uri="{FF2B5EF4-FFF2-40B4-BE49-F238E27FC236}">
                    <a16:creationId xmlns:a16="http://schemas.microsoft.com/office/drawing/2014/main" id="{A30B99AB-302B-4768-A19F-8786842D48FD}"/>
                  </a:ext>
                </a:extLst>
              </p:cNvPr>
              <p:cNvSpPr>
                <a:spLocks/>
              </p:cNvSpPr>
              <p:nvPr/>
            </p:nvSpPr>
            <p:spPr bwMode="auto">
              <a:xfrm>
                <a:off x="4334434" y="5238092"/>
                <a:ext cx="95726" cy="160000"/>
              </a:xfrm>
              <a:custGeom>
                <a:avLst/>
                <a:gdLst>
                  <a:gd name="T0" fmla="*/ 32 w 59"/>
                  <a:gd name="T1" fmla="*/ 29 h 98"/>
                  <a:gd name="T2" fmla="*/ 40 w 59"/>
                  <a:gd name="T3" fmla="*/ 18 h 98"/>
                  <a:gd name="T4" fmla="*/ 54 w 59"/>
                  <a:gd name="T5" fmla="*/ 4 h 98"/>
                  <a:gd name="T6" fmla="*/ 57 w 59"/>
                  <a:gd name="T7" fmla="*/ 1 h 98"/>
                  <a:gd name="T8" fmla="*/ 57 w 59"/>
                  <a:gd name="T9" fmla="*/ 4 h 98"/>
                  <a:gd name="T10" fmla="*/ 49 w 59"/>
                  <a:gd name="T11" fmla="*/ 10 h 98"/>
                  <a:gd name="T12" fmla="*/ 39 w 59"/>
                  <a:gd name="T13" fmla="*/ 33 h 98"/>
                  <a:gd name="T14" fmla="*/ 36 w 59"/>
                  <a:gd name="T15" fmla="*/ 52 h 98"/>
                  <a:gd name="T16" fmla="*/ 38 w 59"/>
                  <a:gd name="T17" fmla="*/ 59 h 98"/>
                  <a:gd name="T18" fmla="*/ 38 w 59"/>
                  <a:gd name="T19" fmla="*/ 61 h 98"/>
                  <a:gd name="T20" fmla="*/ 39 w 59"/>
                  <a:gd name="T21" fmla="*/ 77 h 98"/>
                  <a:gd name="T22" fmla="*/ 29 w 59"/>
                  <a:gd name="T23" fmla="*/ 95 h 98"/>
                  <a:gd name="T24" fmla="*/ 18 w 59"/>
                  <a:gd name="T25" fmla="*/ 94 h 98"/>
                  <a:gd name="T26" fmla="*/ 3 w 59"/>
                  <a:gd name="T27" fmla="*/ 67 h 98"/>
                  <a:gd name="T28" fmla="*/ 3 w 59"/>
                  <a:gd name="T29" fmla="*/ 17 h 98"/>
                  <a:gd name="T30" fmla="*/ 10 w 59"/>
                  <a:gd name="T31" fmla="*/ 9 h 98"/>
                  <a:gd name="T32" fmla="*/ 25 w 59"/>
                  <a:gd name="T33" fmla="*/ 13 h 98"/>
                  <a:gd name="T34" fmla="*/ 32 w 59"/>
                  <a:gd name="T35"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98">
                    <a:moveTo>
                      <a:pt x="32" y="29"/>
                    </a:moveTo>
                    <a:cubicBezTo>
                      <a:pt x="35" y="25"/>
                      <a:pt x="37" y="21"/>
                      <a:pt x="40" y="18"/>
                    </a:cubicBezTo>
                    <a:cubicBezTo>
                      <a:pt x="42" y="16"/>
                      <a:pt x="50" y="8"/>
                      <a:pt x="54" y="4"/>
                    </a:cubicBezTo>
                    <a:cubicBezTo>
                      <a:pt x="55" y="3"/>
                      <a:pt x="57" y="1"/>
                      <a:pt x="57" y="1"/>
                    </a:cubicBezTo>
                    <a:cubicBezTo>
                      <a:pt x="58" y="0"/>
                      <a:pt x="59" y="2"/>
                      <a:pt x="57" y="4"/>
                    </a:cubicBezTo>
                    <a:cubicBezTo>
                      <a:pt x="54" y="7"/>
                      <a:pt x="49" y="9"/>
                      <a:pt x="49" y="10"/>
                    </a:cubicBezTo>
                    <a:cubicBezTo>
                      <a:pt x="44" y="15"/>
                      <a:pt x="39" y="26"/>
                      <a:pt x="39" y="33"/>
                    </a:cubicBezTo>
                    <a:cubicBezTo>
                      <a:pt x="39" y="39"/>
                      <a:pt x="37" y="46"/>
                      <a:pt x="36" y="52"/>
                    </a:cubicBezTo>
                    <a:cubicBezTo>
                      <a:pt x="35" y="55"/>
                      <a:pt x="34" y="58"/>
                      <a:pt x="38" y="59"/>
                    </a:cubicBezTo>
                    <a:cubicBezTo>
                      <a:pt x="38" y="60"/>
                      <a:pt x="38" y="61"/>
                      <a:pt x="38" y="61"/>
                    </a:cubicBezTo>
                    <a:cubicBezTo>
                      <a:pt x="39" y="67"/>
                      <a:pt x="39" y="72"/>
                      <a:pt x="39" y="77"/>
                    </a:cubicBezTo>
                    <a:cubicBezTo>
                      <a:pt x="40" y="86"/>
                      <a:pt x="34" y="91"/>
                      <a:pt x="29" y="95"/>
                    </a:cubicBezTo>
                    <a:cubicBezTo>
                      <a:pt x="25" y="98"/>
                      <a:pt x="21" y="97"/>
                      <a:pt x="18" y="94"/>
                    </a:cubicBezTo>
                    <a:cubicBezTo>
                      <a:pt x="10" y="87"/>
                      <a:pt x="4" y="78"/>
                      <a:pt x="3" y="67"/>
                    </a:cubicBezTo>
                    <a:cubicBezTo>
                      <a:pt x="1" y="50"/>
                      <a:pt x="0" y="34"/>
                      <a:pt x="3" y="17"/>
                    </a:cubicBezTo>
                    <a:cubicBezTo>
                      <a:pt x="4" y="13"/>
                      <a:pt x="5" y="10"/>
                      <a:pt x="10" y="9"/>
                    </a:cubicBezTo>
                    <a:cubicBezTo>
                      <a:pt x="16" y="7"/>
                      <a:pt x="22" y="7"/>
                      <a:pt x="25" y="13"/>
                    </a:cubicBezTo>
                    <a:cubicBezTo>
                      <a:pt x="27" y="18"/>
                      <a:pt x="29" y="23"/>
                      <a:pt x="32" y="29"/>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4">
                <a:extLst>
                  <a:ext uri="{FF2B5EF4-FFF2-40B4-BE49-F238E27FC236}">
                    <a16:creationId xmlns:a16="http://schemas.microsoft.com/office/drawing/2014/main" id="{44C6DC20-9605-41BA-9176-898D6F7E483E}"/>
                  </a:ext>
                </a:extLst>
              </p:cNvPr>
              <p:cNvSpPr>
                <a:spLocks/>
              </p:cNvSpPr>
              <p:nvPr/>
            </p:nvSpPr>
            <p:spPr bwMode="auto">
              <a:xfrm>
                <a:off x="4406913" y="5326297"/>
                <a:ext cx="45812" cy="35556"/>
              </a:xfrm>
              <a:custGeom>
                <a:avLst/>
                <a:gdLst>
                  <a:gd name="T0" fmla="*/ 28 w 28"/>
                  <a:gd name="T1" fmla="*/ 0 h 22"/>
                  <a:gd name="T2" fmla="*/ 0 w 28"/>
                  <a:gd name="T3" fmla="*/ 22 h 22"/>
                  <a:gd name="T4" fmla="*/ 28 w 28"/>
                  <a:gd name="T5" fmla="*/ 0 h 22"/>
                </a:gdLst>
                <a:ahLst/>
                <a:cxnLst>
                  <a:cxn ang="0">
                    <a:pos x="T0" y="T1"/>
                  </a:cxn>
                  <a:cxn ang="0">
                    <a:pos x="T2" y="T3"/>
                  </a:cxn>
                  <a:cxn ang="0">
                    <a:pos x="T4" y="T5"/>
                  </a:cxn>
                </a:cxnLst>
                <a:rect l="0" t="0" r="r" b="b"/>
                <a:pathLst>
                  <a:path w="28" h="22">
                    <a:moveTo>
                      <a:pt x="28" y="0"/>
                    </a:moveTo>
                    <a:cubicBezTo>
                      <a:pt x="27" y="6"/>
                      <a:pt x="19" y="8"/>
                      <a:pt x="0" y="22"/>
                    </a:cubicBezTo>
                    <a:cubicBezTo>
                      <a:pt x="20" y="5"/>
                      <a:pt x="23" y="1"/>
                      <a:pt x="28" y="0"/>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
                <a:extLst>
                  <a:ext uri="{FF2B5EF4-FFF2-40B4-BE49-F238E27FC236}">
                    <a16:creationId xmlns:a16="http://schemas.microsoft.com/office/drawing/2014/main" id="{CFCE5896-586E-4597-9D9A-2D12540400EE}"/>
                  </a:ext>
                </a:extLst>
              </p:cNvPr>
              <p:cNvSpPr>
                <a:spLocks/>
              </p:cNvSpPr>
              <p:nvPr/>
            </p:nvSpPr>
            <p:spPr bwMode="auto">
              <a:xfrm>
                <a:off x="4257853" y="5331083"/>
                <a:ext cx="410940" cy="220171"/>
              </a:xfrm>
              <a:custGeom>
                <a:avLst/>
                <a:gdLst>
                  <a:gd name="T0" fmla="*/ 246 w 253"/>
                  <a:gd name="T1" fmla="*/ 17 h 135"/>
                  <a:gd name="T2" fmla="*/ 224 w 253"/>
                  <a:gd name="T3" fmla="*/ 4 h 135"/>
                  <a:gd name="T4" fmla="*/ 170 w 253"/>
                  <a:gd name="T5" fmla="*/ 7 h 135"/>
                  <a:gd name="T6" fmla="*/ 125 w 253"/>
                  <a:gd name="T7" fmla="*/ 23 h 135"/>
                  <a:gd name="T8" fmla="*/ 72 w 253"/>
                  <a:gd name="T9" fmla="*/ 50 h 135"/>
                  <a:gd name="T10" fmla="*/ 40 w 253"/>
                  <a:gd name="T11" fmla="*/ 71 h 135"/>
                  <a:gd name="T12" fmla="*/ 37 w 253"/>
                  <a:gd name="T13" fmla="*/ 73 h 135"/>
                  <a:gd name="T14" fmla="*/ 38 w 253"/>
                  <a:gd name="T15" fmla="*/ 40 h 135"/>
                  <a:gd name="T16" fmla="*/ 25 w 253"/>
                  <a:gd name="T17" fmla="*/ 50 h 135"/>
                  <a:gd name="T18" fmla="*/ 16 w 253"/>
                  <a:gd name="T19" fmla="*/ 66 h 135"/>
                  <a:gd name="T20" fmla="*/ 1 w 253"/>
                  <a:gd name="T21" fmla="*/ 112 h 135"/>
                  <a:gd name="T22" fmla="*/ 7 w 253"/>
                  <a:gd name="T23" fmla="*/ 131 h 135"/>
                  <a:gd name="T24" fmla="*/ 15 w 253"/>
                  <a:gd name="T25" fmla="*/ 134 h 135"/>
                  <a:gd name="T26" fmla="*/ 29 w 253"/>
                  <a:gd name="T27" fmla="*/ 123 h 135"/>
                  <a:gd name="T28" fmla="*/ 32 w 253"/>
                  <a:gd name="T29" fmla="*/ 91 h 135"/>
                  <a:gd name="T30" fmla="*/ 50 w 253"/>
                  <a:gd name="T31" fmla="*/ 76 h 135"/>
                  <a:gd name="T32" fmla="*/ 84 w 253"/>
                  <a:gd name="T33" fmla="*/ 67 h 135"/>
                  <a:gd name="T34" fmla="*/ 122 w 253"/>
                  <a:gd name="T35" fmla="*/ 46 h 135"/>
                  <a:gd name="T36" fmla="*/ 146 w 253"/>
                  <a:gd name="T37" fmla="*/ 35 h 135"/>
                  <a:gd name="T38" fmla="*/ 179 w 253"/>
                  <a:gd name="T39" fmla="*/ 25 h 135"/>
                  <a:gd name="T40" fmla="*/ 182 w 253"/>
                  <a:gd name="T41" fmla="*/ 23 h 135"/>
                  <a:gd name="T42" fmla="*/ 184 w 253"/>
                  <a:gd name="T43" fmla="*/ 20 h 135"/>
                  <a:gd name="T44" fmla="*/ 191 w 253"/>
                  <a:gd name="T45" fmla="*/ 23 h 135"/>
                  <a:gd name="T46" fmla="*/ 212 w 253"/>
                  <a:gd name="T47" fmla="*/ 23 h 135"/>
                  <a:gd name="T48" fmla="*/ 216 w 253"/>
                  <a:gd name="T49" fmla="*/ 29 h 135"/>
                  <a:gd name="T50" fmla="*/ 203 w 253"/>
                  <a:gd name="T51" fmla="*/ 46 h 135"/>
                  <a:gd name="T52" fmla="*/ 186 w 253"/>
                  <a:gd name="T53" fmla="*/ 58 h 135"/>
                  <a:gd name="T54" fmla="*/ 203 w 253"/>
                  <a:gd name="T55" fmla="*/ 53 h 135"/>
                  <a:gd name="T56" fmla="*/ 202 w 253"/>
                  <a:gd name="T57" fmla="*/ 56 h 135"/>
                  <a:gd name="T58" fmla="*/ 210 w 253"/>
                  <a:gd name="T59" fmla="*/ 52 h 135"/>
                  <a:gd name="T60" fmla="*/ 219 w 253"/>
                  <a:gd name="T61" fmla="*/ 46 h 135"/>
                  <a:gd name="T62" fmla="*/ 223 w 253"/>
                  <a:gd name="T63" fmla="*/ 47 h 135"/>
                  <a:gd name="T64" fmla="*/ 233 w 253"/>
                  <a:gd name="T65" fmla="*/ 45 h 135"/>
                  <a:gd name="T66" fmla="*/ 231 w 253"/>
                  <a:gd name="T67" fmla="*/ 46 h 135"/>
                  <a:gd name="T68" fmla="*/ 226 w 253"/>
                  <a:gd name="T69" fmla="*/ 50 h 135"/>
                  <a:gd name="T70" fmla="*/ 223 w 253"/>
                  <a:gd name="T71" fmla="*/ 50 h 135"/>
                  <a:gd name="T72" fmla="*/ 222 w 253"/>
                  <a:gd name="T73" fmla="*/ 51 h 135"/>
                  <a:gd name="T74" fmla="*/ 222 w 253"/>
                  <a:gd name="T75" fmla="*/ 54 h 135"/>
                  <a:gd name="T76" fmla="*/ 225 w 253"/>
                  <a:gd name="T77" fmla="*/ 53 h 135"/>
                  <a:gd name="T78" fmla="*/ 236 w 253"/>
                  <a:gd name="T79" fmla="*/ 46 h 135"/>
                  <a:gd name="T80" fmla="*/ 235 w 253"/>
                  <a:gd name="T81" fmla="*/ 47 h 135"/>
                  <a:gd name="T82" fmla="*/ 240 w 253"/>
                  <a:gd name="T83" fmla="*/ 45 h 135"/>
                  <a:gd name="T84" fmla="*/ 246 w 253"/>
                  <a:gd name="T85" fmla="*/ 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3" h="135">
                    <a:moveTo>
                      <a:pt x="246" y="17"/>
                    </a:moveTo>
                    <a:cubicBezTo>
                      <a:pt x="241" y="8"/>
                      <a:pt x="233" y="5"/>
                      <a:pt x="224" y="4"/>
                    </a:cubicBezTo>
                    <a:cubicBezTo>
                      <a:pt x="205" y="0"/>
                      <a:pt x="187" y="2"/>
                      <a:pt x="170" y="7"/>
                    </a:cubicBezTo>
                    <a:cubicBezTo>
                      <a:pt x="155" y="11"/>
                      <a:pt x="139" y="17"/>
                      <a:pt x="125" y="23"/>
                    </a:cubicBezTo>
                    <a:cubicBezTo>
                      <a:pt x="107" y="31"/>
                      <a:pt x="90" y="41"/>
                      <a:pt x="72" y="50"/>
                    </a:cubicBezTo>
                    <a:cubicBezTo>
                      <a:pt x="61" y="56"/>
                      <a:pt x="49" y="62"/>
                      <a:pt x="40" y="71"/>
                    </a:cubicBezTo>
                    <a:cubicBezTo>
                      <a:pt x="39" y="72"/>
                      <a:pt x="38" y="72"/>
                      <a:pt x="37" y="73"/>
                    </a:cubicBezTo>
                    <a:cubicBezTo>
                      <a:pt x="38" y="61"/>
                      <a:pt x="43" y="51"/>
                      <a:pt x="38" y="40"/>
                    </a:cubicBezTo>
                    <a:cubicBezTo>
                      <a:pt x="32" y="42"/>
                      <a:pt x="28" y="45"/>
                      <a:pt x="25" y="50"/>
                    </a:cubicBezTo>
                    <a:cubicBezTo>
                      <a:pt x="22" y="55"/>
                      <a:pt x="19" y="60"/>
                      <a:pt x="16" y="66"/>
                    </a:cubicBezTo>
                    <a:cubicBezTo>
                      <a:pt x="9" y="80"/>
                      <a:pt x="3" y="95"/>
                      <a:pt x="1" y="112"/>
                    </a:cubicBezTo>
                    <a:cubicBezTo>
                      <a:pt x="0" y="119"/>
                      <a:pt x="0" y="126"/>
                      <a:pt x="7" y="131"/>
                    </a:cubicBezTo>
                    <a:cubicBezTo>
                      <a:pt x="9" y="133"/>
                      <a:pt x="12" y="133"/>
                      <a:pt x="15" y="134"/>
                    </a:cubicBezTo>
                    <a:cubicBezTo>
                      <a:pt x="26" y="135"/>
                      <a:pt x="29" y="132"/>
                      <a:pt x="29" y="123"/>
                    </a:cubicBezTo>
                    <a:cubicBezTo>
                      <a:pt x="29" y="112"/>
                      <a:pt x="31" y="101"/>
                      <a:pt x="32" y="91"/>
                    </a:cubicBezTo>
                    <a:cubicBezTo>
                      <a:pt x="34" y="82"/>
                      <a:pt x="41" y="76"/>
                      <a:pt x="50" y="76"/>
                    </a:cubicBezTo>
                    <a:cubicBezTo>
                      <a:pt x="62" y="76"/>
                      <a:pt x="74" y="74"/>
                      <a:pt x="84" y="67"/>
                    </a:cubicBezTo>
                    <a:cubicBezTo>
                      <a:pt x="96" y="60"/>
                      <a:pt x="109" y="53"/>
                      <a:pt x="122" y="46"/>
                    </a:cubicBezTo>
                    <a:cubicBezTo>
                      <a:pt x="130" y="42"/>
                      <a:pt x="138" y="38"/>
                      <a:pt x="146" y="35"/>
                    </a:cubicBezTo>
                    <a:cubicBezTo>
                      <a:pt x="157" y="31"/>
                      <a:pt x="168" y="29"/>
                      <a:pt x="179" y="25"/>
                    </a:cubicBezTo>
                    <a:cubicBezTo>
                      <a:pt x="180" y="25"/>
                      <a:pt x="181" y="24"/>
                      <a:pt x="182" y="23"/>
                    </a:cubicBezTo>
                    <a:cubicBezTo>
                      <a:pt x="182" y="22"/>
                      <a:pt x="183" y="21"/>
                      <a:pt x="184" y="20"/>
                    </a:cubicBezTo>
                    <a:cubicBezTo>
                      <a:pt x="185" y="25"/>
                      <a:pt x="188" y="23"/>
                      <a:pt x="191" y="23"/>
                    </a:cubicBezTo>
                    <a:cubicBezTo>
                      <a:pt x="198" y="23"/>
                      <a:pt x="205" y="23"/>
                      <a:pt x="212" y="23"/>
                    </a:cubicBezTo>
                    <a:cubicBezTo>
                      <a:pt x="217" y="23"/>
                      <a:pt x="217" y="24"/>
                      <a:pt x="216" y="29"/>
                    </a:cubicBezTo>
                    <a:cubicBezTo>
                      <a:pt x="214" y="36"/>
                      <a:pt x="209" y="41"/>
                      <a:pt x="203" y="46"/>
                    </a:cubicBezTo>
                    <a:cubicBezTo>
                      <a:pt x="200" y="49"/>
                      <a:pt x="196" y="53"/>
                      <a:pt x="186" y="58"/>
                    </a:cubicBezTo>
                    <a:cubicBezTo>
                      <a:pt x="190" y="58"/>
                      <a:pt x="202" y="48"/>
                      <a:pt x="203" y="53"/>
                    </a:cubicBezTo>
                    <a:cubicBezTo>
                      <a:pt x="204" y="53"/>
                      <a:pt x="197" y="56"/>
                      <a:pt x="202" y="56"/>
                    </a:cubicBezTo>
                    <a:cubicBezTo>
                      <a:pt x="205" y="55"/>
                      <a:pt x="207" y="53"/>
                      <a:pt x="210" y="52"/>
                    </a:cubicBezTo>
                    <a:cubicBezTo>
                      <a:pt x="213" y="50"/>
                      <a:pt x="216" y="47"/>
                      <a:pt x="219" y="46"/>
                    </a:cubicBezTo>
                    <a:cubicBezTo>
                      <a:pt x="221" y="45"/>
                      <a:pt x="222" y="48"/>
                      <a:pt x="223" y="47"/>
                    </a:cubicBezTo>
                    <a:cubicBezTo>
                      <a:pt x="226" y="45"/>
                      <a:pt x="228" y="39"/>
                      <a:pt x="233" y="45"/>
                    </a:cubicBezTo>
                    <a:cubicBezTo>
                      <a:pt x="233" y="44"/>
                      <a:pt x="232" y="46"/>
                      <a:pt x="231" y="46"/>
                    </a:cubicBezTo>
                    <a:cubicBezTo>
                      <a:pt x="231" y="47"/>
                      <a:pt x="227" y="50"/>
                      <a:pt x="226" y="50"/>
                    </a:cubicBezTo>
                    <a:cubicBezTo>
                      <a:pt x="226" y="50"/>
                      <a:pt x="223" y="50"/>
                      <a:pt x="223" y="50"/>
                    </a:cubicBezTo>
                    <a:cubicBezTo>
                      <a:pt x="223" y="49"/>
                      <a:pt x="222" y="51"/>
                      <a:pt x="222" y="51"/>
                    </a:cubicBezTo>
                    <a:cubicBezTo>
                      <a:pt x="222" y="51"/>
                      <a:pt x="221" y="53"/>
                      <a:pt x="222" y="54"/>
                    </a:cubicBezTo>
                    <a:cubicBezTo>
                      <a:pt x="223" y="54"/>
                      <a:pt x="223" y="54"/>
                      <a:pt x="225" y="53"/>
                    </a:cubicBezTo>
                    <a:cubicBezTo>
                      <a:pt x="236" y="46"/>
                      <a:pt x="236" y="46"/>
                      <a:pt x="236" y="46"/>
                    </a:cubicBezTo>
                    <a:cubicBezTo>
                      <a:pt x="236" y="46"/>
                      <a:pt x="235" y="47"/>
                      <a:pt x="235" y="47"/>
                    </a:cubicBezTo>
                    <a:cubicBezTo>
                      <a:pt x="238" y="46"/>
                      <a:pt x="240" y="46"/>
                      <a:pt x="240" y="45"/>
                    </a:cubicBezTo>
                    <a:cubicBezTo>
                      <a:pt x="248" y="40"/>
                      <a:pt x="253" y="27"/>
                      <a:pt x="246" y="17"/>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0" name="Freeform 16">
              <a:extLst>
                <a:ext uri="{FF2B5EF4-FFF2-40B4-BE49-F238E27FC236}">
                  <a16:creationId xmlns:a16="http://schemas.microsoft.com/office/drawing/2014/main" id="{557D2196-6FB4-4DE3-80EC-258C0CE8DA54}"/>
                </a:ext>
              </a:extLst>
            </p:cNvPr>
            <p:cNvSpPr>
              <a:spLocks noEditPoints="1"/>
            </p:cNvSpPr>
            <p:nvPr/>
          </p:nvSpPr>
          <p:spPr bwMode="auto">
            <a:xfrm>
              <a:off x="1398368" y="5051425"/>
              <a:ext cx="862222" cy="1102222"/>
            </a:xfrm>
            <a:custGeom>
              <a:avLst/>
              <a:gdLst>
                <a:gd name="T0" fmla="*/ 530 w 531"/>
                <a:gd name="T1" fmla="*/ 263 h 677"/>
                <a:gd name="T2" fmla="*/ 268 w 531"/>
                <a:gd name="T3" fmla="*/ 2 h 677"/>
                <a:gd name="T4" fmla="*/ 0 w 531"/>
                <a:gd name="T5" fmla="*/ 263 h 677"/>
                <a:gd name="T6" fmla="*/ 0 w 531"/>
                <a:gd name="T7" fmla="*/ 402 h 677"/>
                <a:gd name="T8" fmla="*/ 271 w 531"/>
                <a:gd name="T9" fmla="*/ 674 h 677"/>
                <a:gd name="T10" fmla="*/ 530 w 531"/>
                <a:gd name="T11" fmla="*/ 406 h 677"/>
                <a:gd name="T12" fmla="*/ 530 w 531"/>
                <a:gd name="T13" fmla="*/ 263 h 677"/>
                <a:gd name="T14" fmla="*/ 517 w 531"/>
                <a:gd name="T15" fmla="*/ 406 h 677"/>
                <a:gd name="T16" fmla="*/ 285 w 531"/>
                <a:gd name="T17" fmla="*/ 660 h 677"/>
                <a:gd name="T18" fmla="*/ 285 w 531"/>
                <a:gd name="T19" fmla="*/ 660 h 677"/>
                <a:gd name="T20" fmla="*/ 278 w 531"/>
                <a:gd name="T21" fmla="*/ 661 h 677"/>
                <a:gd name="T22" fmla="*/ 271 w 531"/>
                <a:gd name="T23" fmla="*/ 661 h 677"/>
                <a:gd name="T24" fmla="*/ 265 w 531"/>
                <a:gd name="T25" fmla="*/ 661 h 677"/>
                <a:gd name="T26" fmla="*/ 258 w 531"/>
                <a:gd name="T27" fmla="*/ 661 h 677"/>
                <a:gd name="T28" fmla="*/ 252 w 531"/>
                <a:gd name="T29" fmla="*/ 661 h 677"/>
                <a:gd name="T30" fmla="*/ 245 w 531"/>
                <a:gd name="T31" fmla="*/ 660 h 677"/>
                <a:gd name="T32" fmla="*/ 238 w 531"/>
                <a:gd name="T33" fmla="*/ 660 h 677"/>
                <a:gd name="T34" fmla="*/ 232 w 531"/>
                <a:gd name="T35" fmla="*/ 659 h 677"/>
                <a:gd name="T36" fmla="*/ 226 w 531"/>
                <a:gd name="T37" fmla="*/ 658 h 677"/>
                <a:gd name="T38" fmla="*/ 13 w 531"/>
                <a:gd name="T39" fmla="*/ 406 h 677"/>
                <a:gd name="T40" fmla="*/ 13 w 531"/>
                <a:gd name="T41" fmla="*/ 263 h 677"/>
                <a:gd name="T42" fmla="*/ 13 w 531"/>
                <a:gd name="T43" fmla="*/ 257 h 677"/>
                <a:gd name="T44" fmla="*/ 13 w 531"/>
                <a:gd name="T45" fmla="*/ 257 h 677"/>
                <a:gd name="T46" fmla="*/ 13 w 531"/>
                <a:gd name="T47" fmla="*/ 250 h 677"/>
                <a:gd name="T48" fmla="*/ 14 w 531"/>
                <a:gd name="T49" fmla="*/ 244 h 677"/>
                <a:gd name="T50" fmla="*/ 15 w 531"/>
                <a:gd name="T51" fmla="*/ 237 h 677"/>
                <a:gd name="T52" fmla="*/ 232 w 531"/>
                <a:gd name="T53" fmla="*/ 17 h 677"/>
                <a:gd name="T54" fmla="*/ 238 w 531"/>
                <a:gd name="T55" fmla="*/ 16 h 677"/>
                <a:gd name="T56" fmla="*/ 245 w 531"/>
                <a:gd name="T57" fmla="*/ 16 h 677"/>
                <a:gd name="T58" fmla="*/ 252 w 531"/>
                <a:gd name="T59" fmla="*/ 15 h 677"/>
                <a:gd name="T60" fmla="*/ 258 w 531"/>
                <a:gd name="T61" fmla="*/ 15 h 677"/>
                <a:gd name="T62" fmla="*/ 265 w 531"/>
                <a:gd name="T63" fmla="*/ 15 h 677"/>
                <a:gd name="T64" fmla="*/ 271 w 531"/>
                <a:gd name="T65" fmla="*/ 15 h 677"/>
                <a:gd name="T66" fmla="*/ 278 w 531"/>
                <a:gd name="T67" fmla="*/ 15 h 677"/>
                <a:gd name="T68" fmla="*/ 285 w 531"/>
                <a:gd name="T69" fmla="*/ 16 h 677"/>
                <a:gd name="T70" fmla="*/ 285 w 531"/>
                <a:gd name="T71" fmla="*/ 16 h 677"/>
                <a:gd name="T72" fmla="*/ 291 w 531"/>
                <a:gd name="T73" fmla="*/ 16 h 677"/>
                <a:gd name="T74" fmla="*/ 515 w 531"/>
                <a:gd name="T75" fmla="*/ 237 h 677"/>
                <a:gd name="T76" fmla="*/ 516 w 531"/>
                <a:gd name="T77" fmla="*/ 244 h 677"/>
                <a:gd name="T78" fmla="*/ 516 w 531"/>
                <a:gd name="T79" fmla="*/ 250 h 677"/>
                <a:gd name="T80" fmla="*/ 517 w 531"/>
                <a:gd name="T81" fmla="*/ 257 h 677"/>
                <a:gd name="T82" fmla="*/ 517 w 531"/>
                <a:gd name="T83" fmla="*/ 257 h 677"/>
                <a:gd name="T84" fmla="*/ 517 w 531"/>
                <a:gd name="T85" fmla="*/ 263 h 677"/>
                <a:gd name="T86" fmla="*/ 517 w 531"/>
                <a:gd name="T87" fmla="*/ 406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1" h="677">
                  <a:moveTo>
                    <a:pt x="530" y="263"/>
                  </a:moveTo>
                  <a:cubicBezTo>
                    <a:pt x="526" y="120"/>
                    <a:pt x="412" y="4"/>
                    <a:pt x="268" y="2"/>
                  </a:cubicBezTo>
                  <a:cubicBezTo>
                    <a:pt x="121" y="0"/>
                    <a:pt x="4" y="117"/>
                    <a:pt x="0" y="263"/>
                  </a:cubicBezTo>
                  <a:cubicBezTo>
                    <a:pt x="0" y="402"/>
                    <a:pt x="0" y="402"/>
                    <a:pt x="0" y="402"/>
                  </a:cubicBezTo>
                  <a:cubicBezTo>
                    <a:pt x="5" y="555"/>
                    <a:pt x="113" y="677"/>
                    <a:pt x="271" y="674"/>
                  </a:cubicBezTo>
                  <a:cubicBezTo>
                    <a:pt x="419" y="671"/>
                    <a:pt x="526" y="551"/>
                    <a:pt x="530" y="406"/>
                  </a:cubicBezTo>
                  <a:cubicBezTo>
                    <a:pt x="530" y="359"/>
                    <a:pt x="531" y="311"/>
                    <a:pt x="530" y="263"/>
                  </a:cubicBezTo>
                  <a:close/>
                  <a:moveTo>
                    <a:pt x="517" y="406"/>
                  </a:moveTo>
                  <a:cubicBezTo>
                    <a:pt x="517" y="541"/>
                    <a:pt x="415" y="651"/>
                    <a:pt x="285" y="660"/>
                  </a:cubicBezTo>
                  <a:cubicBezTo>
                    <a:pt x="285" y="660"/>
                    <a:pt x="285" y="660"/>
                    <a:pt x="285" y="660"/>
                  </a:cubicBezTo>
                  <a:cubicBezTo>
                    <a:pt x="282" y="661"/>
                    <a:pt x="280" y="661"/>
                    <a:pt x="278" y="661"/>
                  </a:cubicBezTo>
                  <a:cubicBezTo>
                    <a:pt x="276" y="661"/>
                    <a:pt x="274" y="661"/>
                    <a:pt x="271" y="661"/>
                  </a:cubicBezTo>
                  <a:cubicBezTo>
                    <a:pt x="269" y="661"/>
                    <a:pt x="267" y="661"/>
                    <a:pt x="265" y="661"/>
                  </a:cubicBezTo>
                  <a:cubicBezTo>
                    <a:pt x="263" y="661"/>
                    <a:pt x="260" y="661"/>
                    <a:pt x="258" y="661"/>
                  </a:cubicBezTo>
                  <a:cubicBezTo>
                    <a:pt x="256" y="661"/>
                    <a:pt x="254" y="661"/>
                    <a:pt x="252" y="661"/>
                  </a:cubicBezTo>
                  <a:cubicBezTo>
                    <a:pt x="249" y="661"/>
                    <a:pt x="247" y="661"/>
                    <a:pt x="245" y="660"/>
                  </a:cubicBezTo>
                  <a:cubicBezTo>
                    <a:pt x="243" y="660"/>
                    <a:pt x="241" y="660"/>
                    <a:pt x="238" y="660"/>
                  </a:cubicBezTo>
                  <a:cubicBezTo>
                    <a:pt x="236" y="660"/>
                    <a:pt x="234" y="659"/>
                    <a:pt x="232" y="659"/>
                  </a:cubicBezTo>
                  <a:cubicBezTo>
                    <a:pt x="230" y="659"/>
                    <a:pt x="228" y="659"/>
                    <a:pt x="226" y="658"/>
                  </a:cubicBezTo>
                  <a:cubicBezTo>
                    <a:pt x="101" y="639"/>
                    <a:pt x="13" y="531"/>
                    <a:pt x="13" y="406"/>
                  </a:cubicBezTo>
                  <a:cubicBezTo>
                    <a:pt x="13" y="359"/>
                    <a:pt x="12" y="311"/>
                    <a:pt x="13" y="263"/>
                  </a:cubicBezTo>
                  <a:cubicBezTo>
                    <a:pt x="13" y="261"/>
                    <a:pt x="13" y="259"/>
                    <a:pt x="13" y="257"/>
                  </a:cubicBezTo>
                  <a:cubicBezTo>
                    <a:pt x="13" y="257"/>
                    <a:pt x="13" y="257"/>
                    <a:pt x="13" y="257"/>
                  </a:cubicBezTo>
                  <a:cubicBezTo>
                    <a:pt x="13" y="255"/>
                    <a:pt x="13" y="252"/>
                    <a:pt x="13" y="250"/>
                  </a:cubicBezTo>
                  <a:cubicBezTo>
                    <a:pt x="14" y="248"/>
                    <a:pt x="14" y="246"/>
                    <a:pt x="14" y="244"/>
                  </a:cubicBezTo>
                  <a:cubicBezTo>
                    <a:pt x="14" y="242"/>
                    <a:pt x="14" y="240"/>
                    <a:pt x="15" y="237"/>
                  </a:cubicBezTo>
                  <a:cubicBezTo>
                    <a:pt x="29" y="123"/>
                    <a:pt x="118" y="31"/>
                    <a:pt x="232" y="17"/>
                  </a:cubicBezTo>
                  <a:cubicBezTo>
                    <a:pt x="234" y="17"/>
                    <a:pt x="236" y="16"/>
                    <a:pt x="238" y="16"/>
                  </a:cubicBezTo>
                  <a:cubicBezTo>
                    <a:pt x="241" y="16"/>
                    <a:pt x="243" y="16"/>
                    <a:pt x="245" y="16"/>
                  </a:cubicBezTo>
                  <a:cubicBezTo>
                    <a:pt x="247" y="15"/>
                    <a:pt x="249" y="15"/>
                    <a:pt x="252" y="15"/>
                  </a:cubicBezTo>
                  <a:cubicBezTo>
                    <a:pt x="254" y="15"/>
                    <a:pt x="256" y="15"/>
                    <a:pt x="258" y="15"/>
                  </a:cubicBezTo>
                  <a:cubicBezTo>
                    <a:pt x="260" y="15"/>
                    <a:pt x="263" y="15"/>
                    <a:pt x="265" y="15"/>
                  </a:cubicBezTo>
                  <a:cubicBezTo>
                    <a:pt x="267" y="15"/>
                    <a:pt x="269" y="15"/>
                    <a:pt x="271" y="15"/>
                  </a:cubicBezTo>
                  <a:cubicBezTo>
                    <a:pt x="274" y="15"/>
                    <a:pt x="276" y="15"/>
                    <a:pt x="278" y="15"/>
                  </a:cubicBezTo>
                  <a:cubicBezTo>
                    <a:pt x="280" y="15"/>
                    <a:pt x="282" y="15"/>
                    <a:pt x="285" y="16"/>
                  </a:cubicBezTo>
                  <a:cubicBezTo>
                    <a:pt x="285" y="16"/>
                    <a:pt x="285" y="16"/>
                    <a:pt x="285" y="16"/>
                  </a:cubicBezTo>
                  <a:cubicBezTo>
                    <a:pt x="287" y="16"/>
                    <a:pt x="289" y="16"/>
                    <a:pt x="291" y="16"/>
                  </a:cubicBezTo>
                  <a:cubicBezTo>
                    <a:pt x="407" y="28"/>
                    <a:pt x="500" y="120"/>
                    <a:pt x="515" y="237"/>
                  </a:cubicBezTo>
                  <a:cubicBezTo>
                    <a:pt x="515" y="240"/>
                    <a:pt x="515" y="242"/>
                    <a:pt x="516" y="244"/>
                  </a:cubicBezTo>
                  <a:cubicBezTo>
                    <a:pt x="516" y="246"/>
                    <a:pt x="516" y="248"/>
                    <a:pt x="516" y="250"/>
                  </a:cubicBezTo>
                  <a:cubicBezTo>
                    <a:pt x="516" y="252"/>
                    <a:pt x="516" y="255"/>
                    <a:pt x="517" y="257"/>
                  </a:cubicBezTo>
                  <a:cubicBezTo>
                    <a:pt x="517" y="257"/>
                    <a:pt x="517" y="257"/>
                    <a:pt x="517" y="257"/>
                  </a:cubicBezTo>
                  <a:cubicBezTo>
                    <a:pt x="517" y="259"/>
                    <a:pt x="517" y="261"/>
                    <a:pt x="517" y="263"/>
                  </a:cubicBezTo>
                  <a:cubicBezTo>
                    <a:pt x="518" y="311"/>
                    <a:pt x="517" y="359"/>
                    <a:pt x="517" y="406"/>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7">
              <a:extLst>
                <a:ext uri="{FF2B5EF4-FFF2-40B4-BE49-F238E27FC236}">
                  <a16:creationId xmlns:a16="http://schemas.microsoft.com/office/drawing/2014/main" id="{C63469F9-8304-4FE4-ACA9-0F242A1D1303}"/>
                </a:ext>
              </a:extLst>
            </p:cNvPr>
            <p:cNvSpPr>
              <a:spLocks noEditPoints="1"/>
            </p:cNvSpPr>
            <p:nvPr/>
          </p:nvSpPr>
          <p:spPr bwMode="auto">
            <a:xfrm>
              <a:off x="1523496" y="5210741"/>
              <a:ext cx="608547" cy="800684"/>
            </a:xfrm>
            <a:custGeom>
              <a:avLst/>
              <a:gdLst>
                <a:gd name="T0" fmla="*/ 375 w 375"/>
                <a:gd name="T1" fmla="*/ 293 h 492"/>
                <a:gd name="T2" fmla="*/ 375 w 375"/>
                <a:gd name="T3" fmla="*/ 187 h 492"/>
                <a:gd name="T4" fmla="*/ 188 w 375"/>
                <a:gd name="T5" fmla="*/ 0 h 492"/>
                <a:gd name="T6" fmla="*/ 0 w 375"/>
                <a:gd name="T7" fmla="*/ 187 h 492"/>
                <a:gd name="T8" fmla="*/ 0 w 375"/>
                <a:gd name="T9" fmla="*/ 293 h 492"/>
                <a:gd name="T10" fmla="*/ 188 w 375"/>
                <a:gd name="T11" fmla="*/ 492 h 492"/>
                <a:gd name="T12" fmla="*/ 375 w 375"/>
                <a:gd name="T13" fmla="*/ 293 h 492"/>
                <a:gd name="T14" fmla="*/ 101 w 375"/>
                <a:gd name="T15" fmla="*/ 44 h 492"/>
                <a:gd name="T16" fmla="*/ 183 w 375"/>
                <a:gd name="T17" fmla="*/ 94 h 492"/>
                <a:gd name="T18" fmla="*/ 153 w 375"/>
                <a:gd name="T19" fmla="*/ 264 h 492"/>
                <a:gd name="T20" fmla="*/ 101 w 375"/>
                <a:gd name="T21" fmla="*/ 294 h 492"/>
                <a:gd name="T22" fmla="*/ 101 w 375"/>
                <a:gd name="T23" fmla="*/ 44 h 492"/>
                <a:gd name="T24" fmla="*/ 133 w 375"/>
                <a:gd name="T25" fmla="*/ 311 h 492"/>
                <a:gd name="T26" fmla="*/ 167 w 375"/>
                <a:gd name="T27" fmla="*/ 304 h 492"/>
                <a:gd name="T28" fmla="*/ 167 w 375"/>
                <a:gd name="T29" fmla="*/ 167 h 492"/>
                <a:gd name="T30" fmla="*/ 293 w 375"/>
                <a:gd name="T31" fmla="*/ 51 h 492"/>
                <a:gd name="T32" fmla="*/ 293 w 375"/>
                <a:gd name="T33" fmla="*/ 133 h 492"/>
                <a:gd name="T34" fmla="*/ 275 w 375"/>
                <a:gd name="T35" fmla="*/ 144 h 492"/>
                <a:gd name="T36" fmla="*/ 275 w 375"/>
                <a:gd name="T37" fmla="*/ 286 h 492"/>
                <a:gd name="T38" fmla="*/ 248 w 375"/>
                <a:gd name="T39" fmla="*/ 364 h 492"/>
                <a:gd name="T40" fmla="*/ 141 w 375"/>
                <a:gd name="T41" fmla="*/ 377 h 492"/>
                <a:gd name="T42" fmla="*/ 95 w 375"/>
                <a:gd name="T43" fmla="*/ 327 h 492"/>
                <a:gd name="T44" fmla="*/ 133 w 375"/>
                <a:gd name="T45" fmla="*/ 311 h 492"/>
                <a:gd name="T46" fmla="*/ 30 w 375"/>
                <a:gd name="T47" fmla="*/ 286 h 492"/>
                <a:gd name="T48" fmla="*/ 30 w 375"/>
                <a:gd name="T49" fmla="*/ 194 h 492"/>
                <a:gd name="T50" fmla="*/ 30 w 375"/>
                <a:gd name="T51" fmla="*/ 121 h 492"/>
                <a:gd name="T52" fmla="*/ 82 w 375"/>
                <a:gd name="T53" fmla="*/ 148 h 492"/>
                <a:gd name="T54" fmla="*/ 82 w 375"/>
                <a:gd name="T55" fmla="*/ 204 h 492"/>
                <a:gd name="T56" fmla="*/ 82 w 375"/>
                <a:gd name="T57" fmla="*/ 276 h 492"/>
                <a:gd name="T58" fmla="*/ 188 w 375"/>
                <a:gd name="T59" fmla="*/ 411 h 492"/>
                <a:gd name="T60" fmla="*/ 293 w 375"/>
                <a:gd name="T61" fmla="*/ 276 h 492"/>
                <a:gd name="T62" fmla="*/ 293 w 375"/>
                <a:gd name="T63" fmla="*/ 204 h 492"/>
                <a:gd name="T64" fmla="*/ 293 w 375"/>
                <a:gd name="T65" fmla="*/ 153 h 492"/>
                <a:gd name="T66" fmla="*/ 346 w 375"/>
                <a:gd name="T67" fmla="*/ 123 h 492"/>
                <a:gd name="T68" fmla="*/ 346 w 375"/>
                <a:gd name="T69" fmla="*/ 194 h 492"/>
                <a:gd name="T70" fmla="*/ 346 w 375"/>
                <a:gd name="T71" fmla="*/ 286 h 492"/>
                <a:gd name="T72" fmla="*/ 188 w 375"/>
                <a:gd name="T73" fmla="*/ 459 h 492"/>
                <a:gd name="T74" fmla="*/ 188 w 375"/>
                <a:gd name="T75" fmla="*/ 459 h 492"/>
                <a:gd name="T76" fmla="*/ 30 w 375"/>
                <a:gd name="T77" fmla="*/ 28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5" h="492">
                  <a:moveTo>
                    <a:pt x="375" y="293"/>
                  </a:moveTo>
                  <a:cubicBezTo>
                    <a:pt x="375" y="187"/>
                    <a:pt x="375" y="187"/>
                    <a:pt x="375" y="187"/>
                  </a:cubicBezTo>
                  <a:cubicBezTo>
                    <a:pt x="375" y="78"/>
                    <a:pt x="292" y="0"/>
                    <a:pt x="188" y="0"/>
                  </a:cubicBezTo>
                  <a:cubicBezTo>
                    <a:pt x="84" y="0"/>
                    <a:pt x="0" y="78"/>
                    <a:pt x="0" y="187"/>
                  </a:cubicBezTo>
                  <a:cubicBezTo>
                    <a:pt x="0" y="293"/>
                    <a:pt x="0" y="293"/>
                    <a:pt x="0" y="293"/>
                  </a:cubicBezTo>
                  <a:cubicBezTo>
                    <a:pt x="0" y="402"/>
                    <a:pt x="84" y="492"/>
                    <a:pt x="188" y="492"/>
                  </a:cubicBezTo>
                  <a:cubicBezTo>
                    <a:pt x="292" y="492"/>
                    <a:pt x="375" y="402"/>
                    <a:pt x="375" y="293"/>
                  </a:cubicBezTo>
                  <a:close/>
                  <a:moveTo>
                    <a:pt x="101" y="44"/>
                  </a:moveTo>
                  <a:cubicBezTo>
                    <a:pt x="144" y="59"/>
                    <a:pt x="176" y="76"/>
                    <a:pt x="183" y="94"/>
                  </a:cubicBezTo>
                  <a:cubicBezTo>
                    <a:pt x="134" y="142"/>
                    <a:pt x="154" y="205"/>
                    <a:pt x="153" y="264"/>
                  </a:cubicBezTo>
                  <a:cubicBezTo>
                    <a:pt x="151" y="314"/>
                    <a:pt x="150" y="285"/>
                    <a:pt x="101" y="294"/>
                  </a:cubicBezTo>
                  <a:cubicBezTo>
                    <a:pt x="101" y="209"/>
                    <a:pt x="101" y="129"/>
                    <a:pt x="101" y="44"/>
                  </a:cubicBezTo>
                  <a:close/>
                  <a:moveTo>
                    <a:pt x="133" y="311"/>
                  </a:moveTo>
                  <a:cubicBezTo>
                    <a:pt x="143" y="313"/>
                    <a:pt x="163" y="321"/>
                    <a:pt x="167" y="304"/>
                  </a:cubicBezTo>
                  <a:cubicBezTo>
                    <a:pt x="172" y="255"/>
                    <a:pt x="163" y="214"/>
                    <a:pt x="167" y="167"/>
                  </a:cubicBezTo>
                  <a:cubicBezTo>
                    <a:pt x="173" y="105"/>
                    <a:pt x="230" y="56"/>
                    <a:pt x="293" y="51"/>
                  </a:cubicBezTo>
                  <a:cubicBezTo>
                    <a:pt x="293" y="78"/>
                    <a:pt x="293" y="106"/>
                    <a:pt x="293" y="133"/>
                  </a:cubicBezTo>
                  <a:cubicBezTo>
                    <a:pt x="287" y="137"/>
                    <a:pt x="281" y="140"/>
                    <a:pt x="275" y="144"/>
                  </a:cubicBezTo>
                  <a:cubicBezTo>
                    <a:pt x="275" y="191"/>
                    <a:pt x="275" y="239"/>
                    <a:pt x="275" y="286"/>
                  </a:cubicBezTo>
                  <a:cubicBezTo>
                    <a:pt x="273" y="315"/>
                    <a:pt x="271" y="342"/>
                    <a:pt x="248" y="364"/>
                  </a:cubicBezTo>
                  <a:cubicBezTo>
                    <a:pt x="214" y="394"/>
                    <a:pt x="175" y="398"/>
                    <a:pt x="141" y="377"/>
                  </a:cubicBezTo>
                  <a:cubicBezTo>
                    <a:pt x="112" y="359"/>
                    <a:pt x="117" y="336"/>
                    <a:pt x="95" y="327"/>
                  </a:cubicBezTo>
                  <a:cubicBezTo>
                    <a:pt x="99" y="314"/>
                    <a:pt x="114" y="307"/>
                    <a:pt x="133" y="311"/>
                  </a:cubicBezTo>
                  <a:close/>
                  <a:moveTo>
                    <a:pt x="30" y="286"/>
                  </a:moveTo>
                  <a:cubicBezTo>
                    <a:pt x="30" y="194"/>
                    <a:pt x="30" y="194"/>
                    <a:pt x="30" y="194"/>
                  </a:cubicBezTo>
                  <a:cubicBezTo>
                    <a:pt x="30" y="121"/>
                    <a:pt x="30" y="121"/>
                    <a:pt x="30" y="121"/>
                  </a:cubicBezTo>
                  <a:cubicBezTo>
                    <a:pt x="82" y="148"/>
                    <a:pt x="82" y="148"/>
                    <a:pt x="82" y="148"/>
                  </a:cubicBezTo>
                  <a:cubicBezTo>
                    <a:pt x="82" y="204"/>
                    <a:pt x="82" y="204"/>
                    <a:pt x="82" y="204"/>
                  </a:cubicBezTo>
                  <a:cubicBezTo>
                    <a:pt x="82" y="276"/>
                    <a:pt x="82" y="276"/>
                    <a:pt x="82" y="276"/>
                  </a:cubicBezTo>
                  <a:cubicBezTo>
                    <a:pt x="82" y="357"/>
                    <a:pt x="123" y="411"/>
                    <a:pt x="188" y="411"/>
                  </a:cubicBezTo>
                  <a:cubicBezTo>
                    <a:pt x="257" y="411"/>
                    <a:pt x="293" y="353"/>
                    <a:pt x="293" y="276"/>
                  </a:cubicBezTo>
                  <a:cubicBezTo>
                    <a:pt x="293" y="204"/>
                    <a:pt x="293" y="204"/>
                    <a:pt x="293" y="204"/>
                  </a:cubicBezTo>
                  <a:cubicBezTo>
                    <a:pt x="293" y="153"/>
                    <a:pt x="293" y="153"/>
                    <a:pt x="293" y="153"/>
                  </a:cubicBezTo>
                  <a:cubicBezTo>
                    <a:pt x="346" y="123"/>
                    <a:pt x="346" y="123"/>
                    <a:pt x="346" y="123"/>
                  </a:cubicBezTo>
                  <a:cubicBezTo>
                    <a:pt x="346" y="194"/>
                    <a:pt x="346" y="194"/>
                    <a:pt x="346" y="194"/>
                  </a:cubicBezTo>
                  <a:cubicBezTo>
                    <a:pt x="346" y="286"/>
                    <a:pt x="346" y="286"/>
                    <a:pt x="346" y="286"/>
                  </a:cubicBezTo>
                  <a:cubicBezTo>
                    <a:pt x="346" y="385"/>
                    <a:pt x="279" y="459"/>
                    <a:pt x="188" y="459"/>
                  </a:cubicBezTo>
                  <a:cubicBezTo>
                    <a:pt x="188" y="459"/>
                    <a:pt x="188" y="459"/>
                    <a:pt x="188" y="459"/>
                  </a:cubicBezTo>
                  <a:cubicBezTo>
                    <a:pt x="96" y="459"/>
                    <a:pt x="30" y="385"/>
                    <a:pt x="30" y="286"/>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18">
              <a:extLst>
                <a:ext uri="{FF2B5EF4-FFF2-40B4-BE49-F238E27FC236}">
                  <a16:creationId xmlns:a16="http://schemas.microsoft.com/office/drawing/2014/main" id="{7620820F-0272-413D-B555-7E64AF377C87}"/>
                </a:ext>
              </a:extLst>
            </p:cNvPr>
            <p:cNvSpPr>
              <a:spLocks noChangeArrowheads="1"/>
            </p:cNvSpPr>
            <p:nvPr/>
          </p:nvSpPr>
          <p:spPr bwMode="auto">
            <a:xfrm>
              <a:off x="1705377" y="5728348"/>
              <a:ext cx="19145" cy="19829"/>
            </a:xfrm>
            <a:prstGeom prst="ellipse">
              <a:avLst/>
            </a:pr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9">
              <a:extLst>
                <a:ext uri="{FF2B5EF4-FFF2-40B4-BE49-F238E27FC236}">
                  <a16:creationId xmlns:a16="http://schemas.microsoft.com/office/drawing/2014/main" id="{E77E1F8D-CDD0-4EAE-ABD9-43D802605EF8}"/>
                </a:ext>
              </a:extLst>
            </p:cNvPr>
            <p:cNvSpPr>
              <a:spLocks/>
            </p:cNvSpPr>
            <p:nvPr/>
          </p:nvSpPr>
          <p:spPr bwMode="auto">
            <a:xfrm>
              <a:off x="2030162" y="5241510"/>
              <a:ext cx="64273" cy="54017"/>
            </a:xfrm>
            <a:custGeom>
              <a:avLst/>
              <a:gdLst>
                <a:gd name="T0" fmla="*/ 1 w 40"/>
                <a:gd name="T1" fmla="*/ 23 h 33"/>
                <a:gd name="T2" fmla="*/ 2 w 40"/>
                <a:gd name="T3" fmla="*/ 25 h 33"/>
                <a:gd name="T4" fmla="*/ 4 w 40"/>
                <a:gd name="T5" fmla="*/ 26 h 33"/>
                <a:gd name="T6" fmla="*/ 5 w 40"/>
                <a:gd name="T7" fmla="*/ 26 h 33"/>
                <a:gd name="T8" fmla="*/ 7 w 40"/>
                <a:gd name="T9" fmla="*/ 26 h 33"/>
                <a:gd name="T10" fmla="*/ 11 w 40"/>
                <a:gd name="T11" fmla="*/ 26 h 33"/>
                <a:gd name="T12" fmla="*/ 17 w 40"/>
                <a:gd name="T13" fmla="*/ 23 h 33"/>
                <a:gd name="T14" fmla="*/ 23 w 40"/>
                <a:gd name="T15" fmla="*/ 22 h 33"/>
                <a:gd name="T16" fmla="*/ 28 w 40"/>
                <a:gd name="T17" fmla="*/ 27 h 33"/>
                <a:gd name="T18" fmla="*/ 28 w 40"/>
                <a:gd name="T19" fmla="*/ 29 h 33"/>
                <a:gd name="T20" fmla="*/ 31 w 40"/>
                <a:gd name="T21" fmla="*/ 32 h 33"/>
                <a:gd name="T22" fmla="*/ 33 w 40"/>
                <a:gd name="T23" fmla="*/ 33 h 33"/>
                <a:gd name="T24" fmla="*/ 34 w 40"/>
                <a:gd name="T25" fmla="*/ 33 h 33"/>
                <a:gd name="T26" fmla="*/ 35 w 40"/>
                <a:gd name="T27" fmla="*/ 33 h 33"/>
                <a:gd name="T28" fmla="*/ 35 w 40"/>
                <a:gd name="T29" fmla="*/ 31 h 33"/>
                <a:gd name="T30" fmla="*/ 35 w 40"/>
                <a:gd name="T31" fmla="*/ 30 h 33"/>
                <a:gd name="T32" fmla="*/ 35 w 40"/>
                <a:gd name="T33" fmla="*/ 29 h 33"/>
                <a:gd name="T34" fmla="*/ 35 w 40"/>
                <a:gd name="T35" fmla="*/ 27 h 33"/>
                <a:gd name="T36" fmla="*/ 28 w 40"/>
                <a:gd name="T37" fmla="*/ 17 h 33"/>
                <a:gd name="T38" fmla="*/ 27 w 40"/>
                <a:gd name="T39" fmla="*/ 16 h 33"/>
                <a:gd name="T40" fmla="*/ 31 w 40"/>
                <a:gd name="T41" fmla="*/ 13 h 33"/>
                <a:gd name="T42" fmla="*/ 32 w 40"/>
                <a:gd name="T43" fmla="*/ 13 h 33"/>
                <a:gd name="T44" fmla="*/ 35 w 40"/>
                <a:gd name="T45" fmla="*/ 13 h 33"/>
                <a:gd name="T46" fmla="*/ 37 w 40"/>
                <a:gd name="T47" fmla="*/ 14 h 33"/>
                <a:gd name="T48" fmla="*/ 40 w 40"/>
                <a:gd name="T49" fmla="*/ 12 h 33"/>
                <a:gd name="T50" fmla="*/ 40 w 40"/>
                <a:gd name="T51" fmla="*/ 11 h 33"/>
                <a:gd name="T52" fmla="*/ 40 w 40"/>
                <a:gd name="T53" fmla="*/ 9 h 33"/>
                <a:gd name="T54" fmla="*/ 39 w 40"/>
                <a:gd name="T55" fmla="*/ 6 h 33"/>
                <a:gd name="T56" fmla="*/ 37 w 40"/>
                <a:gd name="T57" fmla="*/ 4 h 33"/>
                <a:gd name="T58" fmla="*/ 36 w 40"/>
                <a:gd name="T59" fmla="*/ 3 h 33"/>
                <a:gd name="T60" fmla="*/ 34 w 40"/>
                <a:gd name="T61" fmla="*/ 2 h 33"/>
                <a:gd name="T62" fmla="*/ 32 w 40"/>
                <a:gd name="T63" fmla="*/ 2 h 33"/>
                <a:gd name="T64" fmla="*/ 31 w 40"/>
                <a:gd name="T65" fmla="*/ 3 h 33"/>
                <a:gd name="T66" fmla="*/ 31 w 40"/>
                <a:gd name="T67" fmla="*/ 3 h 33"/>
                <a:gd name="T68" fmla="*/ 31 w 40"/>
                <a:gd name="T69" fmla="*/ 5 h 33"/>
                <a:gd name="T70" fmla="*/ 30 w 40"/>
                <a:gd name="T71" fmla="*/ 9 h 33"/>
                <a:gd name="T72" fmla="*/ 29 w 40"/>
                <a:gd name="T73" fmla="*/ 9 h 33"/>
                <a:gd name="T74" fmla="*/ 27 w 40"/>
                <a:gd name="T75" fmla="*/ 9 h 33"/>
                <a:gd name="T76" fmla="*/ 27 w 40"/>
                <a:gd name="T77" fmla="*/ 9 h 33"/>
                <a:gd name="T78" fmla="*/ 23 w 40"/>
                <a:gd name="T79" fmla="*/ 12 h 33"/>
                <a:gd name="T80" fmla="*/ 20 w 40"/>
                <a:gd name="T81" fmla="*/ 10 h 33"/>
                <a:gd name="T82" fmla="*/ 18 w 40"/>
                <a:gd name="T83" fmla="*/ 8 h 33"/>
                <a:gd name="T84" fmla="*/ 13 w 40"/>
                <a:gd name="T85" fmla="*/ 5 h 33"/>
                <a:gd name="T86" fmla="*/ 11 w 40"/>
                <a:gd name="T87" fmla="*/ 4 h 33"/>
                <a:gd name="T88" fmla="*/ 10 w 40"/>
                <a:gd name="T89" fmla="*/ 2 h 33"/>
                <a:gd name="T90" fmla="*/ 6 w 40"/>
                <a:gd name="T91" fmla="*/ 0 h 33"/>
                <a:gd name="T92" fmla="*/ 4 w 40"/>
                <a:gd name="T93" fmla="*/ 1 h 33"/>
                <a:gd name="T94" fmla="*/ 5 w 40"/>
                <a:gd name="T95" fmla="*/ 4 h 33"/>
                <a:gd name="T96" fmla="*/ 7 w 40"/>
                <a:gd name="T97" fmla="*/ 6 h 33"/>
                <a:gd name="T98" fmla="*/ 18 w 40"/>
                <a:gd name="T99" fmla="*/ 16 h 33"/>
                <a:gd name="T100" fmla="*/ 18 w 40"/>
                <a:gd name="T101" fmla="*/ 18 h 33"/>
                <a:gd name="T102" fmla="*/ 14 w 40"/>
                <a:gd name="T103" fmla="*/ 20 h 33"/>
                <a:gd name="T104" fmla="*/ 13 w 40"/>
                <a:gd name="T105" fmla="*/ 20 h 33"/>
                <a:gd name="T106" fmla="*/ 10 w 40"/>
                <a:gd name="T107" fmla="*/ 20 h 33"/>
                <a:gd name="T108" fmla="*/ 7 w 40"/>
                <a:gd name="T109" fmla="*/ 21 h 33"/>
                <a:gd name="T110" fmla="*/ 3 w 40"/>
                <a:gd name="T111" fmla="*/ 19 h 33"/>
                <a:gd name="T112" fmla="*/ 1 w 40"/>
                <a:gd name="T113" fmla="*/ 20 h 33"/>
                <a:gd name="T114" fmla="*/ 0 w 40"/>
                <a:gd name="T11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 h="33">
                  <a:moveTo>
                    <a:pt x="0" y="22"/>
                  </a:moveTo>
                  <a:cubicBezTo>
                    <a:pt x="0" y="22"/>
                    <a:pt x="0" y="22"/>
                    <a:pt x="0" y="22"/>
                  </a:cubicBezTo>
                  <a:cubicBezTo>
                    <a:pt x="0" y="22"/>
                    <a:pt x="0" y="22"/>
                    <a:pt x="0" y="22"/>
                  </a:cubicBezTo>
                  <a:cubicBezTo>
                    <a:pt x="0" y="22"/>
                    <a:pt x="0" y="22"/>
                    <a:pt x="0" y="22"/>
                  </a:cubicBezTo>
                  <a:cubicBezTo>
                    <a:pt x="0" y="22"/>
                    <a:pt x="0" y="22"/>
                    <a:pt x="0" y="22"/>
                  </a:cubicBezTo>
                  <a:cubicBezTo>
                    <a:pt x="0" y="23"/>
                    <a:pt x="0" y="23"/>
                    <a:pt x="0" y="23"/>
                  </a:cubicBezTo>
                  <a:cubicBezTo>
                    <a:pt x="0" y="23"/>
                    <a:pt x="0" y="23"/>
                    <a:pt x="0" y="23"/>
                  </a:cubicBezTo>
                  <a:cubicBezTo>
                    <a:pt x="1" y="23"/>
                    <a:pt x="1" y="23"/>
                    <a:pt x="1" y="23"/>
                  </a:cubicBezTo>
                  <a:cubicBezTo>
                    <a:pt x="1" y="23"/>
                    <a:pt x="1" y="23"/>
                    <a:pt x="1" y="23"/>
                  </a:cubicBezTo>
                  <a:cubicBezTo>
                    <a:pt x="1" y="24"/>
                    <a:pt x="1" y="24"/>
                    <a:pt x="1" y="24"/>
                  </a:cubicBezTo>
                  <a:cubicBezTo>
                    <a:pt x="1" y="24"/>
                    <a:pt x="1" y="24"/>
                    <a:pt x="1" y="24"/>
                  </a:cubicBezTo>
                  <a:cubicBezTo>
                    <a:pt x="1" y="25"/>
                    <a:pt x="1" y="25"/>
                    <a:pt x="1" y="25"/>
                  </a:cubicBezTo>
                  <a:cubicBezTo>
                    <a:pt x="1" y="25"/>
                    <a:pt x="1" y="25"/>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4" y="26"/>
                    <a:pt x="4" y="26"/>
                    <a:pt x="4" y="26"/>
                  </a:cubicBezTo>
                  <a:cubicBezTo>
                    <a:pt x="4" y="26"/>
                    <a:pt x="4" y="26"/>
                    <a:pt x="4" y="26"/>
                  </a:cubicBezTo>
                  <a:cubicBezTo>
                    <a:pt x="4" y="26"/>
                    <a:pt x="4"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7" y="26"/>
                    <a:pt x="7" y="26"/>
                    <a:pt x="7" y="26"/>
                  </a:cubicBezTo>
                  <a:cubicBezTo>
                    <a:pt x="7" y="26"/>
                    <a:pt x="7" y="26"/>
                    <a:pt x="7" y="26"/>
                  </a:cubicBezTo>
                  <a:cubicBezTo>
                    <a:pt x="7" y="26"/>
                    <a:pt x="7" y="26"/>
                    <a:pt x="7" y="26"/>
                  </a:cubicBezTo>
                  <a:cubicBezTo>
                    <a:pt x="7" y="26"/>
                    <a:pt x="8" y="26"/>
                    <a:pt x="8" y="26"/>
                  </a:cubicBezTo>
                  <a:cubicBezTo>
                    <a:pt x="8" y="26"/>
                    <a:pt x="8" y="26"/>
                    <a:pt x="8" y="26"/>
                  </a:cubicBezTo>
                  <a:cubicBezTo>
                    <a:pt x="8" y="26"/>
                    <a:pt x="9" y="26"/>
                    <a:pt x="9" y="26"/>
                  </a:cubicBezTo>
                  <a:cubicBezTo>
                    <a:pt x="9" y="26"/>
                    <a:pt x="9" y="26"/>
                    <a:pt x="9" y="26"/>
                  </a:cubicBezTo>
                  <a:cubicBezTo>
                    <a:pt x="9" y="26"/>
                    <a:pt x="10" y="26"/>
                    <a:pt x="10" y="26"/>
                  </a:cubicBezTo>
                  <a:cubicBezTo>
                    <a:pt x="10" y="26"/>
                    <a:pt x="10" y="26"/>
                    <a:pt x="10" y="26"/>
                  </a:cubicBezTo>
                  <a:cubicBezTo>
                    <a:pt x="10" y="26"/>
                    <a:pt x="10" y="26"/>
                    <a:pt x="11" y="26"/>
                  </a:cubicBezTo>
                  <a:cubicBezTo>
                    <a:pt x="11" y="26"/>
                    <a:pt x="11" y="25"/>
                    <a:pt x="11" y="25"/>
                  </a:cubicBezTo>
                  <a:cubicBezTo>
                    <a:pt x="11" y="25"/>
                    <a:pt x="11" y="25"/>
                    <a:pt x="11" y="25"/>
                  </a:cubicBezTo>
                  <a:cubicBezTo>
                    <a:pt x="12" y="25"/>
                    <a:pt x="12" y="25"/>
                    <a:pt x="12" y="25"/>
                  </a:cubicBezTo>
                  <a:cubicBezTo>
                    <a:pt x="13" y="25"/>
                    <a:pt x="13" y="25"/>
                    <a:pt x="13" y="25"/>
                  </a:cubicBezTo>
                  <a:cubicBezTo>
                    <a:pt x="14" y="25"/>
                    <a:pt x="14" y="24"/>
                    <a:pt x="15" y="24"/>
                  </a:cubicBezTo>
                  <a:cubicBezTo>
                    <a:pt x="15" y="24"/>
                    <a:pt x="16" y="24"/>
                    <a:pt x="16" y="23"/>
                  </a:cubicBezTo>
                  <a:cubicBezTo>
                    <a:pt x="16" y="23"/>
                    <a:pt x="17" y="23"/>
                    <a:pt x="17" y="23"/>
                  </a:cubicBezTo>
                  <a:cubicBezTo>
                    <a:pt x="17" y="23"/>
                    <a:pt x="17" y="23"/>
                    <a:pt x="17" y="23"/>
                  </a:cubicBezTo>
                  <a:cubicBezTo>
                    <a:pt x="17" y="23"/>
                    <a:pt x="17" y="23"/>
                    <a:pt x="17" y="23"/>
                  </a:cubicBezTo>
                  <a:cubicBezTo>
                    <a:pt x="18" y="23"/>
                    <a:pt x="19" y="23"/>
                    <a:pt x="20" y="22"/>
                  </a:cubicBezTo>
                  <a:cubicBezTo>
                    <a:pt x="20" y="22"/>
                    <a:pt x="20" y="22"/>
                    <a:pt x="20" y="22"/>
                  </a:cubicBezTo>
                  <a:cubicBezTo>
                    <a:pt x="20" y="22"/>
                    <a:pt x="21" y="22"/>
                    <a:pt x="21" y="22"/>
                  </a:cubicBezTo>
                  <a:cubicBezTo>
                    <a:pt x="21" y="22"/>
                    <a:pt x="21" y="22"/>
                    <a:pt x="22" y="22"/>
                  </a:cubicBezTo>
                  <a:cubicBezTo>
                    <a:pt x="22" y="22"/>
                    <a:pt x="22" y="22"/>
                    <a:pt x="22" y="22"/>
                  </a:cubicBezTo>
                  <a:cubicBezTo>
                    <a:pt x="23" y="22"/>
                    <a:pt x="23" y="22"/>
                    <a:pt x="23" y="22"/>
                  </a:cubicBezTo>
                  <a:cubicBezTo>
                    <a:pt x="23" y="22"/>
                    <a:pt x="23" y="22"/>
                    <a:pt x="23" y="22"/>
                  </a:cubicBezTo>
                  <a:cubicBezTo>
                    <a:pt x="24" y="22"/>
                    <a:pt x="24" y="22"/>
                    <a:pt x="24" y="22"/>
                  </a:cubicBezTo>
                  <a:cubicBezTo>
                    <a:pt x="24" y="22"/>
                    <a:pt x="24" y="22"/>
                    <a:pt x="24" y="22"/>
                  </a:cubicBezTo>
                  <a:cubicBezTo>
                    <a:pt x="24" y="22"/>
                    <a:pt x="24" y="22"/>
                    <a:pt x="24" y="22"/>
                  </a:cubicBezTo>
                  <a:cubicBezTo>
                    <a:pt x="25" y="22"/>
                    <a:pt x="25" y="23"/>
                    <a:pt x="25" y="23"/>
                  </a:cubicBezTo>
                  <a:cubicBezTo>
                    <a:pt x="26" y="23"/>
                    <a:pt x="26" y="24"/>
                    <a:pt x="26" y="24"/>
                  </a:cubicBezTo>
                  <a:cubicBezTo>
                    <a:pt x="27" y="25"/>
                    <a:pt x="27" y="26"/>
                    <a:pt x="28" y="26"/>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8"/>
                    <a:pt x="28" y="28"/>
                  </a:cubicBezTo>
                  <a:cubicBezTo>
                    <a:pt x="28" y="28"/>
                    <a:pt x="28" y="28"/>
                    <a:pt x="28" y="28"/>
                  </a:cubicBezTo>
                  <a:cubicBezTo>
                    <a:pt x="28" y="28"/>
                    <a:pt x="28" y="28"/>
                    <a:pt x="28" y="28"/>
                  </a:cubicBezTo>
                  <a:cubicBezTo>
                    <a:pt x="28" y="28"/>
                    <a:pt x="28" y="28"/>
                    <a:pt x="28" y="28"/>
                  </a:cubicBezTo>
                  <a:cubicBezTo>
                    <a:pt x="28" y="28"/>
                    <a:pt x="28" y="29"/>
                    <a:pt x="28" y="29"/>
                  </a:cubicBezTo>
                  <a:cubicBezTo>
                    <a:pt x="28" y="29"/>
                    <a:pt x="29" y="29"/>
                    <a:pt x="29" y="29"/>
                  </a:cubicBezTo>
                  <a:cubicBezTo>
                    <a:pt x="29" y="29"/>
                    <a:pt x="29" y="29"/>
                    <a:pt x="29" y="29"/>
                  </a:cubicBezTo>
                  <a:cubicBezTo>
                    <a:pt x="29" y="29"/>
                    <a:pt x="29" y="29"/>
                    <a:pt x="29" y="29"/>
                  </a:cubicBezTo>
                  <a:cubicBezTo>
                    <a:pt x="30" y="32"/>
                    <a:pt x="30" y="32"/>
                    <a:pt x="30" y="32"/>
                  </a:cubicBezTo>
                  <a:cubicBezTo>
                    <a:pt x="30" y="32"/>
                    <a:pt x="30" y="32"/>
                    <a:pt x="30" y="32"/>
                  </a:cubicBezTo>
                  <a:cubicBezTo>
                    <a:pt x="30" y="32"/>
                    <a:pt x="30" y="32"/>
                    <a:pt x="30" y="32"/>
                  </a:cubicBezTo>
                  <a:cubicBezTo>
                    <a:pt x="30" y="32"/>
                    <a:pt x="31" y="32"/>
                    <a:pt x="31" y="32"/>
                  </a:cubicBezTo>
                  <a:cubicBezTo>
                    <a:pt x="31" y="32"/>
                    <a:pt x="31" y="32"/>
                    <a:pt x="31" y="32"/>
                  </a:cubicBezTo>
                  <a:cubicBezTo>
                    <a:pt x="31" y="32"/>
                    <a:pt x="31" y="32"/>
                    <a:pt x="31" y="32"/>
                  </a:cubicBezTo>
                  <a:cubicBezTo>
                    <a:pt x="31" y="32"/>
                    <a:pt x="31" y="32"/>
                    <a:pt x="31" y="32"/>
                  </a:cubicBezTo>
                  <a:cubicBezTo>
                    <a:pt x="31" y="32"/>
                    <a:pt x="31" y="32"/>
                    <a:pt x="32" y="32"/>
                  </a:cubicBezTo>
                  <a:cubicBezTo>
                    <a:pt x="32" y="32"/>
                    <a:pt x="32" y="32"/>
                    <a:pt x="32" y="32"/>
                  </a:cubicBezTo>
                  <a:cubicBezTo>
                    <a:pt x="32" y="32"/>
                    <a:pt x="32" y="32"/>
                    <a:pt x="32" y="32"/>
                  </a:cubicBezTo>
                  <a:cubicBezTo>
                    <a:pt x="32" y="32"/>
                    <a:pt x="32" y="32"/>
                    <a:pt x="32" y="32"/>
                  </a:cubicBezTo>
                  <a:cubicBezTo>
                    <a:pt x="32" y="32"/>
                    <a:pt x="32" y="32"/>
                    <a:pt x="33" y="32"/>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4" y="33"/>
                    <a:pt x="34" y="33"/>
                    <a:pt x="34" y="33"/>
                  </a:cubicBezTo>
                  <a:cubicBezTo>
                    <a:pt x="34" y="33"/>
                    <a:pt x="34" y="33"/>
                    <a:pt x="34" y="33"/>
                  </a:cubicBezTo>
                  <a:cubicBezTo>
                    <a:pt x="34" y="33"/>
                    <a:pt x="34" y="33"/>
                    <a:pt x="34" y="33"/>
                  </a:cubicBezTo>
                  <a:cubicBezTo>
                    <a:pt x="34" y="33"/>
                    <a:pt x="34" y="33"/>
                    <a:pt x="34" y="33"/>
                  </a:cubicBezTo>
                  <a:cubicBezTo>
                    <a:pt x="34" y="33"/>
                    <a:pt x="34" y="33"/>
                    <a:pt x="34" y="33"/>
                  </a:cubicBezTo>
                  <a:cubicBezTo>
                    <a:pt x="35" y="33"/>
                    <a:pt x="35" y="33"/>
                    <a:pt x="35" y="33"/>
                  </a:cubicBezTo>
                  <a:cubicBezTo>
                    <a:pt x="35" y="33"/>
                    <a:pt x="35" y="33"/>
                    <a:pt x="35" y="33"/>
                  </a:cubicBezTo>
                  <a:cubicBezTo>
                    <a:pt x="35" y="33"/>
                    <a:pt x="35" y="33"/>
                    <a:pt x="35" y="33"/>
                  </a:cubicBezTo>
                  <a:cubicBezTo>
                    <a:pt x="35" y="33"/>
                    <a:pt x="35" y="33"/>
                    <a:pt x="35" y="33"/>
                  </a:cubicBezTo>
                  <a:cubicBezTo>
                    <a:pt x="35" y="33"/>
                    <a:pt x="35" y="33"/>
                    <a:pt x="35" y="33"/>
                  </a:cubicBezTo>
                  <a:cubicBezTo>
                    <a:pt x="35" y="32"/>
                    <a:pt x="35" y="32"/>
                    <a:pt x="35" y="32"/>
                  </a:cubicBezTo>
                  <a:cubicBezTo>
                    <a:pt x="35" y="32"/>
                    <a:pt x="35" y="32"/>
                    <a:pt x="35" y="32"/>
                  </a:cubicBezTo>
                  <a:cubicBezTo>
                    <a:pt x="35" y="32"/>
                    <a:pt x="35" y="32"/>
                    <a:pt x="35" y="32"/>
                  </a:cubicBezTo>
                  <a:cubicBezTo>
                    <a:pt x="35" y="32"/>
                    <a:pt x="35" y="32"/>
                    <a:pt x="35" y="32"/>
                  </a:cubicBezTo>
                  <a:cubicBezTo>
                    <a:pt x="35" y="32"/>
                    <a:pt x="35" y="32"/>
                    <a:pt x="35" y="32"/>
                  </a:cubicBezTo>
                  <a:cubicBezTo>
                    <a:pt x="35" y="32"/>
                    <a:pt x="35" y="32"/>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0"/>
                    <a:pt x="35" y="30"/>
                  </a:cubicBezTo>
                  <a:cubicBezTo>
                    <a:pt x="35" y="30"/>
                    <a:pt x="35" y="30"/>
                    <a:pt x="35" y="30"/>
                  </a:cubicBezTo>
                  <a:cubicBezTo>
                    <a:pt x="35" y="30"/>
                    <a:pt x="35" y="30"/>
                    <a:pt x="35" y="30"/>
                  </a:cubicBezTo>
                  <a:cubicBezTo>
                    <a:pt x="35" y="30"/>
                    <a:pt x="35" y="30"/>
                    <a:pt x="35" y="30"/>
                  </a:cubicBezTo>
                  <a:cubicBezTo>
                    <a:pt x="36" y="30"/>
                    <a:pt x="36" y="29"/>
                    <a:pt x="36" y="29"/>
                  </a:cubicBezTo>
                  <a:cubicBezTo>
                    <a:pt x="36" y="29"/>
                    <a:pt x="36" y="29"/>
                    <a:pt x="36" y="29"/>
                  </a:cubicBezTo>
                  <a:cubicBezTo>
                    <a:pt x="35" y="29"/>
                    <a:pt x="35" y="29"/>
                    <a:pt x="35" y="29"/>
                  </a:cubicBezTo>
                  <a:cubicBezTo>
                    <a:pt x="35" y="29"/>
                    <a:pt x="35" y="29"/>
                    <a:pt x="35" y="29"/>
                  </a:cubicBezTo>
                  <a:cubicBezTo>
                    <a:pt x="35" y="29"/>
                    <a:pt x="35" y="29"/>
                    <a:pt x="35" y="29"/>
                  </a:cubicBezTo>
                  <a:cubicBezTo>
                    <a:pt x="35" y="29"/>
                    <a:pt x="35" y="28"/>
                    <a:pt x="35" y="28"/>
                  </a:cubicBezTo>
                  <a:cubicBezTo>
                    <a:pt x="35" y="28"/>
                    <a:pt x="35" y="28"/>
                    <a:pt x="35" y="28"/>
                  </a:cubicBezTo>
                  <a:cubicBezTo>
                    <a:pt x="35" y="28"/>
                    <a:pt x="35" y="28"/>
                    <a:pt x="35" y="28"/>
                  </a:cubicBezTo>
                  <a:cubicBezTo>
                    <a:pt x="35" y="28"/>
                    <a:pt x="35" y="28"/>
                    <a:pt x="35" y="28"/>
                  </a:cubicBezTo>
                  <a:cubicBezTo>
                    <a:pt x="35" y="28"/>
                    <a:pt x="35" y="28"/>
                    <a:pt x="35" y="27"/>
                  </a:cubicBezTo>
                  <a:cubicBezTo>
                    <a:pt x="35" y="27"/>
                    <a:pt x="35" y="27"/>
                    <a:pt x="35" y="27"/>
                  </a:cubicBezTo>
                  <a:cubicBezTo>
                    <a:pt x="35" y="27"/>
                    <a:pt x="35" y="27"/>
                    <a:pt x="35" y="27"/>
                  </a:cubicBezTo>
                  <a:cubicBezTo>
                    <a:pt x="35" y="27"/>
                    <a:pt x="35" y="27"/>
                    <a:pt x="35" y="27"/>
                  </a:cubicBezTo>
                  <a:cubicBezTo>
                    <a:pt x="35" y="27"/>
                    <a:pt x="35" y="27"/>
                    <a:pt x="35" y="27"/>
                  </a:cubicBezTo>
                  <a:cubicBezTo>
                    <a:pt x="33" y="25"/>
                    <a:pt x="32" y="23"/>
                    <a:pt x="31" y="22"/>
                  </a:cubicBezTo>
                  <a:cubicBezTo>
                    <a:pt x="30" y="21"/>
                    <a:pt x="30" y="21"/>
                    <a:pt x="30" y="21"/>
                  </a:cubicBezTo>
                  <a:cubicBezTo>
                    <a:pt x="30" y="20"/>
                    <a:pt x="30" y="20"/>
                    <a:pt x="30" y="20"/>
                  </a:cubicBezTo>
                  <a:cubicBezTo>
                    <a:pt x="30" y="20"/>
                    <a:pt x="30" y="20"/>
                    <a:pt x="30" y="20"/>
                  </a:cubicBezTo>
                  <a:cubicBezTo>
                    <a:pt x="30" y="20"/>
                    <a:pt x="30" y="20"/>
                    <a:pt x="30" y="20"/>
                  </a:cubicBezTo>
                  <a:cubicBezTo>
                    <a:pt x="30" y="20"/>
                    <a:pt x="30" y="20"/>
                    <a:pt x="30" y="20"/>
                  </a:cubicBezTo>
                  <a:cubicBezTo>
                    <a:pt x="28" y="17"/>
                    <a:pt x="28" y="17"/>
                    <a:pt x="28" y="17"/>
                  </a:cubicBezTo>
                  <a:cubicBezTo>
                    <a:pt x="27" y="17"/>
                    <a:pt x="27" y="17"/>
                    <a:pt x="27" y="17"/>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5"/>
                    <a:pt x="27" y="15"/>
                    <a:pt x="27" y="15"/>
                  </a:cubicBezTo>
                  <a:cubicBezTo>
                    <a:pt x="27" y="15"/>
                    <a:pt x="27" y="15"/>
                    <a:pt x="27" y="15"/>
                  </a:cubicBezTo>
                  <a:cubicBezTo>
                    <a:pt x="28" y="15"/>
                    <a:pt x="28" y="15"/>
                    <a:pt x="28" y="15"/>
                  </a:cubicBezTo>
                  <a:cubicBezTo>
                    <a:pt x="30" y="13"/>
                    <a:pt x="30" y="13"/>
                    <a:pt x="30" y="13"/>
                  </a:cubicBezTo>
                  <a:cubicBezTo>
                    <a:pt x="30" y="13"/>
                    <a:pt x="30" y="13"/>
                    <a:pt x="30" y="13"/>
                  </a:cubicBezTo>
                  <a:cubicBezTo>
                    <a:pt x="30" y="13"/>
                    <a:pt x="30" y="13"/>
                    <a:pt x="30" y="13"/>
                  </a:cubicBezTo>
                  <a:cubicBezTo>
                    <a:pt x="30" y="13"/>
                    <a:pt x="30" y="13"/>
                    <a:pt x="30"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3" y="13"/>
                    <a:pt x="33" y="13"/>
                    <a:pt x="33" y="13"/>
                  </a:cubicBezTo>
                  <a:cubicBezTo>
                    <a:pt x="33" y="13"/>
                    <a:pt x="33" y="13"/>
                    <a:pt x="34" y="13"/>
                  </a:cubicBezTo>
                  <a:cubicBezTo>
                    <a:pt x="34" y="13"/>
                    <a:pt x="34" y="13"/>
                    <a:pt x="34" y="13"/>
                  </a:cubicBezTo>
                  <a:cubicBezTo>
                    <a:pt x="35" y="13"/>
                    <a:pt x="35" y="13"/>
                    <a:pt x="35" y="13"/>
                  </a:cubicBezTo>
                  <a:cubicBezTo>
                    <a:pt x="36" y="13"/>
                    <a:pt x="36" y="14"/>
                    <a:pt x="36"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8" y="14"/>
                    <a:pt x="38" y="13"/>
                  </a:cubicBezTo>
                  <a:cubicBezTo>
                    <a:pt x="38" y="13"/>
                    <a:pt x="38" y="13"/>
                    <a:pt x="38" y="13"/>
                  </a:cubicBezTo>
                  <a:cubicBezTo>
                    <a:pt x="38" y="13"/>
                    <a:pt x="39" y="13"/>
                    <a:pt x="39" y="13"/>
                  </a:cubicBezTo>
                  <a:cubicBezTo>
                    <a:pt x="39" y="13"/>
                    <a:pt x="39" y="13"/>
                    <a:pt x="39" y="13"/>
                  </a:cubicBezTo>
                  <a:cubicBezTo>
                    <a:pt x="39" y="13"/>
                    <a:pt x="39" y="13"/>
                    <a:pt x="39" y="13"/>
                  </a:cubicBezTo>
                  <a:cubicBezTo>
                    <a:pt x="39" y="13"/>
                    <a:pt x="39" y="13"/>
                    <a:pt x="39" y="13"/>
                  </a:cubicBezTo>
                  <a:cubicBezTo>
                    <a:pt x="39" y="13"/>
                    <a:pt x="39" y="12"/>
                    <a:pt x="39" y="12"/>
                  </a:cubicBezTo>
                  <a:cubicBezTo>
                    <a:pt x="40" y="12"/>
                    <a:pt x="40" y="12"/>
                    <a:pt x="40" y="12"/>
                  </a:cubicBezTo>
                  <a:cubicBezTo>
                    <a:pt x="40" y="12"/>
                    <a:pt x="40" y="12"/>
                    <a:pt x="40" y="12"/>
                  </a:cubicBezTo>
                  <a:cubicBezTo>
                    <a:pt x="40" y="12"/>
                    <a:pt x="40" y="12"/>
                    <a:pt x="40" y="12"/>
                  </a:cubicBezTo>
                  <a:cubicBezTo>
                    <a:pt x="40" y="12"/>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9"/>
                    <a:pt x="40" y="9"/>
                    <a:pt x="40" y="9"/>
                  </a:cubicBezTo>
                  <a:cubicBezTo>
                    <a:pt x="40" y="9"/>
                    <a:pt x="40" y="8"/>
                    <a:pt x="40" y="8"/>
                  </a:cubicBezTo>
                  <a:cubicBezTo>
                    <a:pt x="40" y="8"/>
                    <a:pt x="40" y="8"/>
                    <a:pt x="40" y="8"/>
                  </a:cubicBezTo>
                  <a:cubicBezTo>
                    <a:pt x="40" y="8"/>
                    <a:pt x="40" y="7"/>
                    <a:pt x="40" y="7"/>
                  </a:cubicBezTo>
                  <a:cubicBezTo>
                    <a:pt x="40" y="7"/>
                    <a:pt x="40" y="7"/>
                    <a:pt x="40" y="7"/>
                  </a:cubicBezTo>
                  <a:cubicBezTo>
                    <a:pt x="40" y="7"/>
                    <a:pt x="40" y="7"/>
                    <a:pt x="40" y="7"/>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5"/>
                    <a:pt x="38" y="5"/>
                  </a:cubicBezTo>
                  <a:cubicBezTo>
                    <a:pt x="38" y="5"/>
                    <a:pt x="38" y="5"/>
                    <a:pt x="38" y="5"/>
                  </a:cubicBezTo>
                  <a:cubicBezTo>
                    <a:pt x="38" y="5"/>
                    <a:pt x="38" y="5"/>
                    <a:pt x="38" y="5"/>
                  </a:cubicBezTo>
                  <a:cubicBezTo>
                    <a:pt x="38" y="5"/>
                    <a:pt x="38" y="5"/>
                    <a:pt x="38" y="5"/>
                  </a:cubicBezTo>
                  <a:cubicBezTo>
                    <a:pt x="37" y="4"/>
                    <a:pt x="37" y="4"/>
                    <a:pt x="37" y="4"/>
                  </a:cubicBezTo>
                  <a:cubicBezTo>
                    <a:pt x="37" y="4"/>
                    <a:pt x="37" y="4"/>
                    <a:pt x="37" y="4"/>
                  </a:cubicBezTo>
                  <a:cubicBezTo>
                    <a:pt x="37" y="4"/>
                    <a:pt x="37" y="4"/>
                    <a:pt x="37" y="4"/>
                  </a:cubicBezTo>
                  <a:cubicBezTo>
                    <a:pt x="37" y="4"/>
                    <a:pt x="37" y="4"/>
                    <a:pt x="37" y="4"/>
                  </a:cubicBezTo>
                  <a:cubicBezTo>
                    <a:pt x="37" y="4"/>
                    <a:pt x="37" y="4"/>
                    <a:pt x="37" y="4"/>
                  </a:cubicBezTo>
                  <a:cubicBezTo>
                    <a:pt x="36" y="4"/>
                    <a:pt x="36" y="4"/>
                    <a:pt x="36" y="4"/>
                  </a:cubicBezTo>
                  <a:cubicBezTo>
                    <a:pt x="36" y="4"/>
                    <a:pt x="36" y="4"/>
                    <a:pt x="36" y="4"/>
                  </a:cubicBezTo>
                  <a:cubicBezTo>
                    <a:pt x="36" y="4"/>
                    <a:pt x="36" y="4"/>
                    <a:pt x="36" y="4"/>
                  </a:cubicBezTo>
                  <a:cubicBezTo>
                    <a:pt x="36" y="3"/>
                    <a:pt x="36" y="3"/>
                    <a:pt x="36" y="3"/>
                  </a:cubicBezTo>
                  <a:cubicBezTo>
                    <a:pt x="36" y="3"/>
                    <a:pt x="36" y="3"/>
                    <a:pt x="36" y="3"/>
                  </a:cubicBezTo>
                  <a:cubicBezTo>
                    <a:pt x="36" y="3"/>
                    <a:pt x="36" y="3"/>
                    <a:pt x="35" y="3"/>
                  </a:cubicBezTo>
                  <a:cubicBezTo>
                    <a:pt x="35" y="3"/>
                    <a:pt x="35" y="3"/>
                    <a:pt x="35" y="2"/>
                  </a:cubicBezTo>
                  <a:cubicBezTo>
                    <a:pt x="35" y="2"/>
                    <a:pt x="35" y="2"/>
                    <a:pt x="35" y="2"/>
                  </a:cubicBezTo>
                  <a:cubicBezTo>
                    <a:pt x="35" y="2"/>
                    <a:pt x="34" y="2"/>
                    <a:pt x="34" y="2"/>
                  </a:cubicBezTo>
                  <a:cubicBezTo>
                    <a:pt x="34" y="2"/>
                    <a:pt x="34" y="2"/>
                    <a:pt x="34" y="2"/>
                  </a:cubicBezTo>
                  <a:cubicBezTo>
                    <a:pt x="34" y="2"/>
                    <a:pt x="34" y="2"/>
                    <a:pt x="34" y="2"/>
                  </a:cubicBezTo>
                  <a:cubicBezTo>
                    <a:pt x="34" y="2"/>
                    <a:pt x="34" y="2"/>
                    <a:pt x="34" y="2"/>
                  </a:cubicBezTo>
                  <a:cubicBezTo>
                    <a:pt x="34" y="2"/>
                    <a:pt x="34" y="2"/>
                    <a:pt x="34" y="2"/>
                  </a:cubicBezTo>
                  <a:cubicBezTo>
                    <a:pt x="34" y="2"/>
                    <a:pt x="34" y="2"/>
                    <a:pt x="33" y="2"/>
                  </a:cubicBezTo>
                  <a:cubicBezTo>
                    <a:pt x="33" y="2"/>
                    <a:pt x="33" y="2"/>
                    <a:pt x="33" y="2"/>
                  </a:cubicBezTo>
                  <a:cubicBezTo>
                    <a:pt x="33" y="2"/>
                    <a:pt x="33" y="2"/>
                    <a:pt x="33" y="2"/>
                  </a:cubicBezTo>
                  <a:cubicBezTo>
                    <a:pt x="33" y="2"/>
                    <a:pt x="33" y="2"/>
                    <a:pt x="33" y="2"/>
                  </a:cubicBezTo>
                  <a:cubicBezTo>
                    <a:pt x="33" y="2"/>
                    <a:pt x="33" y="2"/>
                    <a:pt x="33" y="2"/>
                  </a:cubicBezTo>
                  <a:cubicBezTo>
                    <a:pt x="33" y="2"/>
                    <a:pt x="33" y="2"/>
                    <a:pt x="33" y="2"/>
                  </a:cubicBezTo>
                  <a:cubicBezTo>
                    <a:pt x="33" y="2"/>
                    <a:pt x="33" y="2"/>
                    <a:pt x="33"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4"/>
                    <a:pt x="31" y="4"/>
                    <a:pt x="31" y="4"/>
                  </a:cubicBezTo>
                  <a:cubicBezTo>
                    <a:pt x="31" y="4"/>
                    <a:pt x="31" y="4"/>
                    <a:pt x="31" y="4"/>
                  </a:cubicBezTo>
                  <a:cubicBezTo>
                    <a:pt x="31" y="4"/>
                    <a:pt x="31" y="4"/>
                    <a:pt x="31" y="4"/>
                  </a:cubicBezTo>
                  <a:cubicBezTo>
                    <a:pt x="31" y="4"/>
                    <a:pt x="31" y="4"/>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2" y="6"/>
                    <a:pt x="32" y="6"/>
                    <a:pt x="32" y="6"/>
                  </a:cubicBezTo>
                  <a:cubicBezTo>
                    <a:pt x="32" y="7"/>
                    <a:pt x="32" y="7"/>
                    <a:pt x="32" y="7"/>
                  </a:cubicBezTo>
                  <a:cubicBezTo>
                    <a:pt x="31" y="7"/>
                    <a:pt x="31" y="7"/>
                    <a:pt x="31" y="7"/>
                  </a:cubicBezTo>
                  <a:cubicBezTo>
                    <a:pt x="31" y="8"/>
                    <a:pt x="31" y="8"/>
                    <a:pt x="30" y="9"/>
                  </a:cubicBezTo>
                  <a:cubicBezTo>
                    <a:pt x="30" y="9"/>
                    <a:pt x="30" y="9"/>
                    <a:pt x="30" y="9"/>
                  </a:cubicBezTo>
                  <a:cubicBezTo>
                    <a:pt x="30" y="9"/>
                    <a:pt x="30" y="9"/>
                    <a:pt x="30"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8" y="9"/>
                  </a:cubicBezTo>
                  <a:cubicBezTo>
                    <a:pt x="28" y="9"/>
                    <a:pt x="28" y="9"/>
                    <a:pt x="28" y="9"/>
                  </a:cubicBezTo>
                  <a:cubicBezTo>
                    <a:pt x="28" y="9"/>
                    <a:pt x="28" y="9"/>
                    <a:pt x="28" y="9"/>
                  </a:cubicBezTo>
                  <a:cubicBezTo>
                    <a:pt x="28" y="9"/>
                    <a:pt x="28" y="9"/>
                    <a:pt x="28"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6" y="9"/>
                    <a:pt x="26" y="9"/>
                    <a:pt x="26" y="10"/>
                  </a:cubicBezTo>
                  <a:cubicBezTo>
                    <a:pt x="26" y="10"/>
                    <a:pt x="26" y="10"/>
                    <a:pt x="26" y="10"/>
                  </a:cubicBezTo>
                  <a:cubicBezTo>
                    <a:pt x="26" y="10"/>
                    <a:pt x="26" y="10"/>
                    <a:pt x="26" y="10"/>
                  </a:cubicBezTo>
                  <a:cubicBezTo>
                    <a:pt x="25" y="10"/>
                    <a:pt x="25" y="10"/>
                    <a:pt x="25" y="10"/>
                  </a:cubicBezTo>
                  <a:cubicBezTo>
                    <a:pt x="24" y="11"/>
                    <a:pt x="24" y="11"/>
                    <a:pt x="24" y="11"/>
                  </a:cubicBezTo>
                  <a:cubicBezTo>
                    <a:pt x="24" y="11"/>
                    <a:pt x="24" y="11"/>
                    <a:pt x="23" y="12"/>
                  </a:cubicBezTo>
                  <a:cubicBezTo>
                    <a:pt x="23" y="12"/>
                    <a:pt x="23" y="12"/>
                    <a:pt x="23" y="12"/>
                  </a:cubicBezTo>
                  <a:cubicBezTo>
                    <a:pt x="22" y="12"/>
                    <a:pt x="22" y="12"/>
                    <a:pt x="22" y="12"/>
                  </a:cubicBezTo>
                  <a:cubicBezTo>
                    <a:pt x="22" y="12"/>
                    <a:pt x="22" y="12"/>
                    <a:pt x="22" y="12"/>
                  </a:cubicBezTo>
                  <a:cubicBezTo>
                    <a:pt x="21" y="12"/>
                    <a:pt x="21" y="12"/>
                    <a:pt x="21" y="12"/>
                  </a:cubicBezTo>
                  <a:cubicBezTo>
                    <a:pt x="21" y="12"/>
                    <a:pt x="21" y="12"/>
                    <a:pt x="21" y="12"/>
                  </a:cubicBezTo>
                  <a:cubicBezTo>
                    <a:pt x="21" y="11"/>
                    <a:pt x="21" y="11"/>
                    <a:pt x="21" y="11"/>
                  </a:cubicBezTo>
                  <a:cubicBezTo>
                    <a:pt x="21" y="11"/>
                    <a:pt x="21" y="11"/>
                    <a:pt x="21" y="11"/>
                  </a:cubicBezTo>
                  <a:cubicBezTo>
                    <a:pt x="20" y="11"/>
                    <a:pt x="20" y="11"/>
                    <a:pt x="20" y="11"/>
                  </a:cubicBezTo>
                  <a:cubicBezTo>
                    <a:pt x="20" y="10"/>
                    <a:pt x="20" y="10"/>
                    <a:pt x="20" y="10"/>
                  </a:cubicBezTo>
                  <a:cubicBezTo>
                    <a:pt x="20" y="10"/>
                    <a:pt x="20" y="10"/>
                    <a:pt x="20" y="10"/>
                  </a:cubicBezTo>
                  <a:cubicBezTo>
                    <a:pt x="20" y="10"/>
                    <a:pt x="20" y="10"/>
                    <a:pt x="20" y="10"/>
                  </a:cubicBezTo>
                  <a:cubicBezTo>
                    <a:pt x="19" y="10"/>
                    <a:pt x="19" y="10"/>
                    <a:pt x="19" y="10"/>
                  </a:cubicBezTo>
                  <a:cubicBezTo>
                    <a:pt x="19" y="10"/>
                    <a:pt x="19" y="9"/>
                    <a:pt x="19" y="9"/>
                  </a:cubicBezTo>
                  <a:cubicBezTo>
                    <a:pt x="19" y="9"/>
                    <a:pt x="18" y="9"/>
                    <a:pt x="18" y="9"/>
                  </a:cubicBezTo>
                  <a:cubicBezTo>
                    <a:pt x="18" y="9"/>
                    <a:pt x="18" y="9"/>
                    <a:pt x="18" y="9"/>
                  </a:cubicBezTo>
                  <a:cubicBezTo>
                    <a:pt x="18" y="8"/>
                    <a:pt x="18" y="8"/>
                    <a:pt x="18" y="8"/>
                  </a:cubicBezTo>
                  <a:cubicBezTo>
                    <a:pt x="18" y="8"/>
                    <a:pt x="18" y="8"/>
                    <a:pt x="18" y="8"/>
                  </a:cubicBezTo>
                  <a:cubicBezTo>
                    <a:pt x="18" y="8"/>
                    <a:pt x="18" y="8"/>
                    <a:pt x="18" y="8"/>
                  </a:cubicBezTo>
                  <a:cubicBezTo>
                    <a:pt x="17" y="8"/>
                    <a:pt x="16" y="7"/>
                    <a:pt x="16" y="7"/>
                  </a:cubicBezTo>
                  <a:cubicBezTo>
                    <a:pt x="16" y="7"/>
                    <a:pt x="16" y="7"/>
                    <a:pt x="16" y="7"/>
                  </a:cubicBezTo>
                  <a:cubicBezTo>
                    <a:pt x="15" y="6"/>
                    <a:pt x="15" y="6"/>
                    <a:pt x="15" y="6"/>
                  </a:cubicBezTo>
                  <a:cubicBezTo>
                    <a:pt x="15" y="6"/>
                    <a:pt x="14" y="6"/>
                    <a:pt x="14" y="5"/>
                  </a:cubicBezTo>
                  <a:cubicBezTo>
                    <a:pt x="14" y="5"/>
                    <a:pt x="14" y="5"/>
                    <a:pt x="13" y="5"/>
                  </a:cubicBezTo>
                  <a:cubicBezTo>
                    <a:pt x="13" y="5"/>
                    <a:pt x="13" y="5"/>
                    <a:pt x="13" y="5"/>
                  </a:cubicBezTo>
                  <a:cubicBezTo>
                    <a:pt x="13" y="5"/>
                    <a:pt x="13" y="5"/>
                    <a:pt x="13" y="5"/>
                  </a:cubicBezTo>
                  <a:cubicBezTo>
                    <a:pt x="13" y="4"/>
                    <a:pt x="13" y="4"/>
                    <a:pt x="13" y="4"/>
                  </a:cubicBezTo>
                  <a:cubicBezTo>
                    <a:pt x="12" y="4"/>
                    <a:pt x="12" y="4"/>
                    <a:pt x="12" y="4"/>
                  </a:cubicBezTo>
                  <a:cubicBezTo>
                    <a:pt x="12" y="4"/>
                    <a:pt x="12" y="4"/>
                    <a:pt x="12" y="4"/>
                  </a:cubicBezTo>
                  <a:cubicBezTo>
                    <a:pt x="12" y="4"/>
                    <a:pt x="12" y="4"/>
                    <a:pt x="12" y="4"/>
                  </a:cubicBezTo>
                  <a:cubicBezTo>
                    <a:pt x="12" y="4"/>
                    <a:pt x="12" y="4"/>
                    <a:pt x="12" y="4"/>
                  </a:cubicBezTo>
                  <a:cubicBezTo>
                    <a:pt x="11" y="4"/>
                    <a:pt x="11" y="4"/>
                    <a:pt x="11" y="4"/>
                  </a:cubicBezTo>
                  <a:cubicBezTo>
                    <a:pt x="11" y="4"/>
                    <a:pt x="11" y="4"/>
                    <a:pt x="11" y="4"/>
                  </a:cubicBezTo>
                  <a:cubicBezTo>
                    <a:pt x="11" y="4"/>
                    <a:pt x="11" y="4"/>
                    <a:pt x="11" y="4"/>
                  </a:cubicBezTo>
                  <a:cubicBezTo>
                    <a:pt x="11" y="3"/>
                    <a:pt x="11" y="3"/>
                    <a:pt x="11" y="3"/>
                  </a:cubicBezTo>
                  <a:cubicBezTo>
                    <a:pt x="11" y="3"/>
                    <a:pt x="11" y="3"/>
                    <a:pt x="11" y="3"/>
                  </a:cubicBezTo>
                  <a:cubicBezTo>
                    <a:pt x="11" y="3"/>
                    <a:pt x="11" y="3"/>
                    <a:pt x="10" y="3"/>
                  </a:cubicBezTo>
                  <a:cubicBezTo>
                    <a:pt x="10" y="3"/>
                    <a:pt x="10" y="3"/>
                    <a:pt x="10" y="3"/>
                  </a:cubicBezTo>
                  <a:cubicBezTo>
                    <a:pt x="10" y="3"/>
                    <a:pt x="10" y="3"/>
                    <a:pt x="10" y="3"/>
                  </a:cubicBezTo>
                  <a:cubicBezTo>
                    <a:pt x="10" y="3"/>
                    <a:pt x="10" y="3"/>
                    <a:pt x="10" y="3"/>
                  </a:cubicBezTo>
                  <a:cubicBezTo>
                    <a:pt x="10" y="3"/>
                    <a:pt x="10" y="3"/>
                    <a:pt x="10" y="3"/>
                  </a:cubicBezTo>
                  <a:cubicBezTo>
                    <a:pt x="10" y="2"/>
                    <a:pt x="10" y="2"/>
                    <a:pt x="10" y="2"/>
                  </a:cubicBezTo>
                  <a:cubicBezTo>
                    <a:pt x="10" y="2"/>
                    <a:pt x="9" y="2"/>
                    <a:pt x="9" y="1"/>
                  </a:cubicBezTo>
                  <a:cubicBezTo>
                    <a:pt x="9" y="1"/>
                    <a:pt x="9" y="1"/>
                    <a:pt x="9" y="1"/>
                  </a:cubicBezTo>
                  <a:cubicBezTo>
                    <a:pt x="8" y="1"/>
                    <a:pt x="8" y="0"/>
                    <a:pt x="7" y="0"/>
                  </a:cubicBezTo>
                  <a:cubicBezTo>
                    <a:pt x="7" y="0"/>
                    <a:pt x="7" y="0"/>
                    <a:pt x="7" y="0"/>
                  </a:cubicBezTo>
                  <a:cubicBezTo>
                    <a:pt x="7" y="0"/>
                    <a:pt x="7" y="0"/>
                    <a:pt x="7" y="0"/>
                  </a:cubicBezTo>
                  <a:cubicBezTo>
                    <a:pt x="7" y="0"/>
                    <a:pt x="7" y="0"/>
                    <a:pt x="7" y="0"/>
                  </a:cubicBezTo>
                  <a:cubicBezTo>
                    <a:pt x="7" y="0"/>
                    <a:pt x="7" y="0"/>
                    <a:pt x="7" y="0"/>
                  </a:cubicBezTo>
                  <a:cubicBezTo>
                    <a:pt x="7"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1"/>
                    <a:pt x="5" y="1"/>
                  </a:cubicBezTo>
                  <a:cubicBezTo>
                    <a:pt x="5" y="1"/>
                    <a:pt x="4" y="1"/>
                    <a:pt x="4" y="1"/>
                  </a:cubicBezTo>
                  <a:cubicBezTo>
                    <a:pt x="4" y="1"/>
                    <a:pt x="4" y="1"/>
                    <a:pt x="4" y="1"/>
                  </a:cubicBezTo>
                  <a:cubicBezTo>
                    <a:pt x="4" y="1"/>
                    <a:pt x="4" y="1"/>
                    <a:pt x="4" y="1"/>
                  </a:cubicBezTo>
                  <a:cubicBezTo>
                    <a:pt x="4" y="2"/>
                    <a:pt x="4" y="2"/>
                    <a:pt x="4" y="2"/>
                  </a:cubicBezTo>
                  <a:cubicBezTo>
                    <a:pt x="4" y="2"/>
                    <a:pt x="4" y="2"/>
                    <a:pt x="4" y="2"/>
                  </a:cubicBezTo>
                  <a:cubicBezTo>
                    <a:pt x="4" y="2"/>
                    <a:pt x="4" y="2"/>
                    <a:pt x="4" y="2"/>
                  </a:cubicBezTo>
                  <a:cubicBezTo>
                    <a:pt x="4" y="3"/>
                    <a:pt x="4" y="3"/>
                    <a:pt x="4" y="3"/>
                  </a:cubicBezTo>
                  <a:cubicBezTo>
                    <a:pt x="5" y="3"/>
                    <a:pt x="5" y="3"/>
                    <a:pt x="5" y="3"/>
                  </a:cubicBezTo>
                  <a:cubicBezTo>
                    <a:pt x="5" y="3"/>
                    <a:pt x="5" y="3"/>
                    <a:pt x="5" y="3"/>
                  </a:cubicBezTo>
                  <a:cubicBezTo>
                    <a:pt x="5" y="4"/>
                    <a:pt x="5" y="4"/>
                    <a:pt x="5" y="4"/>
                  </a:cubicBezTo>
                  <a:cubicBezTo>
                    <a:pt x="5" y="4"/>
                    <a:pt x="5" y="4"/>
                    <a:pt x="5" y="4"/>
                  </a:cubicBezTo>
                  <a:cubicBezTo>
                    <a:pt x="5" y="4"/>
                    <a:pt x="5" y="4"/>
                    <a:pt x="5" y="4"/>
                  </a:cubicBezTo>
                  <a:cubicBezTo>
                    <a:pt x="5" y="4"/>
                    <a:pt x="5" y="4"/>
                    <a:pt x="5" y="4"/>
                  </a:cubicBezTo>
                  <a:cubicBezTo>
                    <a:pt x="6" y="5"/>
                    <a:pt x="6" y="5"/>
                    <a:pt x="6" y="5"/>
                  </a:cubicBezTo>
                  <a:cubicBezTo>
                    <a:pt x="6" y="5"/>
                    <a:pt x="6" y="5"/>
                    <a:pt x="6" y="5"/>
                  </a:cubicBezTo>
                  <a:cubicBezTo>
                    <a:pt x="6" y="5"/>
                    <a:pt x="6" y="5"/>
                    <a:pt x="6" y="5"/>
                  </a:cubicBezTo>
                  <a:cubicBezTo>
                    <a:pt x="6" y="5"/>
                    <a:pt x="6" y="5"/>
                    <a:pt x="6" y="5"/>
                  </a:cubicBezTo>
                  <a:cubicBezTo>
                    <a:pt x="7" y="6"/>
                    <a:pt x="7" y="6"/>
                    <a:pt x="7" y="6"/>
                  </a:cubicBezTo>
                  <a:cubicBezTo>
                    <a:pt x="7" y="6"/>
                    <a:pt x="7" y="6"/>
                    <a:pt x="7" y="6"/>
                  </a:cubicBezTo>
                  <a:cubicBezTo>
                    <a:pt x="10" y="8"/>
                    <a:pt x="10" y="8"/>
                    <a:pt x="10" y="8"/>
                  </a:cubicBezTo>
                  <a:cubicBezTo>
                    <a:pt x="11" y="9"/>
                    <a:pt x="11" y="9"/>
                    <a:pt x="12" y="10"/>
                  </a:cubicBezTo>
                  <a:cubicBezTo>
                    <a:pt x="13" y="10"/>
                    <a:pt x="13" y="11"/>
                    <a:pt x="14" y="11"/>
                  </a:cubicBezTo>
                  <a:cubicBezTo>
                    <a:pt x="15" y="13"/>
                    <a:pt x="15" y="13"/>
                    <a:pt x="15" y="13"/>
                  </a:cubicBezTo>
                  <a:cubicBezTo>
                    <a:pt x="17" y="14"/>
                    <a:pt x="17" y="14"/>
                    <a:pt x="17" y="14"/>
                  </a:cubicBezTo>
                  <a:cubicBezTo>
                    <a:pt x="17" y="15"/>
                    <a:pt x="17" y="15"/>
                    <a:pt x="17" y="15"/>
                  </a:cubicBezTo>
                  <a:cubicBezTo>
                    <a:pt x="18" y="16"/>
                    <a:pt x="18" y="16"/>
                    <a:pt x="18" y="16"/>
                  </a:cubicBezTo>
                  <a:cubicBezTo>
                    <a:pt x="18" y="16"/>
                    <a:pt x="18" y="16"/>
                    <a:pt x="18" y="16"/>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8"/>
                    <a:pt x="18" y="18"/>
                  </a:cubicBezTo>
                  <a:cubicBezTo>
                    <a:pt x="18" y="18"/>
                    <a:pt x="18" y="18"/>
                    <a:pt x="18" y="18"/>
                  </a:cubicBezTo>
                  <a:cubicBezTo>
                    <a:pt x="18" y="18"/>
                    <a:pt x="18" y="18"/>
                    <a:pt x="18" y="18"/>
                  </a:cubicBezTo>
                  <a:cubicBezTo>
                    <a:pt x="18" y="18"/>
                    <a:pt x="17" y="18"/>
                    <a:pt x="17" y="19"/>
                  </a:cubicBezTo>
                  <a:cubicBezTo>
                    <a:pt x="17" y="19"/>
                    <a:pt x="17" y="19"/>
                    <a:pt x="16" y="19"/>
                  </a:cubicBezTo>
                  <a:cubicBezTo>
                    <a:pt x="16" y="19"/>
                    <a:pt x="16" y="19"/>
                    <a:pt x="16" y="19"/>
                  </a:cubicBezTo>
                  <a:cubicBezTo>
                    <a:pt x="16" y="20"/>
                    <a:pt x="15" y="20"/>
                    <a:pt x="15" y="20"/>
                  </a:cubicBezTo>
                  <a:cubicBezTo>
                    <a:pt x="15" y="20"/>
                    <a:pt x="15" y="20"/>
                    <a:pt x="15" y="20"/>
                  </a:cubicBezTo>
                  <a:cubicBezTo>
                    <a:pt x="15" y="20"/>
                    <a:pt x="15"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3" y="20"/>
                    <a:pt x="13" y="20"/>
                    <a:pt x="13" y="20"/>
                  </a:cubicBezTo>
                  <a:cubicBezTo>
                    <a:pt x="13" y="20"/>
                    <a:pt x="13" y="20"/>
                    <a:pt x="13" y="20"/>
                  </a:cubicBezTo>
                  <a:cubicBezTo>
                    <a:pt x="13" y="20"/>
                    <a:pt x="13" y="20"/>
                    <a:pt x="13" y="20"/>
                  </a:cubicBezTo>
                  <a:cubicBezTo>
                    <a:pt x="13" y="20"/>
                    <a:pt x="13" y="20"/>
                    <a:pt x="13" y="20"/>
                  </a:cubicBezTo>
                  <a:cubicBezTo>
                    <a:pt x="12" y="20"/>
                    <a:pt x="12" y="20"/>
                    <a:pt x="12" y="20"/>
                  </a:cubicBezTo>
                  <a:cubicBezTo>
                    <a:pt x="12" y="20"/>
                    <a:pt x="12" y="20"/>
                    <a:pt x="12" y="20"/>
                  </a:cubicBezTo>
                  <a:cubicBezTo>
                    <a:pt x="12" y="20"/>
                    <a:pt x="12" y="20"/>
                    <a:pt x="12" y="20"/>
                  </a:cubicBezTo>
                  <a:cubicBezTo>
                    <a:pt x="12" y="20"/>
                    <a:pt x="12" y="20"/>
                    <a:pt x="12" y="20"/>
                  </a:cubicBezTo>
                  <a:cubicBezTo>
                    <a:pt x="11" y="20"/>
                    <a:pt x="11" y="20"/>
                    <a:pt x="11" y="20"/>
                  </a:cubicBezTo>
                  <a:cubicBezTo>
                    <a:pt x="11" y="20"/>
                    <a:pt x="11" y="20"/>
                    <a:pt x="10" y="20"/>
                  </a:cubicBezTo>
                  <a:cubicBezTo>
                    <a:pt x="10" y="20"/>
                    <a:pt x="10" y="20"/>
                    <a:pt x="10" y="20"/>
                  </a:cubicBezTo>
                  <a:cubicBezTo>
                    <a:pt x="10" y="21"/>
                    <a:pt x="10" y="21"/>
                    <a:pt x="9" y="21"/>
                  </a:cubicBezTo>
                  <a:cubicBezTo>
                    <a:pt x="9" y="21"/>
                    <a:pt x="8"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6" y="20"/>
                    <a:pt x="6" y="20"/>
                    <a:pt x="6" y="20"/>
                  </a:cubicBezTo>
                  <a:cubicBezTo>
                    <a:pt x="6" y="20"/>
                    <a:pt x="6" y="20"/>
                    <a:pt x="6" y="20"/>
                  </a:cubicBezTo>
                  <a:cubicBezTo>
                    <a:pt x="6" y="20"/>
                    <a:pt x="6" y="20"/>
                    <a:pt x="6" y="20"/>
                  </a:cubicBezTo>
                  <a:cubicBezTo>
                    <a:pt x="6" y="20"/>
                    <a:pt x="6" y="20"/>
                    <a:pt x="6" y="20"/>
                  </a:cubicBezTo>
                  <a:cubicBezTo>
                    <a:pt x="6" y="20"/>
                    <a:pt x="6" y="20"/>
                    <a:pt x="6" y="20"/>
                  </a:cubicBezTo>
                  <a:cubicBezTo>
                    <a:pt x="5" y="20"/>
                    <a:pt x="5" y="20"/>
                    <a:pt x="5" y="20"/>
                  </a:cubicBezTo>
                  <a:cubicBezTo>
                    <a:pt x="4" y="19"/>
                    <a:pt x="4" y="19"/>
                    <a:pt x="4" y="19"/>
                  </a:cubicBezTo>
                  <a:cubicBezTo>
                    <a:pt x="3" y="19"/>
                    <a:pt x="3" y="19"/>
                    <a:pt x="3" y="19"/>
                  </a:cubicBezTo>
                  <a:cubicBezTo>
                    <a:pt x="3" y="19"/>
                    <a:pt x="3" y="19"/>
                    <a:pt x="3" y="19"/>
                  </a:cubicBezTo>
                  <a:cubicBezTo>
                    <a:pt x="2" y="19"/>
                    <a:pt x="2" y="19"/>
                    <a:pt x="2" y="19"/>
                  </a:cubicBezTo>
                  <a:cubicBezTo>
                    <a:pt x="2" y="19"/>
                    <a:pt x="2" y="19"/>
                    <a:pt x="2" y="19"/>
                  </a:cubicBezTo>
                  <a:cubicBezTo>
                    <a:pt x="2" y="20"/>
                    <a:pt x="2" y="20"/>
                    <a:pt x="2"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2"/>
                    <a:pt x="0" y="22"/>
                    <a:pt x="0" y="22"/>
                  </a:cubicBezTo>
                  <a:cubicBezTo>
                    <a:pt x="0" y="22"/>
                    <a:pt x="0" y="22"/>
                    <a:pt x="0" y="22"/>
                  </a:cubicBezTo>
                  <a:cubicBezTo>
                    <a:pt x="0" y="22"/>
                    <a:pt x="0" y="22"/>
                    <a:pt x="0" y="22"/>
                  </a:cubicBezTo>
                  <a:cubicBezTo>
                    <a:pt x="0" y="22"/>
                    <a:pt x="0" y="22"/>
                    <a:pt x="0" y="22"/>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0">
              <a:extLst>
                <a:ext uri="{FF2B5EF4-FFF2-40B4-BE49-F238E27FC236}">
                  <a16:creationId xmlns:a16="http://schemas.microsoft.com/office/drawing/2014/main" id="{51ED7350-89A0-47D2-85FC-FE098DCBF244}"/>
                </a:ext>
              </a:extLst>
            </p:cNvPr>
            <p:cNvSpPr>
              <a:spLocks/>
            </p:cNvSpPr>
            <p:nvPr/>
          </p:nvSpPr>
          <p:spPr bwMode="auto">
            <a:xfrm>
              <a:off x="1609650" y="5980656"/>
              <a:ext cx="88889" cy="89573"/>
            </a:xfrm>
            <a:custGeom>
              <a:avLst/>
              <a:gdLst>
                <a:gd name="T0" fmla="*/ 55 w 55"/>
                <a:gd name="T1" fmla="*/ 17 h 55"/>
                <a:gd name="T2" fmla="*/ 54 w 55"/>
                <a:gd name="T3" fmla="*/ 17 h 55"/>
                <a:gd name="T4" fmla="*/ 54 w 55"/>
                <a:gd name="T5" fmla="*/ 16 h 55"/>
                <a:gd name="T6" fmla="*/ 52 w 55"/>
                <a:gd name="T7" fmla="*/ 15 h 55"/>
                <a:gd name="T8" fmla="*/ 51 w 55"/>
                <a:gd name="T9" fmla="*/ 14 h 55"/>
                <a:gd name="T10" fmla="*/ 50 w 55"/>
                <a:gd name="T11" fmla="*/ 14 h 55"/>
                <a:gd name="T12" fmla="*/ 49 w 55"/>
                <a:gd name="T13" fmla="*/ 14 h 55"/>
                <a:gd name="T14" fmla="*/ 49 w 55"/>
                <a:gd name="T15" fmla="*/ 14 h 55"/>
                <a:gd name="T16" fmla="*/ 39 w 55"/>
                <a:gd name="T17" fmla="*/ 30 h 55"/>
                <a:gd name="T18" fmla="*/ 20 w 55"/>
                <a:gd name="T19" fmla="*/ 19 h 55"/>
                <a:gd name="T20" fmla="*/ 30 w 55"/>
                <a:gd name="T21" fmla="*/ 4 h 55"/>
                <a:gd name="T22" fmla="*/ 30 w 55"/>
                <a:gd name="T23" fmla="*/ 3 h 55"/>
                <a:gd name="T24" fmla="*/ 30 w 55"/>
                <a:gd name="T25" fmla="*/ 3 h 55"/>
                <a:gd name="T26" fmla="*/ 29 w 55"/>
                <a:gd name="T27" fmla="*/ 2 h 55"/>
                <a:gd name="T28" fmla="*/ 28 w 55"/>
                <a:gd name="T29" fmla="*/ 1 h 55"/>
                <a:gd name="T30" fmla="*/ 27 w 55"/>
                <a:gd name="T31" fmla="*/ 0 h 55"/>
                <a:gd name="T32" fmla="*/ 26 w 55"/>
                <a:gd name="T33" fmla="*/ 0 h 55"/>
                <a:gd name="T34" fmla="*/ 25 w 55"/>
                <a:gd name="T35" fmla="*/ 0 h 55"/>
                <a:gd name="T36" fmla="*/ 25 w 55"/>
                <a:gd name="T37" fmla="*/ 0 h 55"/>
                <a:gd name="T38" fmla="*/ 0 w 55"/>
                <a:gd name="T39" fmla="*/ 37 h 55"/>
                <a:gd name="T40" fmla="*/ 0 w 55"/>
                <a:gd name="T41" fmla="*/ 38 h 55"/>
                <a:gd name="T42" fmla="*/ 0 w 55"/>
                <a:gd name="T43" fmla="*/ 38 h 55"/>
                <a:gd name="T44" fmla="*/ 1 w 55"/>
                <a:gd name="T45" fmla="*/ 39 h 55"/>
                <a:gd name="T46" fmla="*/ 2 w 55"/>
                <a:gd name="T47" fmla="*/ 40 h 55"/>
                <a:gd name="T48" fmla="*/ 3 w 55"/>
                <a:gd name="T49" fmla="*/ 40 h 55"/>
                <a:gd name="T50" fmla="*/ 4 w 55"/>
                <a:gd name="T51" fmla="*/ 41 h 55"/>
                <a:gd name="T52" fmla="*/ 5 w 55"/>
                <a:gd name="T53" fmla="*/ 41 h 55"/>
                <a:gd name="T54" fmla="*/ 5 w 55"/>
                <a:gd name="T55" fmla="*/ 40 h 55"/>
                <a:gd name="T56" fmla="*/ 17 w 55"/>
                <a:gd name="T57" fmla="*/ 23 h 55"/>
                <a:gd name="T58" fmla="*/ 36 w 55"/>
                <a:gd name="T59" fmla="*/ 34 h 55"/>
                <a:gd name="T60" fmla="*/ 24 w 55"/>
                <a:gd name="T61" fmla="*/ 51 h 55"/>
                <a:gd name="T62" fmla="*/ 24 w 55"/>
                <a:gd name="T63" fmla="*/ 52 h 55"/>
                <a:gd name="T64" fmla="*/ 24 w 55"/>
                <a:gd name="T65" fmla="*/ 52 h 55"/>
                <a:gd name="T66" fmla="*/ 25 w 55"/>
                <a:gd name="T67" fmla="*/ 53 h 55"/>
                <a:gd name="T68" fmla="*/ 26 w 55"/>
                <a:gd name="T69" fmla="*/ 54 h 55"/>
                <a:gd name="T70" fmla="*/ 28 w 55"/>
                <a:gd name="T71" fmla="*/ 54 h 55"/>
                <a:gd name="T72" fmla="*/ 29 w 55"/>
                <a:gd name="T73" fmla="*/ 55 h 55"/>
                <a:gd name="T74" fmla="*/ 29 w 55"/>
                <a:gd name="T75" fmla="*/ 55 h 55"/>
                <a:gd name="T76" fmla="*/ 30 w 55"/>
                <a:gd name="T77" fmla="*/ 54 h 55"/>
                <a:gd name="T78" fmla="*/ 54 w 55"/>
                <a:gd name="T79" fmla="*/ 18 h 55"/>
                <a:gd name="T80" fmla="*/ 55 w 55"/>
                <a:gd name="T81"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5">
                  <a:moveTo>
                    <a:pt x="55" y="17"/>
                  </a:moveTo>
                  <a:cubicBezTo>
                    <a:pt x="55" y="17"/>
                    <a:pt x="54" y="17"/>
                    <a:pt x="54" y="17"/>
                  </a:cubicBezTo>
                  <a:cubicBezTo>
                    <a:pt x="54" y="16"/>
                    <a:pt x="54" y="16"/>
                    <a:pt x="54" y="16"/>
                  </a:cubicBezTo>
                  <a:cubicBezTo>
                    <a:pt x="53" y="16"/>
                    <a:pt x="53" y="15"/>
                    <a:pt x="52" y="15"/>
                  </a:cubicBezTo>
                  <a:cubicBezTo>
                    <a:pt x="52" y="15"/>
                    <a:pt x="51" y="15"/>
                    <a:pt x="51" y="14"/>
                  </a:cubicBezTo>
                  <a:cubicBezTo>
                    <a:pt x="51" y="14"/>
                    <a:pt x="50" y="14"/>
                    <a:pt x="50" y="14"/>
                  </a:cubicBezTo>
                  <a:cubicBezTo>
                    <a:pt x="50" y="14"/>
                    <a:pt x="50" y="14"/>
                    <a:pt x="49" y="14"/>
                  </a:cubicBezTo>
                  <a:cubicBezTo>
                    <a:pt x="49" y="14"/>
                    <a:pt x="49" y="14"/>
                    <a:pt x="49" y="14"/>
                  </a:cubicBezTo>
                  <a:cubicBezTo>
                    <a:pt x="39" y="30"/>
                    <a:pt x="39" y="30"/>
                    <a:pt x="39" y="30"/>
                  </a:cubicBezTo>
                  <a:cubicBezTo>
                    <a:pt x="20" y="19"/>
                    <a:pt x="20" y="19"/>
                    <a:pt x="20" y="19"/>
                  </a:cubicBezTo>
                  <a:cubicBezTo>
                    <a:pt x="30" y="4"/>
                    <a:pt x="30" y="4"/>
                    <a:pt x="30" y="4"/>
                  </a:cubicBezTo>
                  <a:cubicBezTo>
                    <a:pt x="30" y="3"/>
                    <a:pt x="30" y="3"/>
                    <a:pt x="30" y="3"/>
                  </a:cubicBezTo>
                  <a:cubicBezTo>
                    <a:pt x="30" y="3"/>
                    <a:pt x="30" y="3"/>
                    <a:pt x="30" y="3"/>
                  </a:cubicBezTo>
                  <a:cubicBezTo>
                    <a:pt x="30" y="2"/>
                    <a:pt x="30" y="2"/>
                    <a:pt x="29" y="2"/>
                  </a:cubicBezTo>
                  <a:cubicBezTo>
                    <a:pt x="29" y="2"/>
                    <a:pt x="29" y="1"/>
                    <a:pt x="28" y="1"/>
                  </a:cubicBezTo>
                  <a:cubicBezTo>
                    <a:pt x="27" y="1"/>
                    <a:pt x="27" y="1"/>
                    <a:pt x="27" y="0"/>
                  </a:cubicBezTo>
                  <a:cubicBezTo>
                    <a:pt x="26" y="0"/>
                    <a:pt x="26" y="0"/>
                    <a:pt x="26" y="0"/>
                  </a:cubicBezTo>
                  <a:cubicBezTo>
                    <a:pt x="25" y="0"/>
                    <a:pt x="25" y="0"/>
                    <a:pt x="25" y="0"/>
                  </a:cubicBezTo>
                  <a:cubicBezTo>
                    <a:pt x="25" y="0"/>
                    <a:pt x="25" y="0"/>
                    <a:pt x="25" y="0"/>
                  </a:cubicBezTo>
                  <a:cubicBezTo>
                    <a:pt x="0" y="37"/>
                    <a:pt x="0" y="37"/>
                    <a:pt x="0" y="37"/>
                  </a:cubicBezTo>
                  <a:cubicBezTo>
                    <a:pt x="0" y="37"/>
                    <a:pt x="0" y="37"/>
                    <a:pt x="0" y="38"/>
                  </a:cubicBezTo>
                  <a:cubicBezTo>
                    <a:pt x="0" y="38"/>
                    <a:pt x="0" y="38"/>
                    <a:pt x="0" y="38"/>
                  </a:cubicBezTo>
                  <a:cubicBezTo>
                    <a:pt x="0" y="38"/>
                    <a:pt x="0" y="38"/>
                    <a:pt x="1" y="39"/>
                  </a:cubicBezTo>
                  <a:cubicBezTo>
                    <a:pt x="1" y="39"/>
                    <a:pt x="1" y="39"/>
                    <a:pt x="2" y="40"/>
                  </a:cubicBezTo>
                  <a:cubicBezTo>
                    <a:pt x="2" y="40"/>
                    <a:pt x="3" y="40"/>
                    <a:pt x="3" y="40"/>
                  </a:cubicBezTo>
                  <a:cubicBezTo>
                    <a:pt x="4" y="40"/>
                    <a:pt x="4" y="41"/>
                    <a:pt x="4" y="41"/>
                  </a:cubicBezTo>
                  <a:cubicBezTo>
                    <a:pt x="4" y="41"/>
                    <a:pt x="5" y="41"/>
                    <a:pt x="5" y="41"/>
                  </a:cubicBezTo>
                  <a:cubicBezTo>
                    <a:pt x="5" y="40"/>
                    <a:pt x="5" y="40"/>
                    <a:pt x="5" y="40"/>
                  </a:cubicBezTo>
                  <a:cubicBezTo>
                    <a:pt x="17" y="23"/>
                    <a:pt x="17" y="23"/>
                    <a:pt x="17" y="23"/>
                  </a:cubicBezTo>
                  <a:cubicBezTo>
                    <a:pt x="36" y="34"/>
                    <a:pt x="36" y="34"/>
                    <a:pt x="36" y="34"/>
                  </a:cubicBezTo>
                  <a:cubicBezTo>
                    <a:pt x="24" y="51"/>
                    <a:pt x="24" y="51"/>
                    <a:pt x="24" y="51"/>
                  </a:cubicBezTo>
                  <a:cubicBezTo>
                    <a:pt x="24" y="51"/>
                    <a:pt x="24" y="51"/>
                    <a:pt x="24" y="52"/>
                  </a:cubicBezTo>
                  <a:cubicBezTo>
                    <a:pt x="24" y="52"/>
                    <a:pt x="24" y="52"/>
                    <a:pt x="24" y="52"/>
                  </a:cubicBezTo>
                  <a:cubicBezTo>
                    <a:pt x="24" y="52"/>
                    <a:pt x="25" y="52"/>
                    <a:pt x="25" y="53"/>
                  </a:cubicBezTo>
                  <a:cubicBezTo>
                    <a:pt x="25" y="53"/>
                    <a:pt x="26" y="53"/>
                    <a:pt x="26" y="54"/>
                  </a:cubicBezTo>
                  <a:cubicBezTo>
                    <a:pt x="27" y="54"/>
                    <a:pt x="27" y="54"/>
                    <a:pt x="28" y="54"/>
                  </a:cubicBezTo>
                  <a:cubicBezTo>
                    <a:pt x="28" y="54"/>
                    <a:pt x="28" y="55"/>
                    <a:pt x="29" y="55"/>
                  </a:cubicBezTo>
                  <a:cubicBezTo>
                    <a:pt x="29" y="55"/>
                    <a:pt x="29" y="55"/>
                    <a:pt x="29" y="55"/>
                  </a:cubicBezTo>
                  <a:cubicBezTo>
                    <a:pt x="29" y="54"/>
                    <a:pt x="29" y="54"/>
                    <a:pt x="30" y="54"/>
                  </a:cubicBezTo>
                  <a:cubicBezTo>
                    <a:pt x="54" y="18"/>
                    <a:pt x="54" y="18"/>
                    <a:pt x="54" y="18"/>
                  </a:cubicBezTo>
                  <a:cubicBezTo>
                    <a:pt x="55" y="17"/>
                    <a:pt x="55" y="17"/>
                    <a:pt x="55" y="17"/>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1">
              <a:extLst>
                <a:ext uri="{FF2B5EF4-FFF2-40B4-BE49-F238E27FC236}">
                  <a16:creationId xmlns:a16="http://schemas.microsoft.com/office/drawing/2014/main" id="{E2DD9C10-8690-44A1-A5F8-7A0ED8A76416}"/>
                </a:ext>
              </a:extLst>
            </p:cNvPr>
            <p:cNvSpPr>
              <a:spLocks/>
            </p:cNvSpPr>
            <p:nvPr/>
          </p:nvSpPr>
          <p:spPr bwMode="auto">
            <a:xfrm>
              <a:off x="1432556" y="5710570"/>
              <a:ext cx="82735" cy="45812"/>
            </a:xfrm>
            <a:custGeom>
              <a:avLst/>
              <a:gdLst>
                <a:gd name="T0" fmla="*/ 10 w 51"/>
                <a:gd name="T1" fmla="*/ 27 h 28"/>
                <a:gd name="T2" fmla="*/ 16 w 51"/>
                <a:gd name="T3" fmla="*/ 28 h 28"/>
                <a:gd name="T4" fmla="*/ 21 w 51"/>
                <a:gd name="T5" fmla="*/ 27 h 28"/>
                <a:gd name="T6" fmla="*/ 24 w 51"/>
                <a:gd name="T7" fmla="*/ 24 h 28"/>
                <a:gd name="T8" fmla="*/ 27 w 51"/>
                <a:gd name="T9" fmla="*/ 21 h 28"/>
                <a:gd name="T10" fmla="*/ 29 w 51"/>
                <a:gd name="T11" fmla="*/ 17 h 28"/>
                <a:gd name="T12" fmla="*/ 30 w 51"/>
                <a:gd name="T13" fmla="*/ 13 h 28"/>
                <a:gd name="T14" fmla="*/ 32 w 51"/>
                <a:gd name="T15" fmla="*/ 9 h 28"/>
                <a:gd name="T16" fmla="*/ 34 w 51"/>
                <a:gd name="T17" fmla="*/ 7 h 28"/>
                <a:gd name="T18" fmla="*/ 38 w 51"/>
                <a:gd name="T19" fmla="*/ 6 h 28"/>
                <a:gd name="T20" fmla="*/ 40 w 51"/>
                <a:gd name="T21" fmla="*/ 6 h 28"/>
                <a:gd name="T22" fmla="*/ 43 w 51"/>
                <a:gd name="T23" fmla="*/ 7 h 28"/>
                <a:gd name="T24" fmla="*/ 44 w 51"/>
                <a:gd name="T25" fmla="*/ 10 h 28"/>
                <a:gd name="T26" fmla="*/ 45 w 51"/>
                <a:gd name="T27" fmla="*/ 13 h 28"/>
                <a:gd name="T28" fmla="*/ 45 w 51"/>
                <a:gd name="T29" fmla="*/ 16 h 28"/>
                <a:gd name="T30" fmla="*/ 44 w 51"/>
                <a:gd name="T31" fmla="*/ 19 h 28"/>
                <a:gd name="T32" fmla="*/ 43 w 51"/>
                <a:gd name="T33" fmla="*/ 21 h 28"/>
                <a:gd name="T34" fmla="*/ 42 w 51"/>
                <a:gd name="T35" fmla="*/ 23 h 28"/>
                <a:gd name="T36" fmla="*/ 43 w 51"/>
                <a:gd name="T37" fmla="*/ 23 h 28"/>
                <a:gd name="T38" fmla="*/ 43 w 51"/>
                <a:gd name="T39" fmla="*/ 23 h 28"/>
                <a:gd name="T40" fmla="*/ 44 w 51"/>
                <a:gd name="T41" fmla="*/ 23 h 28"/>
                <a:gd name="T42" fmla="*/ 45 w 51"/>
                <a:gd name="T43" fmla="*/ 23 h 28"/>
                <a:gd name="T44" fmla="*/ 46 w 51"/>
                <a:gd name="T45" fmla="*/ 23 h 28"/>
                <a:gd name="T46" fmla="*/ 47 w 51"/>
                <a:gd name="T47" fmla="*/ 23 h 28"/>
                <a:gd name="T48" fmla="*/ 48 w 51"/>
                <a:gd name="T49" fmla="*/ 23 h 28"/>
                <a:gd name="T50" fmla="*/ 48 w 51"/>
                <a:gd name="T51" fmla="*/ 22 h 28"/>
                <a:gd name="T52" fmla="*/ 49 w 51"/>
                <a:gd name="T53" fmla="*/ 21 h 28"/>
                <a:gd name="T54" fmla="*/ 50 w 51"/>
                <a:gd name="T55" fmla="*/ 19 h 28"/>
                <a:gd name="T56" fmla="*/ 50 w 51"/>
                <a:gd name="T57" fmla="*/ 16 h 28"/>
                <a:gd name="T58" fmla="*/ 51 w 51"/>
                <a:gd name="T59" fmla="*/ 13 h 28"/>
                <a:gd name="T60" fmla="*/ 49 w 51"/>
                <a:gd name="T61" fmla="*/ 7 h 28"/>
                <a:gd name="T62" fmla="*/ 46 w 51"/>
                <a:gd name="T63" fmla="*/ 3 h 28"/>
                <a:gd name="T64" fmla="*/ 42 w 51"/>
                <a:gd name="T65" fmla="*/ 1 h 28"/>
                <a:gd name="T66" fmla="*/ 37 w 51"/>
                <a:gd name="T67" fmla="*/ 0 h 28"/>
                <a:gd name="T68" fmla="*/ 32 w 51"/>
                <a:gd name="T69" fmla="*/ 1 h 28"/>
                <a:gd name="T70" fmla="*/ 28 w 51"/>
                <a:gd name="T71" fmla="*/ 4 h 28"/>
                <a:gd name="T72" fmla="*/ 26 w 51"/>
                <a:gd name="T73" fmla="*/ 7 h 28"/>
                <a:gd name="T74" fmla="*/ 24 w 51"/>
                <a:gd name="T75" fmla="*/ 11 h 28"/>
                <a:gd name="T76" fmla="*/ 22 w 51"/>
                <a:gd name="T77" fmla="*/ 15 h 28"/>
                <a:gd name="T78" fmla="*/ 20 w 51"/>
                <a:gd name="T79" fmla="*/ 18 h 28"/>
                <a:gd name="T80" fmla="*/ 18 w 51"/>
                <a:gd name="T81" fmla="*/ 21 h 28"/>
                <a:gd name="T82" fmla="*/ 15 w 51"/>
                <a:gd name="T83" fmla="*/ 22 h 28"/>
                <a:gd name="T84" fmla="*/ 11 w 51"/>
                <a:gd name="T85" fmla="*/ 21 h 28"/>
                <a:gd name="T86" fmla="*/ 8 w 51"/>
                <a:gd name="T87" fmla="*/ 20 h 28"/>
                <a:gd name="T88" fmla="*/ 7 w 51"/>
                <a:gd name="T89" fmla="*/ 17 h 28"/>
                <a:gd name="T90" fmla="*/ 6 w 51"/>
                <a:gd name="T91" fmla="*/ 13 h 28"/>
                <a:gd name="T92" fmla="*/ 6 w 51"/>
                <a:gd name="T93" fmla="*/ 9 h 28"/>
                <a:gd name="T94" fmla="*/ 7 w 51"/>
                <a:gd name="T95" fmla="*/ 5 h 28"/>
                <a:gd name="T96" fmla="*/ 8 w 51"/>
                <a:gd name="T97" fmla="*/ 3 h 28"/>
                <a:gd name="T98" fmla="*/ 9 w 51"/>
                <a:gd name="T99" fmla="*/ 2 h 28"/>
                <a:gd name="T100" fmla="*/ 9 w 51"/>
                <a:gd name="T101" fmla="*/ 1 h 28"/>
                <a:gd name="T102" fmla="*/ 8 w 51"/>
                <a:gd name="T103" fmla="*/ 1 h 28"/>
                <a:gd name="T104" fmla="*/ 7 w 51"/>
                <a:gd name="T105" fmla="*/ 1 h 28"/>
                <a:gd name="T106" fmla="*/ 6 w 51"/>
                <a:gd name="T107" fmla="*/ 1 h 28"/>
                <a:gd name="T108" fmla="*/ 4 w 51"/>
                <a:gd name="T109" fmla="*/ 1 h 28"/>
                <a:gd name="T110" fmla="*/ 3 w 51"/>
                <a:gd name="T111" fmla="*/ 2 h 28"/>
                <a:gd name="T112" fmla="*/ 2 w 51"/>
                <a:gd name="T113" fmla="*/ 3 h 28"/>
                <a:gd name="T114" fmla="*/ 1 w 51"/>
                <a:gd name="T115" fmla="*/ 6 h 28"/>
                <a:gd name="T116" fmla="*/ 0 w 51"/>
                <a:gd name="T117" fmla="*/ 9 h 28"/>
                <a:gd name="T118" fmla="*/ 0 w 51"/>
                <a:gd name="T119" fmla="*/ 14 h 28"/>
                <a:gd name="T120" fmla="*/ 2 w 51"/>
                <a:gd name="T121" fmla="*/ 19 h 28"/>
                <a:gd name="T122" fmla="*/ 5 w 51"/>
                <a:gd name="T123" fmla="*/ 24 h 28"/>
                <a:gd name="T124" fmla="*/ 10 w 51"/>
                <a:gd name="T12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28">
                  <a:moveTo>
                    <a:pt x="10" y="27"/>
                  </a:moveTo>
                  <a:cubicBezTo>
                    <a:pt x="11" y="28"/>
                    <a:pt x="13" y="28"/>
                    <a:pt x="16" y="28"/>
                  </a:cubicBezTo>
                  <a:cubicBezTo>
                    <a:pt x="18" y="28"/>
                    <a:pt x="19" y="27"/>
                    <a:pt x="21" y="27"/>
                  </a:cubicBezTo>
                  <a:cubicBezTo>
                    <a:pt x="22" y="26"/>
                    <a:pt x="23" y="25"/>
                    <a:pt x="24" y="24"/>
                  </a:cubicBezTo>
                  <a:cubicBezTo>
                    <a:pt x="25" y="23"/>
                    <a:pt x="26" y="22"/>
                    <a:pt x="27" y="21"/>
                  </a:cubicBezTo>
                  <a:cubicBezTo>
                    <a:pt x="27" y="19"/>
                    <a:pt x="28" y="18"/>
                    <a:pt x="29" y="17"/>
                  </a:cubicBezTo>
                  <a:cubicBezTo>
                    <a:pt x="29" y="15"/>
                    <a:pt x="30" y="14"/>
                    <a:pt x="30" y="13"/>
                  </a:cubicBezTo>
                  <a:cubicBezTo>
                    <a:pt x="31" y="12"/>
                    <a:pt x="31" y="10"/>
                    <a:pt x="32" y="9"/>
                  </a:cubicBezTo>
                  <a:cubicBezTo>
                    <a:pt x="33" y="8"/>
                    <a:pt x="33" y="8"/>
                    <a:pt x="34" y="7"/>
                  </a:cubicBezTo>
                  <a:cubicBezTo>
                    <a:pt x="35" y="6"/>
                    <a:pt x="36" y="6"/>
                    <a:pt x="38" y="6"/>
                  </a:cubicBezTo>
                  <a:cubicBezTo>
                    <a:pt x="39" y="6"/>
                    <a:pt x="40" y="6"/>
                    <a:pt x="40" y="6"/>
                  </a:cubicBezTo>
                  <a:cubicBezTo>
                    <a:pt x="41" y="6"/>
                    <a:pt x="42" y="7"/>
                    <a:pt x="43" y="7"/>
                  </a:cubicBezTo>
                  <a:cubicBezTo>
                    <a:pt x="43" y="8"/>
                    <a:pt x="44" y="9"/>
                    <a:pt x="44" y="10"/>
                  </a:cubicBezTo>
                  <a:cubicBezTo>
                    <a:pt x="45" y="10"/>
                    <a:pt x="45" y="12"/>
                    <a:pt x="45" y="13"/>
                  </a:cubicBezTo>
                  <a:cubicBezTo>
                    <a:pt x="45" y="14"/>
                    <a:pt x="45" y="15"/>
                    <a:pt x="45" y="16"/>
                  </a:cubicBezTo>
                  <a:cubicBezTo>
                    <a:pt x="45" y="18"/>
                    <a:pt x="44" y="19"/>
                    <a:pt x="44" y="19"/>
                  </a:cubicBezTo>
                  <a:cubicBezTo>
                    <a:pt x="44" y="20"/>
                    <a:pt x="43" y="21"/>
                    <a:pt x="43" y="21"/>
                  </a:cubicBezTo>
                  <a:cubicBezTo>
                    <a:pt x="43" y="22"/>
                    <a:pt x="42" y="22"/>
                    <a:pt x="42" y="23"/>
                  </a:cubicBezTo>
                  <a:cubicBezTo>
                    <a:pt x="42" y="23"/>
                    <a:pt x="43" y="23"/>
                    <a:pt x="43" y="23"/>
                  </a:cubicBezTo>
                  <a:cubicBezTo>
                    <a:pt x="43" y="23"/>
                    <a:pt x="43" y="23"/>
                    <a:pt x="43" y="23"/>
                  </a:cubicBezTo>
                  <a:cubicBezTo>
                    <a:pt x="43" y="23"/>
                    <a:pt x="44" y="23"/>
                    <a:pt x="44" y="23"/>
                  </a:cubicBezTo>
                  <a:cubicBezTo>
                    <a:pt x="44" y="23"/>
                    <a:pt x="45" y="23"/>
                    <a:pt x="45" y="23"/>
                  </a:cubicBezTo>
                  <a:cubicBezTo>
                    <a:pt x="46" y="23"/>
                    <a:pt x="46" y="23"/>
                    <a:pt x="46" y="23"/>
                  </a:cubicBezTo>
                  <a:cubicBezTo>
                    <a:pt x="47" y="23"/>
                    <a:pt x="47" y="23"/>
                    <a:pt x="47" y="23"/>
                  </a:cubicBezTo>
                  <a:cubicBezTo>
                    <a:pt x="47" y="23"/>
                    <a:pt x="48" y="23"/>
                    <a:pt x="48" y="23"/>
                  </a:cubicBezTo>
                  <a:cubicBezTo>
                    <a:pt x="48" y="23"/>
                    <a:pt x="48" y="23"/>
                    <a:pt x="48" y="22"/>
                  </a:cubicBezTo>
                  <a:cubicBezTo>
                    <a:pt x="48" y="22"/>
                    <a:pt x="49" y="22"/>
                    <a:pt x="49" y="21"/>
                  </a:cubicBezTo>
                  <a:cubicBezTo>
                    <a:pt x="49" y="20"/>
                    <a:pt x="50" y="19"/>
                    <a:pt x="50" y="19"/>
                  </a:cubicBezTo>
                  <a:cubicBezTo>
                    <a:pt x="50" y="18"/>
                    <a:pt x="50" y="17"/>
                    <a:pt x="50" y="16"/>
                  </a:cubicBezTo>
                  <a:cubicBezTo>
                    <a:pt x="51" y="15"/>
                    <a:pt x="51" y="14"/>
                    <a:pt x="51" y="13"/>
                  </a:cubicBezTo>
                  <a:cubicBezTo>
                    <a:pt x="50" y="11"/>
                    <a:pt x="50" y="9"/>
                    <a:pt x="49" y="7"/>
                  </a:cubicBezTo>
                  <a:cubicBezTo>
                    <a:pt x="49" y="6"/>
                    <a:pt x="48" y="4"/>
                    <a:pt x="46" y="3"/>
                  </a:cubicBezTo>
                  <a:cubicBezTo>
                    <a:pt x="45" y="2"/>
                    <a:pt x="44" y="1"/>
                    <a:pt x="42" y="1"/>
                  </a:cubicBezTo>
                  <a:cubicBezTo>
                    <a:pt x="41" y="0"/>
                    <a:pt x="39" y="0"/>
                    <a:pt x="37" y="0"/>
                  </a:cubicBezTo>
                  <a:cubicBezTo>
                    <a:pt x="35" y="0"/>
                    <a:pt x="33" y="0"/>
                    <a:pt x="32" y="1"/>
                  </a:cubicBezTo>
                  <a:cubicBezTo>
                    <a:pt x="30" y="2"/>
                    <a:pt x="29" y="3"/>
                    <a:pt x="28" y="4"/>
                  </a:cubicBezTo>
                  <a:cubicBezTo>
                    <a:pt x="27" y="5"/>
                    <a:pt x="26" y="6"/>
                    <a:pt x="26" y="7"/>
                  </a:cubicBezTo>
                  <a:cubicBezTo>
                    <a:pt x="25" y="8"/>
                    <a:pt x="24" y="10"/>
                    <a:pt x="24" y="11"/>
                  </a:cubicBezTo>
                  <a:cubicBezTo>
                    <a:pt x="23" y="12"/>
                    <a:pt x="23" y="13"/>
                    <a:pt x="22" y="15"/>
                  </a:cubicBezTo>
                  <a:cubicBezTo>
                    <a:pt x="22" y="16"/>
                    <a:pt x="21" y="17"/>
                    <a:pt x="20" y="18"/>
                  </a:cubicBezTo>
                  <a:cubicBezTo>
                    <a:pt x="20" y="19"/>
                    <a:pt x="19" y="20"/>
                    <a:pt x="18" y="21"/>
                  </a:cubicBezTo>
                  <a:cubicBezTo>
                    <a:pt x="17" y="21"/>
                    <a:pt x="16" y="22"/>
                    <a:pt x="15" y="22"/>
                  </a:cubicBezTo>
                  <a:cubicBezTo>
                    <a:pt x="13" y="22"/>
                    <a:pt x="12" y="22"/>
                    <a:pt x="11" y="21"/>
                  </a:cubicBezTo>
                  <a:cubicBezTo>
                    <a:pt x="10" y="21"/>
                    <a:pt x="9" y="20"/>
                    <a:pt x="8" y="20"/>
                  </a:cubicBezTo>
                  <a:cubicBezTo>
                    <a:pt x="8" y="19"/>
                    <a:pt x="7" y="18"/>
                    <a:pt x="7" y="17"/>
                  </a:cubicBezTo>
                  <a:cubicBezTo>
                    <a:pt x="6" y="16"/>
                    <a:pt x="6" y="15"/>
                    <a:pt x="6" y="13"/>
                  </a:cubicBezTo>
                  <a:cubicBezTo>
                    <a:pt x="6" y="12"/>
                    <a:pt x="6" y="10"/>
                    <a:pt x="6" y="9"/>
                  </a:cubicBezTo>
                  <a:cubicBezTo>
                    <a:pt x="6" y="8"/>
                    <a:pt x="7" y="6"/>
                    <a:pt x="7" y="5"/>
                  </a:cubicBezTo>
                  <a:cubicBezTo>
                    <a:pt x="8" y="4"/>
                    <a:pt x="8" y="4"/>
                    <a:pt x="8" y="3"/>
                  </a:cubicBezTo>
                  <a:cubicBezTo>
                    <a:pt x="9" y="2"/>
                    <a:pt x="9" y="2"/>
                    <a:pt x="9" y="2"/>
                  </a:cubicBezTo>
                  <a:cubicBezTo>
                    <a:pt x="9" y="1"/>
                    <a:pt x="9" y="1"/>
                    <a:pt x="9" y="1"/>
                  </a:cubicBezTo>
                  <a:cubicBezTo>
                    <a:pt x="9" y="1"/>
                    <a:pt x="9" y="1"/>
                    <a:pt x="8" y="1"/>
                  </a:cubicBezTo>
                  <a:cubicBezTo>
                    <a:pt x="8" y="1"/>
                    <a:pt x="8" y="1"/>
                    <a:pt x="7" y="1"/>
                  </a:cubicBezTo>
                  <a:cubicBezTo>
                    <a:pt x="7" y="1"/>
                    <a:pt x="7" y="1"/>
                    <a:pt x="6" y="1"/>
                  </a:cubicBezTo>
                  <a:cubicBezTo>
                    <a:pt x="5" y="1"/>
                    <a:pt x="5" y="1"/>
                    <a:pt x="4" y="1"/>
                  </a:cubicBezTo>
                  <a:cubicBezTo>
                    <a:pt x="4" y="1"/>
                    <a:pt x="3" y="1"/>
                    <a:pt x="3" y="2"/>
                  </a:cubicBezTo>
                  <a:cubicBezTo>
                    <a:pt x="3" y="2"/>
                    <a:pt x="2" y="2"/>
                    <a:pt x="2" y="3"/>
                  </a:cubicBezTo>
                  <a:cubicBezTo>
                    <a:pt x="2" y="4"/>
                    <a:pt x="1" y="5"/>
                    <a:pt x="1" y="6"/>
                  </a:cubicBezTo>
                  <a:cubicBezTo>
                    <a:pt x="1" y="7"/>
                    <a:pt x="0" y="8"/>
                    <a:pt x="0" y="9"/>
                  </a:cubicBezTo>
                  <a:cubicBezTo>
                    <a:pt x="0" y="11"/>
                    <a:pt x="0" y="12"/>
                    <a:pt x="0" y="14"/>
                  </a:cubicBezTo>
                  <a:cubicBezTo>
                    <a:pt x="0" y="16"/>
                    <a:pt x="1" y="18"/>
                    <a:pt x="2" y="19"/>
                  </a:cubicBezTo>
                  <a:cubicBezTo>
                    <a:pt x="2" y="21"/>
                    <a:pt x="3" y="23"/>
                    <a:pt x="5" y="24"/>
                  </a:cubicBezTo>
                  <a:cubicBezTo>
                    <a:pt x="6" y="25"/>
                    <a:pt x="8" y="26"/>
                    <a:pt x="10" y="27"/>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2">
              <a:extLst>
                <a:ext uri="{FF2B5EF4-FFF2-40B4-BE49-F238E27FC236}">
                  <a16:creationId xmlns:a16="http://schemas.microsoft.com/office/drawing/2014/main" id="{113D02D4-8F23-4491-97D2-93616716B284}"/>
                </a:ext>
              </a:extLst>
            </p:cNvPr>
            <p:cNvSpPr>
              <a:spLocks noEditPoints="1"/>
            </p:cNvSpPr>
            <p:nvPr/>
          </p:nvSpPr>
          <p:spPr bwMode="auto">
            <a:xfrm>
              <a:off x="1457171" y="5843904"/>
              <a:ext cx="87521" cy="60171"/>
            </a:xfrm>
            <a:custGeom>
              <a:avLst/>
              <a:gdLst>
                <a:gd name="T0" fmla="*/ 54 w 54"/>
                <a:gd name="T1" fmla="*/ 6 h 37"/>
                <a:gd name="T2" fmla="*/ 54 w 54"/>
                <a:gd name="T3" fmla="*/ 6 h 37"/>
                <a:gd name="T4" fmla="*/ 54 w 54"/>
                <a:gd name="T5" fmla="*/ 4 h 37"/>
                <a:gd name="T6" fmla="*/ 53 w 54"/>
                <a:gd name="T7" fmla="*/ 3 h 37"/>
                <a:gd name="T8" fmla="*/ 53 w 54"/>
                <a:gd name="T9" fmla="*/ 1 h 37"/>
                <a:gd name="T10" fmla="*/ 52 w 54"/>
                <a:gd name="T11" fmla="*/ 0 h 37"/>
                <a:gd name="T12" fmla="*/ 51 w 54"/>
                <a:gd name="T13" fmla="*/ 0 h 37"/>
                <a:gd name="T14" fmla="*/ 50 w 54"/>
                <a:gd name="T15" fmla="*/ 0 h 37"/>
                <a:gd name="T16" fmla="*/ 2 w 54"/>
                <a:gd name="T17" fmla="*/ 1 h 37"/>
                <a:gd name="T18" fmla="*/ 1 w 54"/>
                <a:gd name="T19" fmla="*/ 1 h 37"/>
                <a:gd name="T20" fmla="*/ 0 w 54"/>
                <a:gd name="T21" fmla="*/ 2 h 37"/>
                <a:gd name="T22" fmla="*/ 0 w 54"/>
                <a:gd name="T23" fmla="*/ 3 h 37"/>
                <a:gd name="T24" fmla="*/ 1 w 54"/>
                <a:gd name="T25" fmla="*/ 4 h 37"/>
                <a:gd name="T26" fmla="*/ 2 w 54"/>
                <a:gd name="T27" fmla="*/ 6 h 37"/>
                <a:gd name="T28" fmla="*/ 2 w 54"/>
                <a:gd name="T29" fmla="*/ 7 h 37"/>
                <a:gd name="T30" fmla="*/ 3 w 54"/>
                <a:gd name="T31" fmla="*/ 7 h 37"/>
                <a:gd name="T32" fmla="*/ 3 w 54"/>
                <a:gd name="T33" fmla="*/ 7 h 37"/>
                <a:gd name="T34" fmla="*/ 16 w 54"/>
                <a:gd name="T35" fmla="*/ 6 h 37"/>
                <a:gd name="T36" fmla="*/ 23 w 54"/>
                <a:gd name="T37" fmla="*/ 24 h 37"/>
                <a:gd name="T38" fmla="*/ 14 w 54"/>
                <a:gd name="T39" fmla="*/ 31 h 37"/>
                <a:gd name="T40" fmla="*/ 14 w 54"/>
                <a:gd name="T41" fmla="*/ 32 h 37"/>
                <a:gd name="T42" fmla="*/ 13 w 54"/>
                <a:gd name="T43" fmla="*/ 32 h 37"/>
                <a:gd name="T44" fmla="*/ 14 w 54"/>
                <a:gd name="T45" fmla="*/ 33 h 37"/>
                <a:gd name="T46" fmla="*/ 14 w 54"/>
                <a:gd name="T47" fmla="*/ 35 h 37"/>
                <a:gd name="T48" fmla="*/ 15 w 54"/>
                <a:gd name="T49" fmla="*/ 37 h 37"/>
                <a:gd name="T50" fmla="*/ 16 w 54"/>
                <a:gd name="T51" fmla="*/ 37 h 37"/>
                <a:gd name="T52" fmla="*/ 17 w 54"/>
                <a:gd name="T53" fmla="*/ 37 h 37"/>
                <a:gd name="T54" fmla="*/ 18 w 54"/>
                <a:gd name="T55" fmla="*/ 37 h 37"/>
                <a:gd name="T56" fmla="*/ 54 w 54"/>
                <a:gd name="T57" fmla="*/ 7 h 37"/>
                <a:gd name="T58" fmla="*/ 54 w 54"/>
                <a:gd name="T59" fmla="*/ 6 h 37"/>
                <a:gd name="T60" fmla="*/ 28 w 54"/>
                <a:gd name="T61" fmla="*/ 20 h 37"/>
                <a:gd name="T62" fmla="*/ 21 w 54"/>
                <a:gd name="T63" fmla="*/ 6 h 37"/>
                <a:gd name="T64" fmla="*/ 47 w 54"/>
                <a:gd name="T65" fmla="*/ 5 h 37"/>
                <a:gd name="T66" fmla="*/ 47 w 54"/>
                <a:gd name="T67" fmla="*/ 5 h 37"/>
                <a:gd name="T68" fmla="*/ 28 w 54"/>
                <a:gd name="T69"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37">
                  <a:moveTo>
                    <a:pt x="54" y="6"/>
                  </a:moveTo>
                  <a:cubicBezTo>
                    <a:pt x="54" y="6"/>
                    <a:pt x="54" y="6"/>
                    <a:pt x="54" y="6"/>
                  </a:cubicBezTo>
                  <a:cubicBezTo>
                    <a:pt x="54" y="5"/>
                    <a:pt x="54" y="5"/>
                    <a:pt x="54" y="4"/>
                  </a:cubicBezTo>
                  <a:cubicBezTo>
                    <a:pt x="54" y="4"/>
                    <a:pt x="54" y="3"/>
                    <a:pt x="53" y="3"/>
                  </a:cubicBezTo>
                  <a:cubicBezTo>
                    <a:pt x="53" y="2"/>
                    <a:pt x="53" y="1"/>
                    <a:pt x="53" y="1"/>
                  </a:cubicBezTo>
                  <a:cubicBezTo>
                    <a:pt x="52" y="1"/>
                    <a:pt x="52" y="0"/>
                    <a:pt x="52" y="0"/>
                  </a:cubicBezTo>
                  <a:cubicBezTo>
                    <a:pt x="52" y="0"/>
                    <a:pt x="51" y="0"/>
                    <a:pt x="51" y="0"/>
                  </a:cubicBezTo>
                  <a:cubicBezTo>
                    <a:pt x="51" y="0"/>
                    <a:pt x="51" y="0"/>
                    <a:pt x="50" y="0"/>
                  </a:cubicBezTo>
                  <a:cubicBezTo>
                    <a:pt x="2" y="1"/>
                    <a:pt x="2" y="1"/>
                    <a:pt x="2" y="1"/>
                  </a:cubicBezTo>
                  <a:cubicBezTo>
                    <a:pt x="2" y="1"/>
                    <a:pt x="1" y="1"/>
                    <a:pt x="1" y="1"/>
                  </a:cubicBezTo>
                  <a:cubicBezTo>
                    <a:pt x="1" y="2"/>
                    <a:pt x="0" y="2"/>
                    <a:pt x="0" y="2"/>
                  </a:cubicBezTo>
                  <a:cubicBezTo>
                    <a:pt x="0" y="2"/>
                    <a:pt x="0" y="2"/>
                    <a:pt x="0" y="3"/>
                  </a:cubicBezTo>
                  <a:cubicBezTo>
                    <a:pt x="0" y="3"/>
                    <a:pt x="1" y="4"/>
                    <a:pt x="1" y="4"/>
                  </a:cubicBezTo>
                  <a:cubicBezTo>
                    <a:pt x="1" y="5"/>
                    <a:pt x="1" y="5"/>
                    <a:pt x="2" y="6"/>
                  </a:cubicBezTo>
                  <a:cubicBezTo>
                    <a:pt x="2" y="6"/>
                    <a:pt x="2" y="6"/>
                    <a:pt x="2" y="7"/>
                  </a:cubicBezTo>
                  <a:cubicBezTo>
                    <a:pt x="2" y="7"/>
                    <a:pt x="3" y="7"/>
                    <a:pt x="3" y="7"/>
                  </a:cubicBezTo>
                  <a:cubicBezTo>
                    <a:pt x="3" y="7"/>
                    <a:pt x="3" y="7"/>
                    <a:pt x="3" y="7"/>
                  </a:cubicBezTo>
                  <a:cubicBezTo>
                    <a:pt x="16" y="6"/>
                    <a:pt x="16" y="6"/>
                    <a:pt x="16" y="6"/>
                  </a:cubicBezTo>
                  <a:cubicBezTo>
                    <a:pt x="23" y="24"/>
                    <a:pt x="23" y="24"/>
                    <a:pt x="23" y="24"/>
                  </a:cubicBezTo>
                  <a:cubicBezTo>
                    <a:pt x="14" y="31"/>
                    <a:pt x="14" y="31"/>
                    <a:pt x="14" y="31"/>
                  </a:cubicBezTo>
                  <a:cubicBezTo>
                    <a:pt x="14" y="32"/>
                    <a:pt x="14" y="32"/>
                    <a:pt x="14" y="32"/>
                  </a:cubicBezTo>
                  <a:cubicBezTo>
                    <a:pt x="14" y="32"/>
                    <a:pt x="13" y="32"/>
                    <a:pt x="13" y="32"/>
                  </a:cubicBezTo>
                  <a:cubicBezTo>
                    <a:pt x="13" y="33"/>
                    <a:pt x="14" y="33"/>
                    <a:pt x="14" y="33"/>
                  </a:cubicBezTo>
                  <a:cubicBezTo>
                    <a:pt x="14" y="34"/>
                    <a:pt x="14" y="34"/>
                    <a:pt x="14" y="35"/>
                  </a:cubicBezTo>
                  <a:cubicBezTo>
                    <a:pt x="15" y="36"/>
                    <a:pt x="15" y="36"/>
                    <a:pt x="15" y="37"/>
                  </a:cubicBezTo>
                  <a:cubicBezTo>
                    <a:pt x="15" y="37"/>
                    <a:pt x="16" y="37"/>
                    <a:pt x="16" y="37"/>
                  </a:cubicBezTo>
                  <a:cubicBezTo>
                    <a:pt x="16" y="37"/>
                    <a:pt x="16" y="37"/>
                    <a:pt x="17" y="37"/>
                  </a:cubicBezTo>
                  <a:cubicBezTo>
                    <a:pt x="17" y="37"/>
                    <a:pt x="17" y="37"/>
                    <a:pt x="18" y="37"/>
                  </a:cubicBezTo>
                  <a:cubicBezTo>
                    <a:pt x="54" y="7"/>
                    <a:pt x="54" y="7"/>
                    <a:pt x="54" y="7"/>
                  </a:cubicBezTo>
                  <a:cubicBezTo>
                    <a:pt x="54" y="7"/>
                    <a:pt x="54" y="7"/>
                    <a:pt x="54" y="6"/>
                  </a:cubicBezTo>
                  <a:close/>
                  <a:moveTo>
                    <a:pt x="28" y="20"/>
                  </a:moveTo>
                  <a:cubicBezTo>
                    <a:pt x="21" y="6"/>
                    <a:pt x="21" y="6"/>
                    <a:pt x="21" y="6"/>
                  </a:cubicBezTo>
                  <a:cubicBezTo>
                    <a:pt x="47" y="5"/>
                    <a:pt x="47" y="5"/>
                    <a:pt x="47" y="5"/>
                  </a:cubicBezTo>
                  <a:cubicBezTo>
                    <a:pt x="47" y="5"/>
                    <a:pt x="47" y="5"/>
                    <a:pt x="47" y="5"/>
                  </a:cubicBezTo>
                  <a:lnTo>
                    <a:pt x="28" y="20"/>
                  </a:ln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3">
              <a:extLst>
                <a:ext uri="{FF2B5EF4-FFF2-40B4-BE49-F238E27FC236}">
                  <a16:creationId xmlns:a16="http://schemas.microsoft.com/office/drawing/2014/main" id="{8E918A14-7620-4D8D-80A0-6E90BF1A04A1}"/>
                </a:ext>
              </a:extLst>
            </p:cNvPr>
            <p:cNvSpPr>
              <a:spLocks/>
            </p:cNvSpPr>
            <p:nvPr/>
          </p:nvSpPr>
          <p:spPr bwMode="auto">
            <a:xfrm>
              <a:off x="1554265" y="5946468"/>
              <a:ext cx="82735" cy="75214"/>
            </a:xfrm>
            <a:custGeom>
              <a:avLst/>
              <a:gdLst>
                <a:gd name="T0" fmla="*/ 38 w 51"/>
                <a:gd name="T1" fmla="*/ 32 h 46"/>
                <a:gd name="T2" fmla="*/ 38 w 51"/>
                <a:gd name="T3" fmla="*/ 31 h 46"/>
                <a:gd name="T4" fmla="*/ 37 w 51"/>
                <a:gd name="T5" fmla="*/ 31 h 46"/>
                <a:gd name="T6" fmla="*/ 37 w 51"/>
                <a:gd name="T7" fmla="*/ 30 h 46"/>
                <a:gd name="T8" fmla="*/ 26 w 51"/>
                <a:gd name="T9" fmla="*/ 20 h 46"/>
                <a:gd name="T10" fmla="*/ 25 w 51"/>
                <a:gd name="T11" fmla="*/ 20 h 46"/>
                <a:gd name="T12" fmla="*/ 25 w 51"/>
                <a:gd name="T13" fmla="*/ 20 h 46"/>
                <a:gd name="T14" fmla="*/ 24 w 51"/>
                <a:gd name="T15" fmla="*/ 20 h 46"/>
                <a:gd name="T16" fmla="*/ 23 w 51"/>
                <a:gd name="T17" fmla="*/ 21 h 46"/>
                <a:gd name="T18" fmla="*/ 22 w 51"/>
                <a:gd name="T19" fmla="*/ 22 h 46"/>
                <a:gd name="T20" fmla="*/ 22 w 51"/>
                <a:gd name="T21" fmla="*/ 23 h 46"/>
                <a:gd name="T22" fmla="*/ 30 w 51"/>
                <a:gd name="T23" fmla="*/ 31 h 46"/>
                <a:gd name="T24" fmla="*/ 20 w 51"/>
                <a:gd name="T25" fmla="*/ 40 h 46"/>
                <a:gd name="T26" fmla="*/ 16 w 51"/>
                <a:gd name="T27" fmla="*/ 38 h 46"/>
                <a:gd name="T28" fmla="*/ 12 w 51"/>
                <a:gd name="T29" fmla="*/ 36 h 46"/>
                <a:gd name="T30" fmla="*/ 8 w 51"/>
                <a:gd name="T31" fmla="*/ 31 h 46"/>
                <a:gd name="T32" fmla="*/ 7 w 51"/>
                <a:gd name="T33" fmla="*/ 25 h 46"/>
                <a:gd name="T34" fmla="*/ 9 w 51"/>
                <a:gd name="T35" fmla="*/ 18 h 46"/>
                <a:gd name="T36" fmla="*/ 13 w 51"/>
                <a:gd name="T37" fmla="*/ 12 h 46"/>
                <a:gd name="T38" fmla="*/ 20 w 51"/>
                <a:gd name="T39" fmla="*/ 8 h 46"/>
                <a:gd name="T40" fmla="*/ 26 w 51"/>
                <a:gd name="T41" fmla="*/ 6 h 46"/>
                <a:gd name="T42" fmla="*/ 33 w 51"/>
                <a:gd name="T43" fmla="*/ 6 h 46"/>
                <a:gd name="T44" fmla="*/ 39 w 51"/>
                <a:gd name="T45" fmla="*/ 10 h 46"/>
                <a:gd name="T46" fmla="*/ 43 w 51"/>
                <a:gd name="T47" fmla="*/ 14 h 46"/>
                <a:gd name="T48" fmla="*/ 45 w 51"/>
                <a:gd name="T49" fmla="*/ 18 h 46"/>
                <a:gd name="T50" fmla="*/ 46 w 51"/>
                <a:gd name="T51" fmla="*/ 21 h 46"/>
                <a:gd name="T52" fmla="*/ 47 w 51"/>
                <a:gd name="T53" fmla="*/ 22 h 46"/>
                <a:gd name="T54" fmla="*/ 47 w 51"/>
                <a:gd name="T55" fmla="*/ 23 h 46"/>
                <a:gd name="T56" fmla="*/ 48 w 51"/>
                <a:gd name="T57" fmla="*/ 22 h 46"/>
                <a:gd name="T58" fmla="*/ 49 w 51"/>
                <a:gd name="T59" fmla="*/ 22 h 46"/>
                <a:gd name="T60" fmla="*/ 49 w 51"/>
                <a:gd name="T61" fmla="*/ 21 h 46"/>
                <a:gd name="T62" fmla="*/ 51 w 51"/>
                <a:gd name="T63" fmla="*/ 20 h 46"/>
                <a:gd name="T64" fmla="*/ 51 w 51"/>
                <a:gd name="T65" fmla="*/ 19 h 46"/>
                <a:gd name="T66" fmla="*/ 50 w 51"/>
                <a:gd name="T67" fmla="*/ 17 h 46"/>
                <a:gd name="T68" fmla="*/ 49 w 51"/>
                <a:gd name="T69" fmla="*/ 14 h 46"/>
                <a:gd name="T70" fmla="*/ 47 w 51"/>
                <a:gd name="T71" fmla="*/ 10 h 46"/>
                <a:gd name="T72" fmla="*/ 43 w 51"/>
                <a:gd name="T73" fmla="*/ 6 h 46"/>
                <a:gd name="T74" fmla="*/ 35 w 51"/>
                <a:gd name="T75" fmla="*/ 1 h 46"/>
                <a:gd name="T76" fmla="*/ 26 w 51"/>
                <a:gd name="T77" fmla="*/ 0 h 46"/>
                <a:gd name="T78" fmla="*/ 17 w 51"/>
                <a:gd name="T79" fmla="*/ 2 h 46"/>
                <a:gd name="T80" fmla="*/ 8 w 51"/>
                <a:gd name="T81" fmla="*/ 8 h 46"/>
                <a:gd name="T82" fmla="*/ 2 w 51"/>
                <a:gd name="T83" fmla="*/ 16 h 46"/>
                <a:gd name="T84" fmla="*/ 0 w 51"/>
                <a:gd name="T85" fmla="*/ 24 h 46"/>
                <a:gd name="T86" fmla="*/ 2 w 51"/>
                <a:gd name="T87" fmla="*/ 32 h 46"/>
                <a:gd name="T88" fmla="*/ 8 w 51"/>
                <a:gd name="T89" fmla="*/ 39 h 46"/>
                <a:gd name="T90" fmla="*/ 11 w 51"/>
                <a:gd name="T91" fmla="*/ 42 h 46"/>
                <a:gd name="T92" fmla="*/ 14 w 51"/>
                <a:gd name="T93" fmla="*/ 44 h 46"/>
                <a:gd name="T94" fmla="*/ 18 w 51"/>
                <a:gd name="T95" fmla="*/ 45 h 46"/>
                <a:gd name="T96" fmla="*/ 21 w 51"/>
                <a:gd name="T97" fmla="*/ 46 h 46"/>
                <a:gd name="T98" fmla="*/ 22 w 51"/>
                <a:gd name="T99" fmla="*/ 46 h 46"/>
                <a:gd name="T100" fmla="*/ 24 w 51"/>
                <a:gd name="T101" fmla="*/ 45 h 46"/>
                <a:gd name="T102" fmla="*/ 37 w 51"/>
                <a:gd name="T103" fmla="*/ 33 h 46"/>
                <a:gd name="T104" fmla="*/ 38 w 51"/>
                <a:gd name="T10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 h="46">
                  <a:moveTo>
                    <a:pt x="38" y="32"/>
                  </a:moveTo>
                  <a:cubicBezTo>
                    <a:pt x="38" y="32"/>
                    <a:pt x="38" y="32"/>
                    <a:pt x="38" y="31"/>
                  </a:cubicBezTo>
                  <a:cubicBezTo>
                    <a:pt x="38" y="31"/>
                    <a:pt x="38" y="31"/>
                    <a:pt x="37" y="31"/>
                  </a:cubicBezTo>
                  <a:cubicBezTo>
                    <a:pt x="37" y="30"/>
                    <a:pt x="37" y="30"/>
                    <a:pt x="37" y="30"/>
                  </a:cubicBezTo>
                  <a:cubicBezTo>
                    <a:pt x="26" y="20"/>
                    <a:pt x="26" y="20"/>
                    <a:pt x="26" y="20"/>
                  </a:cubicBezTo>
                  <a:cubicBezTo>
                    <a:pt x="26" y="20"/>
                    <a:pt x="25" y="20"/>
                    <a:pt x="25" y="20"/>
                  </a:cubicBezTo>
                  <a:cubicBezTo>
                    <a:pt x="25" y="20"/>
                    <a:pt x="25" y="20"/>
                    <a:pt x="25" y="20"/>
                  </a:cubicBezTo>
                  <a:cubicBezTo>
                    <a:pt x="24" y="20"/>
                    <a:pt x="24" y="20"/>
                    <a:pt x="24" y="20"/>
                  </a:cubicBezTo>
                  <a:cubicBezTo>
                    <a:pt x="24" y="20"/>
                    <a:pt x="23" y="21"/>
                    <a:pt x="23" y="21"/>
                  </a:cubicBezTo>
                  <a:cubicBezTo>
                    <a:pt x="22" y="22"/>
                    <a:pt x="22" y="22"/>
                    <a:pt x="22" y="22"/>
                  </a:cubicBezTo>
                  <a:cubicBezTo>
                    <a:pt x="22" y="23"/>
                    <a:pt x="22" y="23"/>
                    <a:pt x="22" y="23"/>
                  </a:cubicBezTo>
                  <a:cubicBezTo>
                    <a:pt x="30" y="31"/>
                    <a:pt x="30" y="31"/>
                    <a:pt x="30" y="31"/>
                  </a:cubicBezTo>
                  <a:cubicBezTo>
                    <a:pt x="20" y="40"/>
                    <a:pt x="20" y="40"/>
                    <a:pt x="20" y="40"/>
                  </a:cubicBezTo>
                  <a:cubicBezTo>
                    <a:pt x="19" y="40"/>
                    <a:pt x="18" y="39"/>
                    <a:pt x="16" y="38"/>
                  </a:cubicBezTo>
                  <a:cubicBezTo>
                    <a:pt x="15" y="38"/>
                    <a:pt x="14" y="37"/>
                    <a:pt x="12" y="36"/>
                  </a:cubicBezTo>
                  <a:cubicBezTo>
                    <a:pt x="11" y="34"/>
                    <a:pt x="9" y="33"/>
                    <a:pt x="8" y="31"/>
                  </a:cubicBezTo>
                  <a:cubicBezTo>
                    <a:pt x="7" y="29"/>
                    <a:pt x="7" y="27"/>
                    <a:pt x="7" y="25"/>
                  </a:cubicBezTo>
                  <a:cubicBezTo>
                    <a:pt x="7" y="23"/>
                    <a:pt x="8" y="20"/>
                    <a:pt x="9" y="18"/>
                  </a:cubicBezTo>
                  <a:cubicBezTo>
                    <a:pt x="10" y="16"/>
                    <a:pt x="11" y="14"/>
                    <a:pt x="13" y="12"/>
                  </a:cubicBezTo>
                  <a:cubicBezTo>
                    <a:pt x="15" y="10"/>
                    <a:pt x="17" y="9"/>
                    <a:pt x="20" y="8"/>
                  </a:cubicBezTo>
                  <a:cubicBezTo>
                    <a:pt x="22" y="6"/>
                    <a:pt x="24" y="6"/>
                    <a:pt x="26" y="6"/>
                  </a:cubicBezTo>
                  <a:cubicBezTo>
                    <a:pt x="29" y="5"/>
                    <a:pt x="31" y="6"/>
                    <a:pt x="33" y="6"/>
                  </a:cubicBezTo>
                  <a:cubicBezTo>
                    <a:pt x="35" y="7"/>
                    <a:pt x="38" y="8"/>
                    <a:pt x="39" y="10"/>
                  </a:cubicBezTo>
                  <a:cubicBezTo>
                    <a:pt x="41" y="11"/>
                    <a:pt x="42" y="13"/>
                    <a:pt x="43" y="14"/>
                  </a:cubicBezTo>
                  <a:cubicBezTo>
                    <a:pt x="44" y="16"/>
                    <a:pt x="45" y="17"/>
                    <a:pt x="45" y="18"/>
                  </a:cubicBezTo>
                  <a:cubicBezTo>
                    <a:pt x="46" y="19"/>
                    <a:pt x="46" y="20"/>
                    <a:pt x="46" y="21"/>
                  </a:cubicBezTo>
                  <a:cubicBezTo>
                    <a:pt x="46" y="22"/>
                    <a:pt x="46" y="22"/>
                    <a:pt x="47" y="22"/>
                  </a:cubicBezTo>
                  <a:cubicBezTo>
                    <a:pt x="47" y="22"/>
                    <a:pt x="47" y="22"/>
                    <a:pt x="47" y="23"/>
                  </a:cubicBezTo>
                  <a:cubicBezTo>
                    <a:pt x="47" y="23"/>
                    <a:pt x="47" y="23"/>
                    <a:pt x="48" y="22"/>
                  </a:cubicBezTo>
                  <a:cubicBezTo>
                    <a:pt x="48" y="22"/>
                    <a:pt x="48" y="22"/>
                    <a:pt x="49" y="22"/>
                  </a:cubicBezTo>
                  <a:cubicBezTo>
                    <a:pt x="49" y="22"/>
                    <a:pt x="49" y="22"/>
                    <a:pt x="49" y="21"/>
                  </a:cubicBezTo>
                  <a:cubicBezTo>
                    <a:pt x="50" y="21"/>
                    <a:pt x="50" y="20"/>
                    <a:pt x="51" y="20"/>
                  </a:cubicBezTo>
                  <a:cubicBezTo>
                    <a:pt x="51" y="19"/>
                    <a:pt x="51" y="19"/>
                    <a:pt x="51" y="19"/>
                  </a:cubicBezTo>
                  <a:cubicBezTo>
                    <a:pt x="51" y="18"/>
                    <a:pt x="51" y="18"/>
                    <a:pt x="50" y="17"/>
                  </a:cubicBezTo>
                  <a:cubicBezTo>
                    <a:pt x="50" y="16"/>
                    <a:pt x="50" y="15"/>
                    <a:pt x="49" y="14"/>
                  </a:cubicBezTo>
                  <a:cubicBezTo>
                    <a:pt x="49" y="13"/>
                    <a:pt x="48" y="11"/>
                    <a:pt x="47" y="10"/>
                  </a:cubicBezTo>
                  <a:cubicBezTo>
                    <a:pt x="46" y="9"/>
                    <a:pt x="45" y="8"/>
                    <a:pt x="43" y="6"/>
                  </a:cubicBezTo>
                  <a:cubicBezTo>
                    <a:pt x="41" y="4"/>
                    <a:pt x="38" y="2"/>
                    <a:pt x="35" y="1"/>
                  </a:cubicBezTo>
                  <a:cubicBezTo>
                    <a:pt x="32" y="0"/>
                    <a:pt x="29" y="0"/>
                    <a:pt x="26" y="0"/>
                  </a:cubicBezTo>
                  <a:cubicBezTo>
                    <a:pt x="23" y="0"/>
                    <a:pt x="20" y="1"/>
                    <a:pt x="17" y="2"/>
                  </a:cubicBezTo>
                  <a:cubicBezTo>
                    <a:pt x="14" y="3"/>
                    <a:pt x="11" y="5"/>
                    <a:pt x="8" y="8"/>
                  </a:cubicBezTo>
                  <a:cubicBezTo>
                    <a:pt x="6" y="10"/>
                    <a:pt x="4" y="13"/>
                    <a:pt x="2" y="16"/>
                  </a:cubicBezTo>
                  <a:cubicBezTo>
                    <a:pt x="1" y="18"/>
                    <a:pt x="0" y="21"/>
                    <a:pt x="0" y="24"/>
                  </a:cubicBezTo>
                  <a:cubicBezTo>
                    <a:pt x="0" y="26"/>
                    <a:pt x="1" y="29"/>
                    <a:pt x="2" y="32"/>
                  </a:cubicBezTo>
                  <a:cubicBezTo>
                    <a:pt x="4" y="35"/>
                    <a:pt x="6" y="37"/>
                    <a:pt x="8" y="39"/>
                  </a:cubicBezTo>
                  <a:cubicBezTo>
                    <a:pt x="9" y="40"/>
                    <a:pt x="10" y="41"/>
                    <a:pt x="11" y="42"/>
                  </a:cubicBezTo>
                  <a:cubicBezTo>
                    <a:pt x="12" y="42"/>
                    <a:pt x="13" y="43"/>
                    <a:pt x="14" y="44"/>
                  </a:cubicBezTo>
                  <a:cubicBezTo>
                    <a:pt x="15" y="44"/>
                    <a:pt x="17" y="45"/>
                    <a:pt x="18" y="45"/>
                  </a:cubicBezTo>
                  <a:cubicBezTo>
                    <a:pt x="19" y="46"/>
                    <a:pt x="20" y="46"/>
                    <a:pt x="21" y="46"/>
                  </a:cubicBezTo>
                  <a:cubicBezTo>
                    <a:pt x="21" y="46"/>
                    <a:pt x="22" y="46"/>
                    <a:pt x="22" y="46"/>
                  </a:cubicBezTo>
                  <a:cubicBezTo>
                    <a:pt x="23" y="46"/>
                    <a:pt x="23" y="46"/>
                    <a:pt x="24" y="45"/>
                  </a:cubicBezTo>
                  <a:cubicBezTo>
                    <a:pt x="37" y="33"/>
                    <a:pt x="37" y="33"/>
                    <a:pt x="37" y="33"/>
                  </a:cubicBezTo>
                  <a:cubicBezTo>
                    <a:pt x="37" y="33"/>
                    <a:pt x="37" y="32"/>
                    <a:pt x="38" y="32"/>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4">
              <a:extLst>
                <a:ext uri="{FF2B5EF4-FFF2-40B4-BE49-F238E27FC236}">
                  <a16:creationId xmlns:a16="http://schemas.microsoft.com/office/drawing/2014/main" id="{4DD7A7FF-514A-4E24-B1A6-0F0D16A0C263}"/>
                </a:ext>
              </a:extLst>
            </p:cNvPr>
            <p:cNvSpPr>
              <a:spLocks/>
            </p:cNvSpPr>
            <p:nvPr/>
          </p:nvSpPr>
          <p:spPr bwMode="auto">
            <a:xfrm>
              <a:off x="1439394" y="5762536"/>
              <a:ext cx="88889" cy="67009"/>
            </a:xfrm>
            <a:custGeom>
              <a:avLst/>
              <a:gdLst>
                <a:gd name="T0" fmla="*/ 55 w 55"/>
                <a:gd name="T1" fmla="*/ 32 h 41"/>
                <a:gd name="T2" fmla="*/ 55 w 55"/>
                <a:gd name="T3" fmla="*/ 31 h 41"/>
                <a:gd name="T4" fmla="*/ 55 w 55"/>
                <a:gd name="T5" fmla="*/ 30 h 41"/>
                <a:gd name="T6" fmla="*/ 55 w 55"/>
                <a:gd name="T7" fmla="*/ 29 h 41"/>
                <a:gd name="T8" fmla="*/ 54 w 55"/>
                <a:gd name="T9" fmla="*/ 27 h 41"/>
                <a:gd name="T10" fmla="*/ 54 w 55"/>
                <a:gd name="T11" fmla="*/ 27 h 41"/>
                <a:gd name="T12" fmla="*/ 53 w 55"/>
                <a:gd name="T13" fmla="*/ 26 h 41"/>
                <a:gd name="T14" fmla="*/ 53 w 55"/>
                <a:gd name="T15" fmla="*/ 26 h 41"/>
                <a:gd name="T16" fmla="*/ 34 w 55"/>
                <a:gd name="T17" fmla="*/ 30 h 41"/>
                <a:gd name="T18" fmla="*/ 29 w 55"/>
                <a:gd name="T19" fmla="*/ 10 h 41"/>
                <a:gd name="T20" fmla="*/ 48 w 55"/>
                <a:gd name="T21" fmla="*/ 6 h 41"/>
                <a:gd name="T22" fmla="*/ 49 w 55"/>
                <a:gd name="T23" fmla="*/ 6 h 41"/>
                <a:gd name="T24" fmla="*/ 49 w 55"/>
                <a:gd name="T25" fmla="*/ 5 h 41"/>
                <a:gd name="T26" fmla="*/ 49 w 55"/>
                <a:gd name="T27" fmla="*/ 4 h 41"/>
                <a:gd name="T28" fmla="*/ 49 w 55"/>
                <a:gd name="T29" fmla="*/ 3 h 41"/>
                <a:gd name="T30" fmla="*/ 48 w 55"/>
                <a:gd name="T31" fmla="*/ 2 h 41"/>
                <a:gd name="T32" fmla="*/ 48 w 55"/>
                <a:gd name="T33" fmla="*/ 1 h 41"/>
                <a:gd name="T34" fmla="*/ 47 w 55"/>
                <a:gd name="T35" fmla="*/ 0 h 41"/>
                <a:gd name="T36" fmla="*/ 47 w 55"/>
                <a:gd name="T37" fmla="*/ 0 h 41"/>
                <a:gd name="T38" fmla="*/ 1 w 55"/>
                <a:gd name="T39" fmla="*/ 9 h 41"/>
                <a:gd name="T40" fmla="*/ 1 w 55"/>
                <a:gd name="T41" fmla="*/ 10 h 41"/>
                <a:gd name="T42" fmla="*/ 0 w 55"/>
                <a:gd name="T43" fmla="*/ 10 h 41"/>
                <a:gd name="T44" fmla="*/ 0 w 55"/>
                <a:gd name="T45" fmla="*/ 11 h 41"/>
                <a:gd name="T46" fmla="*/ 1 w 55"/>
                <a:gd name="T47" fmla="*/ 12 h 41"/>
                <a:gd name="T48" fmla="*/ 1 w 55"/>
                <a:gd name="T49" fmla="*/ 14 h 41"/>
                <a:gd name="T50" fmla="*/ 1 w 55"/>
                <a:gd name="T51" fmla="*/ 15 h 41"/>
                <a:gd name="T52" fmla="*/ 2 w 55"/>
                <a:gd name="T53" fmla="*/ 15 h 41"/>
                <a:gd name="T54" fmla="*/ 2 w 55"/>
                <a:gd name="T55" fmla="*/ 15 h 41"/>
                <a:gd name="T56" fmla="*/ 24 w 55"/>
                <a:gd name="T57" fmla="*/ 11 h 41"/>
                <a:gd name="T58" fmla="*/ 28 w 55"/>
                <a:gd name="T59" fmla="*/ 31 h 41"/>
                <a:gd name="T60" fmla="*/ 7 w 55"/>
                <a:gd name="T61" fmla="*/ 35 h 41"/>
                <a:gd name="T62" fmla="*/ 7 w 55"/>
                <a:gd name="T63" fmla="*/ 35 h 41"/>
                <a:gd name="T64" fmla="*/ 6 w 55"/>
                <a:gd name="T65" fmla="*/ 36 h 41"/>
                <a:gd name="T66" fmla="*/ 6 w 55"/>
                <a:gd name="T67" fmla="*/ 37 h 41"/>
                <a:gd name="T68" fmla="*/ 7 w 55"/>
                <a:gd name="T69" fmla="*/ 38 h 41"/>
                <a:gd name="T70" fmla="*/ 7 w 55"/>
                <a:gd name="T71" fmla="*/ 40 h 41"/>
                <a:gd name="T72" fmla="*/ 7 w 55"/>
                <a:gd name="T73" fmla="*/ 41 h 41"/>
                <a:gd name="T74" fmla="*/ 8 w 55"/>
                <a:gd name="T75" fmla="*/ 41 h 41"/>
                <a:gd name="T76" fmla="*/ 8 w 55"/>
                <a:gd name="T77" fmla="*/ 41 h 41"/>
                <a:gd name="T78" fmla="*/ 54 w 55"/>
                <a:gd name="T79" fmla="*/ 32 h 41"/>
                <a:gd name="T80" fmla="*/ 55 w 55"/>
                <a:gd name="T81"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41">
                  <a:moveTo>
                    <a:pt x="55" y="32"/>
                  </a:moveTo>
                  <a:cubicBezTo>
                    <a:pt x="55" y="32"/>
                    <a:pt x="55" y="31"/>
                    <a:pt x="55" y="31"/>
                  </a:cubicBezTo>
                  <a:cubicBezTo>
                    <a:pt x="55" y="31"/>
                    <a:pt x="55" y="31"/>
                    <a:pt x="55" y="30"/>
                  </a:cubicBezTo>
                  <a:cubicBezTo>
                    <a:pt x="55" y="30"/>
                    <a:pt x="55" y="29"/>
                    <a:pt x="55" y="29"/>
                  </a:cubicBezTo>
                  <a:cubicBezTo>
                    <a:pt x="55" y="28"/>
                    <a:pt x="54" y="28"/>
                    <a:pt x="54" y="27"/>
                  </a:cubicBezTo>
                  <a:cubicBezTo>
                    <a:pt x="54" y="27"/>
                    <a:pt x="54" y="27"/>
                    <a:pt x="54" y="27"/>
                  </a:cubicBezTo>
                  <a:cubicBezTo>
                    <a:pt x="54" y="26"/>
                    <a:pt x="54" y="26"/>
                    <a:pt x="53" y="26"/>
                  </a:cubicBezTo>
                  <a:cubicBezTo>
                    <a:pt x="53" y="26"/>
                    <a:pt x="53" y="26"/>
                    <a:pt x="53" y="26"/>
                  </a:cubicBezTo>
                  <a:cubicBezTo>
                    <a:pt x="34" y="30"/>
                    <a:pt x="34" y="30"/>
                    <a:pt x="34" y="30"/>
                  </a:cubicBezTo>
                  <a:cubicBezTo>
                    <a:pt x="29" y="10"/>
                    <a:pt x="29" y="10"/>
                    <a:pt x="29" y="10"/>
                  </a:cubicBezTo>
                  <a:cubicBezTo>
                    <a:pt x="48" y="6"/>
                    <a:pt x="48" y="6"/>
                    <a:pt x="48" y="6"/>
                  </a:cubicBezTo>
                  <a:cubicBezTo>
                    <a:pt x="48" y="6"/>
                    <a:pt x="49" y="6"/>
                    <a:pt x="49" y="6"/>
                  </a:cubicBezTo>
                  <a:cubicBezTo>
                    <a:pt x="49" y="6"/>
                    <a:pt x="49" y="6"/>
                    <a:pt x="49" y="5"/>
                  </a:cubicBezTo>
                  <a:cubicBezTo>
                    <a:pt x="49" y="5"/>
                    <a:pt x="49" y="5"/>
                    <a:pt x="49" y="4"/>
                  </a:cubicBezTo>
                  <a:cubicBezTo>
                    <a:pt x="49" y="4"/>
                    <a:pt x="49" y="4"/>
                    <a:pt x="49" y="3"/>
                  </a:cubicBezTo>
                  <a:cubicBezTo>
                    <a:pt x="49" y="2"/>
                    <a:pt x="49" y="2"/>
                    <a:pt x="48" y="2"/>
                  </a:cubicBezTo>
                  <a:cubicBezTo>
                    <a:pt x="48" y="1"/>
                    <a:pt x="48" y="1"/>
                    <a:pt x="48" y="1"/>
                  </a:cubicBezTo>
                  <a:cubicBezTo>
                    <a:pt x="48" y="1"/>
                    <a:pt x="48" y="0"/>
                    <a:pt x="47" y="0"/>
                  </a:cubicBezTo>
                  <a:cubicBezTo>
                    <a:pt x="47" y="0"/>
                    <a:pt x="47" y="0"/>
                    <a:pt x="47" y="0"/>
                  </a:cubicBezTo>
                  <a:cubicBezTo>
                    <a:pt x="1" y="9"/>
                    <a:pt x="1" y="9"/>
                    <a:pt x="1" y="9"/>
                  </a:cubicBezTo>
                  <a:cubicBezTo>
                    <a:pt x="1" y="9"/>
                    <a:pt x="1" y="9"/>
                    <a:pt x="1" y="10"/>
                  </a:cubicBezTo>
                  <a:cubicBezTo>
                    <a:pt x="0" y="10"/>
                    <a:pt x="0" y="10"/>
                    <a:pt x="0" y="10"/>
                  </a:cubicBezTo>
                  <a:cubicBezTo>
                    <a:pt x="0" y="10"/>
                    <a:pt x="0" y="11"/>
                    <a:pt x="0" y="11"/>
                  </a:cubicBezTo>
                  <a:cubicBezTo>
                    <a:pt x="0" y="11"/>
                    <a:pt x="0" y="12"/>
                    <a:pt x="1" y="12"/>
                  </a:cubicBezTo>
                  <a:cubicBezTo>
                    <a:pt x="1" y="13"/>
                    <a:pt x="1" y="13"/>
                    <a:pt x="1" y="14"/>
                  </a:cubicBezTo>
                  <a:cubicBezTo>
                    <a:pt x="1" y="14"/>
                    <a:pt x="1" y="15"/>
                    <a:pt x="1" y="15"/>
                  </a:cubicBezTo>
                  <a:cubicBezTo>
                    <a:pt x="2" y="15"/>
                    <a:pt x="2" y="15"/>
                    <a:pt x="2" y="15"/>
                  </a:cubicBezTo>
                  <a:cubicBezTo>
                    <a:pt x="2" y="15"/>
                    <a:pt x="2" y="15"/>
                    <a:pt x="2" y="15"/>
                  </a:cubicBezTo>
                  <a:cubicBezTo>
                    <a:pt x="24" y="11"/>
                    <a:pt x="24" y="11"/>
                    <a:pt x="24" y="11"/>
                  </a:cubicBezTo>
                  <a:cubicBezTo>
                    <a:pt x="28" y="31"/>
                    <a:pt x="28" y="31"/>
                    <a:pt x="28" y="31"/>
                  </a:cubicBezTo>
                  <a:cubicBezTo>
                    <a:pt x="7" y="35"/>
                    <a:pt x="7" y="35"/>
                    <a:pt x="7" y="35"/>
                  </a:cubicBezTo>
                  <a:cubicBezTo>
                    <a:pt x="7" y="35"/>
                    <a:pt x="7" y="35"/>
                    <a:pt x="7" y="35"/>
                  </a:cubicBezTo>
                  <a:cubicBezTo>
                    <a:pt x="6" y="36"/>
                    <a:pt x="6" y="36"/>
                    <a:pt x="6" y="36"/>
                  </a:cubicBezTo>
                  <a:cubicBezTo>
                    <a:pt x="6" y="36"/>
                    <a:pt x="6" y="36"/>
                    <a:pt x="6" y="37"/>
                  </a:cubicBezTo>
                  <a:cubicBezTo>
                    <a:pt x="6" y="37"/>
                    <a:pt x="6" y="38"/>
                    <a:pt x="7" y="38"/>
                  </a:cubicBezTo>
                  <a:cubicBezTo>
                    <a:pt x="7" y="39"/>
                    <a:pt x="7" y="39"/>
                    <a:pt x="7" y="40"/>
                  </a:cubicBezTo>
                  <a:cubicBezTo>
                    <a:pt x="7" y="40"/>
                    <a:pt x="7" y="40"/>
                    <a:pt x="7" y="41"/>
                  </a:cubicBezTo>
                  <a:cubicBezTo>
                    <a:pt x="8" y="41"/>
                    <a:pt x="8" y="41"/>
                    <a:pt x="8" y="41"/>
                  </a:cubicBezTo>
                  <a:cubicBezTo>
                    <a:pt x="8" y="41"/>
                    <a:pt x="8" y="41"/>
                    <a:pt x="8" y="41"/>
                  </a:cubicBezTo>
                  <a:cubicBezTo>
                    <a:pt x="54" y="32"/>
                    <a:pt x="54" y="32"/>
                    <a:pt x="54" y="32"/>
                  </a:cubicBezTo>
                  <a:cubicBezTo>
                    <a:pt x="54" y="32"/>
                    <a:pt x="55" y="32"/>
                    <a:pt x="55" y="32"/>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5">
              <a:extLst>
                <a:ext uri="{FF2B5EF4-FFF2-40B4-BE49-F238E27FC236}">
                  <a16:creationId xmlns:a16="http://schemas.microsoft.com/office/drawing/2014/main" id="{339905F6-AA23-488C-A1FE-0345E8BA01CD}"/>
                </a:ext>
              </a:extLst>
            </p:cNvPr>
            <p:cNvSpPr>
              <a:spLocks/>
            </p:cNvSpPr>
            <p:nvPr/>
          </p:nvSpPr>
          <p:spPr bwMode="auto">
            <a:xfrm>
              <a:off x="1494094" y="5882878"/>
              <a:ext cx="97778" cy="83419"/>
            </a:xfrm>
            <a:custGeom>
              <a:avLst/>
              <a:gdLst>
                <a:gd name="T0" fmla="*/ 60 w 60"/>
                <a:gd name="T1" fmla="*/ 28 h 51"/>
                <a:gd name="T2" fmla="*/ 60 w 60"/>
                <a:gd name="T3" fmla="*/ 27 h 51"/>
                <a:gd name="T4" fmla="*/ 59 w 60"/>
                <a:gd name="T5" fmla="*/ 26 h 51"/>
                <a:gd name="T6" fmla="*/ 59 w 60"/>
                <a:gd name="T7" fmla="*/ 25 h 51"/>
                <a:gd name="T8" fmla="*/ 58 w 60"/>
                <a:gd name="T9" fmla="*/ 24 h 51"/>
                <a:gd name="T10" fmla="*/ 57 w 60"/>
                <a:gd name="T11" fmla="*/ 23 h 51"/>
                <a:gd name="T12" fmla="*/ 56 w 60"/>
                <a:gd name="T13" fmla="*/ 23 h 51"/>
                <a:gd name="T14" fmla="*/ 56 w 60"/>
                <a:gd name="T15" fmla="*/ 23 h 51"/>
                <a:gd name="T16" fmla="*/ 34 w 60"/>
                <a:gd name="T17" fmla="*/ 37 h 51"/>
                <a:gd name="T18" fmla="*/ 29 w 60"/>
                <a:gd name="T19" fmla="*/ 40 h 51"/>
                <a:gd name="T20" fmla="*/ 23 w 60"/>
                <a:gd name="T21" fmla="*/ 43 h 51"/>
                <a:gd name="T22" fmla="*/ 23 w 60"/>
                <a:gd name="T23" fmla="*/ 43 h 51"/>
                <a:gd name="T24" fmla="*/ 25 w 60"/>
                <a:gd name="T25" fmla="*/ 40 h 51"/>
                <a:gd name="T26" fmla="*/ 27 w 60"/>
                <a:gd name="T27" fmla="*/ 37 h 51"/>
                <a:gd name="T28" fmla="*/ 29 w 60"/>
                <a:gd name="T29" fmla="*/ 33 h 51"/>
                <a:gd name="T30" fmla="*/ 31 w 60"/>
                <a:gd name="T31" fmla="*/ 30 h 51"/>
                <a:gd name="T32" fmla="*/ 43 w 60"/>
                <a:gd name="T33" fmla="*/ 10 h 51"/>
                <a:gd name="T34" fmla="*/ 44 w 60"/>
                <a:gd name="T35" fmla="*/ 8 h 51"/>
                <a:gd name="T36" fmla="*/ 44 w 60"/>
                <a:gd name="T37" fmla="*/ 6 h 51"/>
                <a:gd name="T38" fmla="*/ 44 w 60"/>
                <a:gd name="T39" fmla="*/ 5 h 51"/>
                <a:gd name="T40" fmla="*/ 43 w 60"/>
                <a:gd name="T41" fmla="*/ 4 h 51"/>
                <a:gd name="T42" fmla="*/ 42 w 60"/>
                <a:gd name="T43" fmla="*/ 1 h 51"/>
                <a:gd name="T44" fmla="*/ 40 w 60"/>
                <a:gd name="T45" fmla="*/ 0 h 51"/>
                <a:gd name="T46" fmla="*/ 38 w 60"/>
                <a:gd name="T47" fmla="*/ 0 h 51"/>
                <a:gd name="T48" fmla="*/ 0 w 60"/>
                <a:gd name="T49" fmla="*/ 23 h 51"/>
                <a:gd name="T50" fmla="*/ 0 w 60"/>
                <a:gd name="T51" fmla="*/ 23 h 51"/>
                <a:gd name="T52" fmla="*/ 0 w 60"/>
                <a:gd name="T53" fmla="*/ 24 h 51"/>
                <a:gd name="T54" fmla="*/ 0 w 60"/>
                <a:gd name="T55" fmla="*/ 25 h 51"/>
                <a:gd name="T56" fmla="*/ 1 w 60"/>
                <a:gd name="T57" fmla="*/ 26 h 51"/>
                <a:gd name="T58" fmla="*/ 2 w 60"/>
                <a:gd name="T59" fmla="*/ 27 h 51"/>
                <a:gd name="T60" fmla="*/ 2 w 60"/>
                <a:gd name="T61" fmla="*/ 28 h 51"/>
                <a:gd name="T62" fmla="*/ 3 w 60"/>
                <a:gd name="T63" fmla="*/ 28 h 51"/>
                <a:gd name="T64" fmla="*/ 3 w 60"/>
                <a:gd name="T65" fmla="*/ 28 h 51"/>
                <a:gd name="T66" fmla="*/ 28 w 60"/>
                <a:gd name="T67" fmla="*/ 13 h 51"/>
                <a:gd name="T68" fmla="*/ 33 w 60"/>
                <a:gd name="T69" fmla="*/ 10 h 51"/>
                <a:gd name="T70" fmla="*/ 37 w 60"/>
                <a:gd name="T71" fmla="*/ 7 h 51"/>
                <a:gd name="T72" fmla="*/ 37 w 60"/>
                <a:gd name="T73" fmla="*/ 7 h 51"/>
                <a:gd name="T74" fmla="*/ 35 w 60"/>
                <a:gd name="T75" fmla="*/ 11 h 51"/>
                <a:gd name="T76" fmla="*/ 32 w 60"/>
                <a:gd name="T77" fmla="*/ 16 h 51"/>
                <a:gd name="T78" fmla="*/ 17 w 60"/>
                <a:gd name="T79" fmla="*/ 41 h 51"/>
                <a:gd name="T80" fmla="*/ 16 w 60"/>
                <a:gd name="T81" fmla="*/ 44 h 51"/>
                <a:gd name="T82" fmla="*/ 16 w 60"/>
                <a:gd name="T83" fmla="*/ 45 h 51"/>
                <a:gd name="T84" fmla="*/ 16 w 60"/>
                <a:gd name="T85" fmla="*/ 47 h 51"/>
                <a:gd name="T86" fmla="*/ 17 w 60"/>
                <a:gd name="T87" fmla="*/ 48 h 51"/>
                <a:gd name="T88" fmla="*/ 18 w 60"/>
                <a:gd name="T89" fmla="*/ 50 h 51"/>
                <a:gd name="T90" fmla="*/ 18 w 60"/>
                <a:gd name="T91" fmla="*/ 51 h 51"/>
                <a:gd name="T92" fmla="*/ 19 w 60"/>
                <a:gd name="T93" fmla="*/ 51 h 51"/>
                <a:gd name="T94" fmla="*/ 20 w 60"/>
                <a:gd name="T95" fmla="*/ 51 h 51"/>
                <a:gd name="T96" fmla="*/ 22 w 60"/>
                <a:gd name="T97" fmla="*/ 51 h 51"/>
                <a:gd name="T98" fmla="*/ 59 w 60"/>
                <a:gd name="T99" fmla="*/ 28 h 51"/>
                <a:gd name="T100" fmla="*/ 60 w 60"/>
                <a:gd name="T101"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 h="51">
                  <a:moveTo>
                    <a:pt x="60" y="28"/>
                  </a:moveTo>
                  <a:cubicBezTo>
                    <a:pt x="60" y="28"/>
                    <a:pt x="60" y="27"/>
                    <a:pt x="60" y="27"/>
                  </a:cubicBezTo>
                  <a:cubicBezTo>
                    <a:pt x="60" y="27"/>
                    <a:pt x="60" y="27"/>
                    <a:pt x="59" y="26"/>
                  </a:cubicBezTo>
                  <a:cubicBezTo>
                    <a:pt x="59" y="26"/>
                    <a:pt x="59" y="26"/>
                    <a:pt x="59" y="25"/>
                  </a:cubicBezTo>
                  <a:cubicBezTo>
                    <a:pt x="58" y="25"/>
                    <a:pt x="58" y="24"/>
                    <a:pt x="58" y="24"/>
                  </a:cubicBezTo>
                  <a:cubicBezTo>
                    <a:pt x="58" y="24"/>
                    <a:pt x="57" y="24"/>
                    <a:pt x="57" y="23"/>
                  </a:cubicBezTo>
                  <a:cubicBezTo>
                    <a:pt x="57" y="23"/>
                    <a:pt x="57" y="23"/>
                    <a:pt x="56" y="23"/>
                  </a:cubicBezTo>
                  <a:cubicBezTo>
                    <a:pt x="56" y="23"/>
                    <a:pt x="56" y="23"/>
                    <a:pt x="56" y="23"/>
                  </a:cubicBezTo>
                  <a:cubicBezTo>
                    <a:pt x="34" y="37"/>
                    <a:pt x="34" y="37"/>
                    <a:pt x="34" y="37"/>
                  </a:cubicBezTo>
                  <a:cubicBezTo>
                    <a:pt x="32" y="38"/>
                    <a:pt x="30" y="39"/>
                    <a:pt x="29" y="40"/>
                  </a:cubicBezTo>
                  <a:cubicBezTo>
                    <a:pt x="27" y="41"/>
                    <a:pt x="25" y="42"/>
                    <a:pt x="23" y="43"/>
                  </a:cubicBezTo>
                  <a:cubicBezTo>
                    <a:pt x="23" y="43"/>
                    <a:pt x="23" y="43"/>
                    <a:pt x="23" y="43"/>
                  </a:cubicBezTo>
                  <a:cubicBezTo>
                    <a:pt x="24" y="42"/>
                    <a:pt x="25" y="41"/>
                    <a:pt x="25" y="40"/>
                  </a:cubicBezTo>
                  <a:cubicBezTo>
                    <a:pt x="26" y="39"/>
                    <a:pt x="27" y="38"/>
                    <a:pt x="27" y="37"/>
                  </a:cubicBezTo>
                  <a:cubicBezTo>
                    <a:pt x="28" y="35"/>
                    <a:pt x="29" y="34"/>
                    <a:pt x="29" y="33"/>
                  </a:cubicBezTo>
                  <a:cubicBezTo>
                    <a:pt x="30" y="32"/>
                    <a:pt x="31" y="31"/>
                    <a:pt x="31" y="30"/>
                  </a:cubicBezTo>
                  <a:cubicBezTo>
                    <a:pt x="43" y="10"/>
                    <a:pt x="43" y="10"/>
                    <a:pt x="43" y="10"/>
                  </a:cubicBezTo>
                  <a:cubicBezTo>
                    <a:pt x="43" y="9"/>
                    <a:pt x="44" y="8"/>
                    <a:pt x="44" y="8"/>
                  </a:cubicBezTo>
                  <a:cubicBezTo>
                    <a:pt x="44" y="7"/>
                    <a:pt x="44" y="7"/>
                    <a:pt x="44" y="6"/>
                  </a:cubicBezTo>
                  <a:cubicBezTo>
                    <a:pt x="44" y="6"/>
                    <a:pt x="44" y="5"/>
                    <a:pt x="44" y="5"/>
                  </a:cubicBezTo>
                  <a:cubicBezTo>
                    <a:pt x="44" y="5"/>
                    <a:pt x="44" y="4"/>
                    <a:pt x="43" y="4"/>
                  </a:cubicBezTo>
                  <a:cubicBezTo>
                    <a:pt x="42" y="1"/>
                    <a:pt x="42" y="1"/>
                    <a:pt x="42" y="1"/>
                  </a:cubicBezTo>
                  <a:cubicBezTo>
                    <a:pt x="41" y="1"/>
                    <a:pt x="41" y="0"/>
                    <a:pt x="40" y="0"/>
                  </a:cubicBezTo>
                  <a:cubicBezTo>
                    <a:pt x="39" y="0"/>
                    <a:pt x="39" y="0"/>
                    <a:pt x="38" y="0"/>
                  </a:cubicBezTo>
                  <a:cubicBezTo>
                    <a:pt x="0" y="23"/>
                    <a:pt x="0" y="23"/>
                    <a:pt x="0" y="23"/>
                  </a:cubicBezTo>
                  <a:cubicBezTo>
                    <a:pt x="0" y="23"/>
                    <a:pt x="0" y="23"/>
                    <a:pt x="0" y="23"/>
                  </a:cubicBezTo>
                  <a:cubicBezTo>
                    <a:pt x="0" y="24"/>
                    <a:pt x="0" y="24"/>
                    <a:pt x="0" y="24"/>
                  </a:cubicBezTo>
                  <a:cubicBezTo>
                    <a:pt x="0" y="24"/>
                    <a:pt x="0" y="25"/>
                    <a:pt x="0" y="25"/>
                  </a:cubicBezTo>
                  <a:cubicBezTo>
                    <a:pt x="0" y="25"/>
                    <a:pt x="0" y="26"/>
                    <a:pt x="1" y="26"/>
                  </a:cubicBezTo>
                  <a:cubicBezTo>
                    <a:pt x="1" y="27"/>
                    <a:pt x="1" y="27"/>
                    <a:pt x="2" y="27"/>
                  </a:cubicBezTo>
                  <a:cubicBezTo>
                    <a:pt x="2" y="27"/>
                    <a:pt x="2" y="28"/>
                    <a:pt x="2" y="28"/>
                  </a:cubicBezTo>
                  <a:cubicBezTo>
                    <a:pt x="2" y="28"/>
                    <a:pt x="3" y="28"/>
                    <a:pt x="3" y="28"/>
                  </a:cubicBezTo>
                  <a:cubicBezTo>
                    <a:pt x="3" y="28"/>
                    <a:pt x="3" y="28"/>
                    <a:pt x="3" y="28"/>
                  </a:cubicBezTo>
                  <a:cubicBezTo>
                    <a:pt x="28" y="13"/>
                    <a:pt x="28" y="13"/>
                    <a:pt x="28" y="13"/>
                  </a:cubicBezTo>
                  <a:cubicBezTo>
                    <a:pt x="30" y="12"/>
                    <a:pt x="31" y="11"/>
                    <a:pt x="33" y="10"/>
                  </a:cubicBezTo>
                  <a:cubicBezTo>
                    <a:pt x="34" y="9"/>
                    <a:pt x="36" y="8"/>
                    <a:pt x="37" y="7"/>
                  </a:cubicBezTo>
                  <a:cubicBezTo>
                    <a:pt x="37" y="7"/>
                    <a:pt x="37" y="7"/>
                    <a:pt x="37" y="7"/>
                  </a:cubicBezTo>
                  <a:cubicBezTo>
                    <a:pt x="37" y="9"/>
                    <a:pt x="36" y="10"/>
                    <a:pt x="35" y="11"/>
                  </a:cubicBezTo>
                  <a:cubicBezTo>
                    <a:pt x="34" y="13"/>
                    <a:pt x="33" y="14"/>
                    <a:pt x="32" y="16"/>
                  </a:cubicBezTo>
                  <a:cubicBezTo>
                    <a:pt x="17" y="41"/>
                    <a:pt x="17" y="41"/>
                    <a:pt x="17" y="41"/>
                  </a:cubicBezTo>
                  <a:cubicBezTo>
                    <a:pt x="17" y="42"/>
                    <a:pt x="16" y="43"/>
                    <a:pt x="16" y="44"/>
                  </a:cubicBezTo>
                  <a:cubicBezTo>
                    <a:pt x="16" y="44"/>
                    <a:pt x="16" y="45"/>
                    <a:pt x="16" y="45"/>
                  </a:cubicBezTo>
                  <a:cubicBezTo>
                    <a:pt x="16" y="46"/>
                    <a:pt x="16" y="47"/>
                    <a:pt x="16" y="47"/>
                  </a:cubicBezTo>
                  <a:cubicBezTo>
                    <a:pt x="16" y="47"/>
                    <a:pt x="16" y="48"/>
                    <a:pt x="17" y="48"/>
                  </a:cubicBezTo>
                  <a:cubicBezTo>
                    <a:pt x="18" y="50"/>
                    <a:pt x="18" y="50"/>
                    <a:pt x="18" y="50"/>
                  </a:cubicBezTo>
                  <a:cubicBezTo>
                    <a:pt x="18" y="50"/>
                    <a:pt x="18" y="50"/>
                    <a:pt x="18" y="51"/>
                  </a:cubicBezTo>
                  <a:cubicBezTo>
                    <a:pt x="19" y="51"/>
                    <a:pt x="19" y="51"/>
                    <a:pt x="19" y="51"/>
                  </a:cubicBezTo>
                  <a:cubicBezTo>
                    <a:pt x="20" y="51"/>
                    <a:pt x="20" y="51"/>
                    <a:pt x="20" y="51"/>
                  </a:cubicBezTo>
                  <a:cubicBezTo>
                    <a:pt x="21" y="51"/>
                    <a:pt x="21" y="51"/>
                    <a:pt x="22" y="51"/>
                  </a:cubicBezTo>
                  <a:cubicBezTo>
                    <a:pt x="59" y="28"/>
                    <a:pt x="59" y="28"/>
                    <a:pt x="59" y="28"/>
                  </a:cubicBezTo>
                  <a:cubicBezTo>
                    <a:pt x="59" y="28"/>
                    <a:pt x="60" y="28"/>
                    <a:pt x="60" y="28"/>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26">
              <a:extLst>
                <a:ext uri="{FF2B5EF4-FFF2-40B4-BE49-F238E27FC236}">
                  <a16:creationId xmlns:a16="http://schemas.microsoft.com/office/drawing/2014/main" id="{5D59E8B6-DE05-4F15-9289-E55B826BCF85}"/>
                </a:ext>
              </a:extLst>
            </p:cNvPr>
            <p:cNvSpPr>
              <a:spLocks noEditPoints="1"/>
            </p:cNvSpPr>
            <p:nvPr/>
          </p:nvSpPr>
          <p:spPr bwMode="auto">
            <a:xfrm>
              <a:off x="1674607" y="6018262"/>
              <a:ext cx="64957" cy="81368"/>
            </a:xfrm>
            <a:custGeom>
              <a:avLst/>
              <a:gdLst>
                <a:gd name="T0" fmla="*/ 39 w 40"/>
                <a:gd name="T1" fmla="*/ 2 h 50"/>
                <a:gd name="T2" fmla="*/ 38 w 40"/>
                <a:gd name="T3" fmla="*/ 2 h 50"/>
                <a:gd name="T4" fmla="*/ 36 w 40"/>
                <a:gd name="T5" fmla="*/ 1 h 50"/>
                <a:gd name="T6" fmla="*/ 35 w 40"/>
                <a:gd name="T7" fmla="*/ 1 h 50"/>
                <a:gd name="T8" fmla="*/ 33 w 40"/>
                <a:gd name="T9" fmla="*/ 0 h 50"/>
                <a:gd name="T10" fmla="*/ 33 w 40"/>
                <a:gd name="T11" fmla="*/ 1 h 50"/>
                <a:gd name="T12" fmla="*/ 32 w 40"/>
                <a:gd name="T13" fmla="*/ 1 h 50"/>
                <a:gd name="T14" fmla="*/ 1 w 40"/>
                <a:gd name="T15" fmla="*/ 35 h 50"/>
                <a:gd name="T16" fmla="*/ 0 w 40"/>
                <a:gd name="T17" fmla="*/ 36 h 50"/>
                <a:gd name="T18" fmla="*/ 0 w 40"/>
                <a:gd name="T19" fmla="*/ 37 h 50"/>
                <a:gd name="T20" fmla="*/ 1 w 40"/>
                <a:gd name="T21" fmla="*/ 37 h 50"/>
                <a:gd name="T22" fmla="*/ 3 w 40"/>
                <a:gd name="T23" fmla="*/ 38 h 50"/>
                <a:gd name="T24" fmla="*/ 4 w 40"/>
                <a:gd name="T25" fmla="*/ 39 h 50"/>
                <a:gd name="T26" fmla="*/ 5 w 40"/>
                <a:gd name="T27" fmla="*/ 39 h 50"/>
                <a:gd name="T28" fmla="*/ 6 w 40"/>
                <a:gd name="T29" fmla="*/ 39 h 50"/>
                <a:gd name="T30" fmla="*/ 7 w 40"/>
                <a:gd name="T31" fmla="*/ 38 h 50"/>
                <a:gd name="T32" fmla="*/ 14 w 40"/>
                <a:gd name="T33" fmla="*/ 29 h 50"/>
                <a:gd name="T34" fmla="*/ 33 w 40"/>
                <a:gd name="T35" fmla="*/ 36 h 50"/>
                <a:gd name="T36" fmla="*/ 33 w 40"/>
                <a:gd name="T37" fmla="*/ 47 h 50"/>
                <a:gd name="T38" fmla="*/ 33 w 40"/>
                <a:gd name="T39" fmla="*/ 48 h 50"/>
                <a:gd name="T40" fmla="*/ 34 w 40"/>
                <a:gd name="T41" fmla="*/ 48 h 50"/>
                <a:gd name="T42" fmla="*/ 35 w 40"/>
                <a:gd name="T43" fmla="*/ 49 h 50"/>
                <a:gd name="T44" fmla="*/ 36 w 40"/>
                <a:gd name="T45" fmla="*/ 49 h 50"/>
                <a:gd name="T46" fmla="*/ 38 w 40"/>
                <a:gd name="T47" fmla="*/ 50 h 50"/>
                <a:gd name="T48" fmla="*/ 39 w 40"/>
                <a:gd name="T49" fmla="*/ 50 h 50"/>
                <a:gd name="T50" fmla="*/ 40 w 40"/>
                <a:gd name="T51" fmla="*/ 49 h 50"/>
                <a:gd name="T52" fmla="*/ 40 w 40"/>
                <a:gd name="T53" fmla="*/ 48 h 50"/>
                <a:gd name="T54" fmla="*/ 40 w 40"/>
                <a:gd name="T55" fmla="*/ 4 h 50"/>
                <a:gd name="T56" fmla="*/ 40 w 40"/>
                <a:gd name="T57" fmla="*/ 3 h 50"/>
                <a:gd name="T58" fmla="*/ 39 w 40"/>
                <a:gd name="T59" fmla="*/ 2 h 50"/>
                <a:gd name="T60" fmla="*/ 34 w 40"/>
                <a:gd name="T61" fmla="*/ 31 h 50"/>
                <a:gd name="T62" fmla="*/ 18 w 40"/>
                <a:gd name="T63" fmla="*/ 25 h 50"/>
                <a:gd name="T64" fmla="*/ 34 w 40"/>
                <a:gd name="T65" fmla="*/ 7 h 50"/>
                <a:gd name="T66" fmla="*/ 34 w 40"/>
                <a:gd name="T67" fmla="*/ 7 h 50"/>
                <a:gd name="T68" fmla="*/ 34 w 40"/>
                <a:gd name="T69"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50">
                  <a:moveTo>
                    <a:pt x="39" y="2"/>
                  </a:moveTo>
                  <a:cubicBezTo>
                    <a:pt x="39" y="2"/>
                    <a:pt x="39" y="2"/>
                    <a:pt x="38" y="2"/>
                  </a:cubicBezTo>
                  <a:cubicBezTo>
                    <a:pt x="38" y="2"/>
                    <a:pt x="37" y="1"/>
                    <a:pt x="36" y="1"/>
                  </a:cubicBezTo>
                  <a:cubicBezTo>
                    <a:pt x="36" y="1"/>
                    <a:pt x="35" y="1"/>
                    <a:pt x="35" y="1"/>
                  </a:cubicBezTo>
                  <a:cubicBezTo>
                    <a:pt x="34" y="0"/>
                    <a:pt x="34" y="0"/>
                    <a:pt x="33" y="0"/>
                  </a:cubicBezTo>
                  <a:cubicBezTo>
                    <a:pt x="33" y="0"/>
                    <a:pt x="33" y="0"/>
                    <a:pt x="33" y="1"/>
                  </a:cubicBezTo>
                  <a:cubicBezTo>
                    <a:pt x="32" y="1"/>
                    <a:pt x="32" y="1"/>
                    <a:pt x="32" y="1"/>
                  </a:cubicBezTo>
                  <a:cubicBezTo>
                    <a:pt x="1" y="35"/>
                    <a:pt x="1" y="35"/>
                    <a:pt x="1" y="35"/>
                  </a:cubicBezTo>
                  <a:cubicBezTo>
                    <a:pt x="1" y="35"/>
                    <a:pt x="0" y="36"/>
                    <a:pt x="0" y="36"/>
                  </a:cubicBezTo>
                  <a:cubicBezTo>
                    <a:pt x="0" y="36"/>
                    <a:pt x="0" y="37"/>
                    <a:pt x="0" y="37"/>
                  </a:cubicBezTo>
                  <a:cubicBezTo>
                    <a:pt x="0" y="37"/>
                    <a:pt x="1" y="37"/>
                    <a:pt x="1" y="37"/>
                  </a:cubicBezTo>
                  <a:cubicBezTo>
                    <a:pt x="1" y="38"/>
                    <a:pt x="2" y="38"/>
                    <a:pt x="3" y="38"/>
                  </a:cubicBezTo>
                  <a:cubicBezTo>
                    <a:pt x="3" y="38"/>
                    <a:pt x="4" y="38"/>
                    <a:pt x="4" y="39"/>
                  </a:cubicBezTo>
                  <a:cubicBezTo>
                    <a:pt x="5" y="39"/>
                    <a:pt x="5" y="39"/>
                    <a:pt x="5" y="39"/>
                  </a:cubicBezTo>
                  <a:cubicBezTo>
                    <a:pt x="6" y="39"/>
                    <a:pt x="6" y="39"/>
                    <a:pt x="6" y="39"/>
                  </a:cubicBezTo>
                  <a:cubicBezTo>
                    <a:pt x="6" y="38"/>
                    <a:pt x="6" y="38"/>
                    <a:pt x="7" y="38"/>
                  </a:cubicBezTo>
                  <a:cubicBezTo>
                    <a:pt x="14" y="29"/>
                    <a:pt x="14" y="29"/>
                    <a:pt x="14" y="29"/>
                  </a:cubicBezTo>
                  <a:cubicBezTo>
                    <a:pt x="33" y="36"/>
                    <a:pt x="33" y="36"/>
                    <a:pt x="33" y="36"/>
                  </a:cubicBezTo>
                  <a:cubicBezTo>
                    <a:pt x="33" y="47"/>
                    <a:pt x="33" y="47"/>
                    <a:pt x="33" y="47"/>
                  </a:cubicBezTo>
                  <a:cubicBezTo>
                    <a:pt x="33" y="47"/>
                    <a:pt x="33" y="48"/>
                    <a:pt x="33" y="48"/>
                  </a:cubicBezTo>
                  <a:cubicBezTo>
                    <a:pt x="33" y="48"/>
                    <a:pt x="34" y="48"/>
                    <a:pt x="34" y="48"/>
                  </a:cubicBezTo>
                  <a:cubicBezTo>
                    <a:pt x="34" y="48"/>
                    <a:pt x="34" y="49"/>
                    <a:pt x="35" y="49"/>
                  </a:cubicBezTo>
                  <a:cubicBezTo>
                    <a:pt x="35" y="49"/>
                    <a:pt x="36" y="49"/>
                    <a:pt x="36" y="49"/>
                  </a:cubicBezTo>
                  <a:cubicBezTo>
                    <a:pt x="37" y="50"/>
                    <a:pt x="38" y="50"/>
                    <a:pt x="38" y="50"/>
                  </a:cubicBezTo>
                  <a:cubicBezTo>
                    <a:pt x="39" y="50"/>
                    <a:pt x="39" y="50"/>
                    <a:pt x="39" y="50"/>
                  </a:cubicBezTo>
                  <a:cubicBezTo>
                    <a:pt x="39" y="50"/>
                    <a:pt x="40" y="50"/>
                    <a:pt x="40" y="49"/>
                  </a:cubicBezTo>
                  <a:cubicBezTo>
                    <a:pt x="40" y="49"/>
                    <a:pt x="40" y="49"/>
                    <a:pt x="40" y="48"/>
                  </a:cubicBezTo>
                  <a:cubicBezTo>
                    <a:pt x="40" y="4"/>
                    <a:pt x="40" y="4"/>
                    <a:pt x="40" y="4"/>
                  </a:cubicBezTo>
                  <a:cubicBezTo>
                    <a:pt x="40" y="3"/>
                    <a:pt x="40" y="3"/>
                    <a:pt x="40" y="3"/>
                  </a:cubicBezTo>
                  <a:cubicBezTo>
                    <a:pt x="40" y="3"/>
                    <a:pt x="40" y="3"/>
                    <a:pt x="39" y="2"/>
                  </a:cubicBezTo>
                  <a:close/>
                  <a:moveTo>
                    <a:pt x="34" y="31"/>
                  </a:moveTo>
                  <a:cubicBezTo>
                    <a:pt x="18" y="25"/>
                    <a:pt x="18" y="25"/>
                    <a:pt x="18" y="25"/>
                  </a:cubicBezTo>
                  <a:cubicBezTo>
                    <a:pt x="34" y="7"/>
                    <a:pt x="34" y="7"/>
                    <a:pt x="34" y="7"/>
                  </a:cubicBezTo>
                  <a:cubicBezTo>
                    <a:pt x="34" y="7"/>
                    <a:pt x="34" y="7"/>
                    <a:pt x="34" y="7"/>
                  </a:cubicBezTo>
                  <a:lnTo>
                    <a:pt x="34" y="31"/>
                  </a:ln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7">
              <a:extLst>
                <a:ext uri="{FF2B5EF4-FFF2-40B4-BE49-F238E27FC236}">
                  <a16:creationId xmlns:a16="http://schemas.microsoft.com/office/drawing/2014/main" id="{68BC93DE-9201-4DB9-A051-D65A9CD7448B}"/>
                </a:ext>
              </a:extLst>
            </p:cNvPr>
            <p:cNvSpPr>
              <a:spLocks/>
            </p:cNvSpPr>
            <p:nvPr/>
          </p:nvSpPr>
          <p:spPr bwMode="auto">
            <a:xfrm>
              <a:off x="2030162" y="5933476"/>
              <a:ext cx="85470" cy="76581"/>
            </a:xfrm>
            <a:custGeom>
              <a:avLst/>
              <a:gdLst>
                <a:gd name="T0" fmla="*/ 52 w 53"/>
                <a:gd name="T1" fmla="*/ 29 h 47"/>
                <a:gd name="T2" fmla="*/ 52 w 53"/>
                <a:gd name="T3" fmla="*/ 28 h 47"/>
                <a:gd name="T4" fmla="*/ 51 w 53"/>
                <a:gd name="T5" fmla="*/ 28 h 47"/>
                <a:gd name="T6" fmla="*/ 50 w 53"/>
                <a:gd name="T7" fmla="*/ 27 h 47"/>
                <a:gd name="T8" fmla="*/ 49 w 53"/>
                <a:gd name="T9" fmla="*/ 27 h 47"/>
                <a:gd name="T10" fmla="*/ 49 w 53"/>
                <a:gd name="T11" fmla="*/ 27 h 47"/>
                <a:gd name="T12" fmla="*/ 35 w 53"/>
                <a:gd name="T13" fmla="*/ 40 h 47"/>
                <a:gd name="T14" fmla="*/ 23 w 53"/>
                <a:gd name="T15" fmla="*/ 29 h 47"/>
                <a:gd name="T16" fmla="*/ 34 w 53"/>
                <a:gd name="T17" fmla="*/ 18 h 47"/>
                <a:gd name="T18" fmla="*/ 34 w 53"/>
                <a:gd name="T19" fmla="*/ 18 h 47"/>
                <a:gd name="T20" fmla="*/ 34 w 53"/>
                <a:gd name="T21" fmla="*/ 17 h 47"/>
                <a:gd name="T22" fmla="*/ 34 w 53"/>
                <a:gd name="T23" fmla="*/ 17 h 47"/>
                <a:gd name="T24" fmla="*/ 33 w 53"/>
                <a:gd name="T25" fmla="*/ 16 h 47"/>
                <a:gd name="T26" fmla="*/ 32 w 53"/>
                <a:gd name="T27" fmla="*/ 15 h 47"/>
                <a:gd name="T28" fmla="*/ 31 w 53"/>
                <a:gd name="T29" fmla="*/ 15 h 47"/>
                <a:gd name="T30" fmla="*/ 31 w 53"/>
                <a:gd name="T31" fmla="*/ 15 h 47"/>
                <a:gd name="T32" fmla="*/ 30 w 53"/>
                <a:gd name="T33" fmla="*/ 15 h 47"/>
                <a:gd name="T34" fmla="*/ 19 w 53"/>
                <a:gd name="T35" fmla="*/ 26 h 47"/>
                <a:gd name="T36" fmla="*/ 8 w 53"/>
                <a:gd name="T37" fmla="*/ 16 h 47"/>
                <a:gd name="T38" fmla="*/ 21 w 53"/>
                <a:gd name="T39" fmla="*/ 3 h 47"/>
                <a:gd name="T40" fmla="*/ 21 w 53"/>
                <a:gd name="T41" fmla="*/ 3 h 47"/>
                <a:gd name="T42" fmla="*/ 21 w 53"/>
                <a:gd name="T43" fmla="*/ 2 h 47"/>
                <a:gd name="T44" fmla="*/ 21 w 53"/>
                <a:gd name="T45" fmla="*/ 2 h 47"/>
                <a:gd name="T46" fmla="*/ 20 w 53"/>
                <a:gd name="T47" fmla="*/ 1 h 47"/>
                <a:gd name="T48" fmla="*/ 19 w 53"/>
                <a:gd name="T49" fmla="*/ 0 h 47"/>
                <a:gd name="T50" fmla="*/ 18 w 53"/>
                <a:gd name="T51" fmla="*/ 0 h 47"/>
                <a:gd name="T52" fmla="*/ 18 w 53"/>
                <a:gd name="T53" fmla="*/ 0 h 47"/>
                <a:gd name="T54" fmla="*/ 17 w 53"/>
                <a:gd name="T55" fmla="*/ 0 h 47"/>
                <a:gd name="T56" fmla="*/ 1 w 53"/>
                <a:gd name="T57" fmla="*/ 15 h 47"/>
                <a:gd name="T58" fmla="*/ 0 w 53"/>
                <a:gd name="T59" fmla="*/ 17 h 47"/>
                <a:gd name="T60" fmla="*/ 1 w 53"/>
                <a:gd name="T61" fmla="*/ 18 h 47"/>
                <a:gd name="T62" fmla="*/ 33 w 53"/>
                <a:gd name="T63" fmla="*/ 46 h 47"/>
                <a:gd name="T64" fmla="*/ 35 w 53"/>
                <a:gd name="T65" fmla="*/ 47 h 47"/>
                <a:gd name="T66" fmla="*/ 36 w 53"/>
                <a:gd name="T67" fmla="*/ 46 h 47"/>
                <a:gd name="T68" fmla="*/ 53 w 53"/>
                <a:gd name="T69" fmla="*/ 31 h 47"/>
                <a:gd name="T70" fmla="*/ 53 w 53"/>
                <a:gd name="T71" fmla="*/ 30 h 47"/>
                <a:gd name="T72" fmla="*/ 53 w 53"/>
                <a:gd name="T73" fmla="*/ 30 h 47"/>
                <a:gd name="T74" fmla="*/ 52 w 53"/>
                <a:gd name="T75"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47">
                  <a:moveTo>
                    <a:pt x="52" y="29"/>
                  </a:moveTo>
                  <a:cubicBezTo>
                    <a:pt x="52" y="29"/>
                    <a:pt x="52" y="29"/>
                    <a:pt x="52" y="28"/>
                  </a:cubicBezTo>
                  <a:cubicBezTo>
                    <a:pt x="51" y="28"/>
                    <a:pt x="51" y="28"/>
                    <a:pt x="51" y="28"/>
                  </a:cubicBezTo>
                  <a:cubicBezTo>
                    <a:pt x="50" y="27"/>
                    <a:pt x="50" y="27"/>
                    <a:pt x="50" y="27"/>
                  </a:cubicBezTo>
                  <a:cubicBezTo>
                    <a:pt x="50" y="27"/>
                    <a:pt x="49" y="27"/>
                    <a:pt x="49" y="27"/>
                  </a:cubicBezTo>
                  <a:cubicBezTo>
                    <a:pt x="49" y="27"/>
                    <a:pt x="49" y="27"/>
                    <a:pt x="49" y="27"/>
                  </a:cubicBezTo>
                  <a:cubicBezTo>
                    <a:pt x="35" y="40"/>
                    <a:pt x="35" y="40"/>
                    <a:pt x="35" y="40"/>
                  </a:cubicBezTo>
                  <a:cubicBezTo>
                    <a:pt x="23" y="29"/>
                    <a:pt x="23" y="29"/>
                    <a:pt x="23" y="29"/>
                  </a:cubicBezTo>
                  <a:cubicBezTo>
                    <a:pt x="34" y="18"/>
                    <a:pt x="34" y="18"/>
                    <a:pt x="34" y="18"/>
                  </a:cubicBezTo>
                  <a:cubicBezTo>
                    <a:pt x="34" y="18"/>
                    <a:pt x="34" y="18"/>
                    <a:pt x="34" y="18"/>
                  </a:cubicBezTo>
                  <a:cubicBezTo>
                    <a:pt x="34" y="18"/>
                    <a:pt x="34" y="17"/>
                    <a:pt x="34" y="17"/>
                  </a:cubicBezTo>
                  <a:cubicBezTo>
                    <a:pt x="34" y="17"/>
                    <a:pt x="34" y="17"/>
                    <a:pt x="34" y="17"/>
                  </a:cubicBezTo>
                  <a:cubicBezTo>
                    <a:pt x="34" y="16"/>
                    <a:pt x="34" y="16"/>
                    <a:pt x="33" y="16"/>
                  </a:cubicBezTo>
                  <a:cubicBezTo>
                    <a:pt x="33" y="15"/>
                    <a:pt x="33" y="15"/>
                    <a:pt x="32" y="15"/>
                  </a:cubicBezTo>
                  <a:cubicBezTo>
                    <a:pt x="32" y="15"/>
                    <a:pt x="32" y="15"/>
                    <a:pt x="31" y="15"/>
                  </a:cubicBezTo>
                  <a:cubicBezTo>
                    <a:pt x="31" y="15"/>
                    <a:pt x="31" y="15"/>
                    <a:pt x="31" y="15"/>
                  </a:cubicBezTo>
                  <a:cubicBezTo>
                    <a:pt x="31" y="15"/>
                    <a:pt x="30" y="15"/>
                    <a:pt x="30" y="15"/>
                  </a:cubicBezTo>
                  <a:cubicBezTo>
                    <a:pt x="19" y="26"/>
                    <a:pt x="19" y="26"/>
                    <a:pt x="19" y="26"/>
                  </a:cubicBezTo>
                  <a:cubicBezTo>
                    <a:pt x="8" y="16"/>
                    <a:pt x="8" y="16"/>
                    <a:pt x="8" y="16"/>
                  </a:cubicBezTo>
                  <a:cubicBezTo>
                    <a:pt x="21" y="3"/>
                    <a:pt x="21" y="3"/>
                    <a:pt x="21" y="3"/>
                  </a:cubicBezTo>
                  <a:cubicBezTo>
                    <a:pt x="21" y="3"/>
                    <a:pt x="21" y="3"/>
                    <a:pt x="21" y="3"/>
                  </a:cubicBezTo>
                  <a:cubicBezTo>
                    <a:pt x="22" y="3"/>
                    <a:pt x="21" y="2"/>
                    <a:pt x="21" y="2"/>
                  </a:cubicBezTo>
                  <a:cubicBezTo>
                    <a:pt x="21" y="2"/>
                    <a:pt x="21" y="2"/>
                    <a:pt x="21" y="2"/>
                  </a:cubicBezTo>
                  <a:cubicBezTo>
                    <a:pt x="21" y="1"/>
                    <a:pt x="21" y="1"/>
                    <a:pt x="20" y="1"/>
                  </a:cubicBezTo>
                  <a:cubicBezTo>
                    <a:pt x="20" y="0"/>
                    <a:pt x="19" y="0"/>
                    <a:pt x="19" y="0"/>
                  </a:cubicBezTo>
                  <a:cubicBezTo>
                    <a:pt x="19" y="0"/>
                    <a:pt x="19" y="0"/>
                    <a:pt x="18" y="0"/>
                  </a:cubicBezTo>
                  <a:cubicBezTo>
                    <a:pt x="18" y="0"/>
                    <a:pt x="18" y="0"/>
                    <a:pt x="18" y="0"/>
                  </a:cubicBezTo>
                  <a:cubicBezTo>
                    <a:pt x="18" y="0"/>
                    <a:pt x="17" y="0"/>
                    <a:pt x="17" y="0"/>
                  </a:cubicBezTo>
                  <a:cubicBezTo>
                    <a:pt x="1" y="15"/>
                    <a:pt x="1" y="15"/>
                    <a:pt x="1" y="15"/>
                  </a:cubicBezTo>
                  <a:cubicBezTo>
                    <a:pt x="1" y="16"/>
                    <a:pt x="1" y="16"/>
                    <a:pt x="0" y="17"/>
                  </a:cubicBezTo>
                  <a:cubicBezTo>
                    <a:pt x="0" y="17"/>
                    <a:pt x="1" y="18"/>
                    <a:pt x="1" y="18"/>
                  </a:cubicBezTo>
                  <a:cubicBezTo>
                    <a:pt x="33" y="46"/>
                    <a:pt x="33" y="46"/>
                    <a:pt x="33" y="46"/>
                  </a:cubicBezTo>
                  <a:cubicBezTo>
                    <a:pt x="33" y="47"/>
                    <a:pt x="34" y="47"/>
                    <a:pt x="35" y="47"/>
                  </a:cubicBezTo>
                  <a:cubicBezTo>
                    <a:pt x="35" y="47"/>
                    <a:pt x="36" y="47"/>
                    <a:pt x="36" y="46"/>
                  </a:cubicBezTo>
                  <a:cubicBezTo>
                    <a:pt x="53" y="31"/>
                    <a:pt x="53" y="31"/>
                    <a:pt x="53" y="31"/>
                  </a:cubicBezTo>
                  <a:cubicBezTo>
                    <a:pt x="53" y="31"/>
                    <a:pt x="53" y="31"/>
                    <a:pt x="53" y="30"/>
                  </a:cubicBezTo>
                  <a:cubicBezTo>
                    <a:pt x="53" y="30"/>
                    <a:pt x="53" y="30"/>
                    <a:pt x="53" y="30"/>
                  </a:cubicBezTo>
                  <a:cubicBezTo>
                    <a:pt x="53" y="30"/>
                    <a:pt x="53" y="29"/>
                    <a:pt x="52" y="29"/>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8">
              <a:extLst>
                <a:ext uri="{FF2B5EF4-FFF2-40B4-BE49-F238E27FC236}">
                  <a16:creationId xmlns:a16="http://schemas.microsoft.com/office/drawing/2014/main" id="{0949379B-8743-4D96-86AF-D9023B8B4302}"/>
                </a:ext>
              </a:extLst>
            </p:cNvPr>
            <p:cNvSpPr>
              <a:spLocks noEditPoints="1"/>
            </p:cNvSpPr>
            <p:nvPr/>
          </p:nvSpPr>
          <p:spPr bwMode="auto">
            <a:xfrm>
              <a:off x="2070504" y="5893134"/>
              <a:ext cx="92308" cy="71111"/>
            </a:xfrm>
            <a:custGeom>
              <a:avLst/>
              <a:gdLst>
                <a:gd name="T0" fmla="*/ 56 w 57"/>
                <a:gd name="T1" fmla="*/ 19 h 44"/>
                <a:gd name="T2" fmla="*/ 56 w 57"/>
                <a:gd name="T3" fmla="*/ 19 h 44"/>
                <a:gd name="T4" fmla="*/ 54 w 57"/>
                <a:gd name="T5" fmla="*/ 18 h 44"/>
                <a:gd name="T6" fmla="*/ 42 w 57"/>
                <a:gd name="T7" fmla="*/ 16 h 44"/>
                <a:gd name="T8" fmla="*/ 39 w 57"/>
                <a:gd name="T9" fmla="*/ 15 h 44"/>
                <a:gd name="T10" fmla="*/ 36 w 57"/>
                <a:gd name="T11" fmla="*/ 15 h 44"/>
                <a:gd name="T12" fmla="*/ 33 w 57"/>
                <a:gd name="T13" fmla="*/ 15 h 44"/>
                <a:gd name="T14" fmla="*/ 31 w 57"/>
                <a:gd name="T15" fmla="*/ 16 h 44"/>
                <a:gd name="T16" fmla="*/ 32 w 57"/>
                <a:gd name="T17" fmla="*/ 12 h 44"/>
                <a:gd name="T18" fmla="*/ 31 w 57"/>
                <a:gd name="T19" fmla="*/ 9 h 44"/>
                <a:gd name="T20" fmla="*/ 30 w 57"/>
                <a:gd name="T21" fmla="*/ 5 h 44"/>
                <a:gd name="T22" fmla="*/ 26 w 57"/>
                <a:gd name="T23" fmla="*/ 2 h 44"/>
                <a:gd name="T24" fmla="*/ 22 w 57"/>
                <a:gd name="T25" fmla="*/ 1 h 44"/>
                <a:gd name="T26" fmla="*/ 18 w 57"/>
                <a:gd name="T27" fmla="*/ 0 h 44"/>
                <a:gd name="T28" fmla="*/ 14 w 57"/>
                <a:gd name="T29" fmla="*/ 1 h 44"/>
                <a:gd name="T30" fmla="*/ 9 w 57"/>
                <a:gd name="T31" fmla="*/ 4 h 44"/>
                <a:gd name="T32" fmla="*/ 8 w 57"/>
                <a:gd name="T33" fmla="*/ 6 h 44"/>
                <a:gd name="T34" fmla="*/ 6 w 57"/>
                <a:gd name="T35" fmla="*/ 8 h 44"/>
                <a:gd name="T36" fmla="*/ 0 w 57"/>
                <a:gd name="T37" fmla="*/ 16 h 44"/>
                <a:gd name="T38" fmla="*/ 0 w 57"/>
                <a:gd name="T39" fmla="*/ 17 h 44"/>
                <a:gd name="T40" fmla="*/ 1 w 57"/>
                <a:gd name="T41" fmla="*/ 19 h 44"/>
                <a:gd name="T42" fmla="*/ 37 w 57"/>
                <a:gd name="T43" fmla="*/ 43 h 44"/>
                <a:gd name="T44" fmla="*/ 38 w 57"/>
                <a:gd name="T45" fmla="*/ 44 h 44"/>
                <a:gd name="T46" fmla="*/ 38 w 57"/>
                <a:gd name="T47" fmla="*/ 43 h 44"/>
                <a:gd name="T48" fmla="*/ 39 w 57"/>
                <a:gd name="T49" fmla="*/ 43 h 44"/>
                <a:gd name="T50" fmla="*/ 40 w 57"/>
                <a:gd name="T51" fmla="*/ 42 h 44"/>
                <a:gd name="T52" fmla="*/ 41 w 57"/>
                <a:gd name="T53" fmla="*/ 40 h 44"/>
                <a:gd name="T54" fmla="*/ 41 w 57"/>
                <a:gd name="T55" fmla="*/ 40 h 44"/>
                <a:gd name="T56" fmla="*/ 41 w 57"/>
                <a:gd name="T57" fmla="*/ 39 h 44"/>
                <a:gd name="T58" fmla="*/ 41 w 57"/>
                <a:gd name="T59" fmla="*/ 39 h 44"/>
                <a:gd name="T60" fmla="*/ 24 w 57"/>
                <a:gd name="T61" fmla="*/ 27 h 44"/>
                <a:gd name="T62" fmla="*/ 27 w 57"/>
                <a:gd name="T63" fmla="*/ 24 h 44"/>
                <a:gd name="T64" fmla="*/ 30 w 57"/>
                <a:gd name="T65" fmla="*/ 22 h 44"/>
                <a:gd name="T66" fmla="*/ 33 w 57"/>
                <a:gd name="T67" fmla="*/ 21 h 44"/>
                <a:gd name="T68" fmla="*/ 36 w 57"/>
                <a:gd name="T69" fmla="*/ 21 h 44"/>
                <a:gd name="T70" fmla="*/ 40 w 57"/>
                <a:gd name="T71" fmla="*/ 21 h 44"/>
                <a:gd name="T72" fmla="*/ 52 w 57"/>
                <a:gd name="T73" fmla="*/ 24 h 44"/>
                <a:gd name="T74" fmla="*/ 53 w 57"/>
                <a:gd name="T75" fmla="*/ 24 h 44"/>
                <a:gd name="T76" fmla="*/ 54 w 57"/>
                <a:gd name="T77" fmla="*/ 24 h 44"/>
                <a:gd name="T78" fmla="*/ 54 w 57"/>
                <a:gd name="T79" fmla="*/ 24 h 44"/>
                <a:gd name="T80" fmla="*/ 55 w 57"/>
                <a:gd name="T81" fmla="*/ 22 h 44"/>
                <a:gd name="T82" fmla="*/ 56 w 57"/>
                <a:gd name="T83" fmla="*/ 21 h 44"/>
                <a:gd name="T84" fmla="*/ 57 w 57"/>
                <a:gd name="T85" fmla="*/ 20 h 44"/>
                <a:gd name="T86" fmla="*/ 57 w 57"/>
                <a:gd name="T87" fmla="*/ 20 h 44"/>
                <a:gd name="T88" fmla="*/ 56 w 57"/>
                <a:gd name="T89" fmla="*/ 19 h 44"/>
                <a:gd name="T90" fmla="*/ 26 w 57"/>
                <a:gd name="T91" fmla="*/ 16 h 44"/>
                <a:gd name="T92" fmla="*/ 24 w 57"/>
                <a:gd name="T93" fmla="*/ 20 h 44"/>
                <a:gd name="T94" fmla="*/ 20 w 57"/>
                <a:gd name="T95" fmla="*/ 25 h 44"/>
                <a:gd name="T96" fmla="*/ 7 w 57"/>
                <a:gd name="T97" fmla="*/ 16 h 44"/>
                <a:gd name="T98" fmla="*/ 10 w 57"/>
                <a:gd name="T99" fmla="*/ 12 h 44"/>
                <a:gd name="T100" fmla="*/ 12 w 57"/>
                <a:gd name="T101" fmla="*/ 9 h 44"/>
                <a:gd name="T102" fmla="*/ 13 w 57"/>
                <a:gd name="T103" fmla="*/ 8 h 44"/>
                <a:gd name="T104" fmla="*/ 18 w 57"/>
                <a:gd name="T105" fmla="*/ 6 h 44"/>
                <a:gd name="T106" fmla="*/ 23 w 57"/>
                <a:gd name="T107" fmla="*/ 8 h 44"/>
                <a:gd name="T108" fmla="*/ 25 w 57"/>
                <a:gd name="T109" fmla="*/ 10 h 44"/>
                <a:gd name="T110" fmla="*/ 26 w 57"/>
                <a:gd name="T111" fmla="*/ 13 h 44"/>
                <a:gd name="T112" fmla="*/ 26 w 57"/>
                <a:gd name="T113"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 h="44">
                  <a:moveTo>
                    <a:pt x="56" y="19"/>
                  </a:moveTo>
                  <a:cubicBezTo>
                    <a:pt x="56" y="19"/>
                    <a:pt x="56" y="19"/>
                    <a:pt x="56" y="19"/>
                  </a:cubicBezTo>
                  <a:cubicBezTo>
                    <a:pt x="55" y="19"/>
                    <a:pt x="55" y="19"/>
                    <a:pt x="54" y="18"/>
                  </a:cubicBezTo>
                  <a:cubicBezTo>
                    <a:pt x="42" y="16"/>
                    <a:pt x="42" y="16"/>
                    <a:pt x="42" y="16"/>
                  </a:cubicBezTo>
                  <a:cubicBezTo>
                    <a:pt x="41" y="15"/>
                    <a:pt x="40" y="15"/>
                    <a:pt x="39" y="15"/>
                  </a:cubicBezTo>
                  <a:cubicBezTo>
                    <a:pt x="38" y="15"/>
                    <a:pt x="37" y="15"/>
                    <a:pt x="36" y="15"/>
                  </a:cubicBezTo>
                  <a:cubicBezTo>
                    <a:pt x="35" y="15"/>
                    <a:pt x="34" y="15"/>
                    <a:pt x="33" y="15"/>
                  </a:cubicBezTo>
                  <a:cubicBezTo>
                    <a:pt x="32" y="15"/>
                    <a:pt x="32" y="16"/>
                    <a:pt x="31" y="16"/>
                  </a:cubicBezTo>
                  <a:cubicBezTo>
                    <a:pt x="31" y="15"/>
                    <a:pt x="32" y="13"/>
                    <a:pt x="32" y="12"/>
                  </a:cubicBezTo>
                  <a:cubicBezTo>
                    <a:pt x="32" y="11"/>
                    <a:pt x="32" y="10"/>
                    <a:pt x="31" y="9"/>
                  </a:cubicBezTo>
                  <a:cubicBezTo>
                    <a:pt x="31" y="7"/>
                    <a:pt x="30" y="6"/>
                    <a:pt x="30" y="5"/>
                  </a:cubicBezTo>
                  <a:cubicBezTo>
                    <a:pt x="29" y="4"/>
                    <a:pt x="28" y="3"/>
                    <a:pt x="26" y="2"/>
                  </a:cubicBezTo>
                  <a:cubicBezTo>
                    <a:pt x="25" y="2"/>
                    <a:pt x="24" y="1"/>
                    <a:pt x="22" y="1"/>
                  </a:cubicBezTo>
                  <a:cubicBezTo>
                    <a:pt x="21" y="0"/>
                    <a:pt x="19" y="0"/>
                    <a:pt x="18" y="0"/>
                  </a:cubicBezTo>
                  <a:cubicBezTo>
                    <a:pt x="17" y="0"/>
                    <a:pt x="15" y="1"/>
                    <a:pt x="14" y="1"/>
                  </a:cubicBezTo>
                  <a:cubicBezTo>
                    <a:pt x="12" y="2"/>
                    <a:pt x="11" y="3"/>
                    <a:pt x="9" y="4"/>
                  </a:cubicBezTo>
                  <a:cubicBezTo>
                    <a:pt x="9" y="5"/>
                    <a:pt x="9" y="5"/>
                    <a:pt x="8" y="6"/>
                  </a:cubicBezTo>
                  <a:cubicBezTo>
                    <a:pt x="7" y="6"/>
                    <a:pt x="7" y="7"/>
                    <a:pt x="6" y="8"/>
                  </a:cubicBezTo>
                  <a:cubicBezTo>
                    <a:pt x="0" y="16"/>
                    <a:pt x="0" y="16"/>
                    <a:pt x="0" y="16"/>
                  </a:cubicBezTo>
                  <a:cubicBezTo>
                    <a:pt x="0" y="16"/>
                    <a:pt x="0" y="17"/>
                    <a:pt x="0" y="17"/>
                  </a:cubicBezTo>
                  <a:cubicBezTo>
                    <a:pt x="0" y="18"/>
                    <a:pt x="0" y="18"/>
                    <a:pt x="1" y="19"/>
                  </a:cubicBezTo>
                  <a:cubicBezTo>
                    <a:pt x="37" y="43"/>
                    <a:pt x="37" y="43"/>
                    <a:pt x="37" y="43"/>
                  </a:cubicBezTo>
                  <a:cubicBezTo>
                    <a:pt x="37" y="44"/>
                    <a:pt x="38" y="44"/>
                    <a:pt x="38" y="44"/>
                  </a:cubicBezTo>
                  <a:cubicBezTo>
                    <a:pt x="38" y="44"/>
                    <a:pt x="38" y="44"/>
                    <a:pt x="38" y="43"/>
                  </a:cubicBezTo>
                  <a:cubicBezTo>
                    <a:pt x="39" y="43"/>
                    <a:pt x="39" y="43"/>
                    <a:pt x="39" y="43"/>
                  </a:cubicBezTo>
                  <a:cubicBezTo>
                    <a:pt x="40" y="43"/>
                    <a:pt x="40" y="42"/>
                    <a:pt x="40" y="42"/>
                  </a:cubicBezTo>
                  <a:cubicBezTo>
                    <a:pt x="41" y="41"/>
                    <a:pt x="41" y="41"/>
                    <a:pt x="41" y="40"/>
                  </a:cubicBezTo>
                  <a:cubicBezTo>
                    <a:pt x="41" y="40"/>
                    <a:pt x="41" y="40"/>
                    <a:pt x="41" y="40"/>
                  </a:cubicBezTo>
                  <a:cubicBezTo>
                    <a:pt x="42" y="39"/>
                    <a:pt x="42" y="39"/>
                    <a:pt x="41" y="39"/>
                  </a:cubicBezTo>
                  <a:cubicBezTo>
                    <a:pt x="41" y="39"/>
                    <a:pt x="41" y="39"/>
                    <a:pt x="41" y="39"/>
                  </a:cubicBezTo>
                  <a:cubicBezTo>
                    <a:pt x="24" y="27"/>
                    <a:pt x="24" y="27"/>
                    <a:pt x="24" y="27"/>
                  </a:cubicBezTo>
                  <a:cubicBezTo>
                    <a:pt x="27" y="24"/>
                    <a:pt x="27" y="24"/>
                    <a:pt x="27" y="24"/>
                  </a:cubicBezTo>
                  <a:cubicBezTo>
                    <a:pt x="28" y="23"/>
                    <a:pt x="29" y="22"/>
                    <a:pt x="30" y="22"/>
                  </a:cubicBezTo>
                  <a:cubicBezTo>
                    <a:pt x="31" y="21"/>
                    <a:pt x="32" y="21"/>
                    <a:pt x="33" y="21"/>
                  </a:cubicBezTo>
                  <a:cubicBezTo>
                    <a:pt x="34" y="20"/>
                    <a:pt x="35" y="20"/>
                    <a:pt x="36" y="21"/>
                  </a:cubicBezTo>
                  <a:cubicBezTo>
                    <a:pt x="37" y="21"/>
                    <a:pt x="39" y="21"/>
                    <a:pt x="40" y="21"/>
                  </a:cubicBezTo>
                  <a:cubicBezTo>
                    <a:pt x="52" y="24"/>
                    <a:pt x="52" y="24"/>
                    <a:pt x="52" y="24"/>
                  </a:cubicBezTo>
                  <a:cubicBezTo>
                    <a:pt x="52" y="24"/>
                    <a:pt x="53" y="24"/>
                    <a:pt x="53" y="24"/>
                  </a:cubicBezTo>
                  <a:cubicBezTo>
                    <a:pt x="53" y="24"/>
                    <a:pt x="53" y="24"/>
                    <a:pt x="54" y="24"/>
                  </a:cubicBezTo>
                  <a:cubicBezTo>
                    <a:pt x="54" y="24"/>
                    <a:pt x="54" y="24"/>
                    <a:pt x="54" y="24"/>
                  </a:cubicBezTo>
                  <a:cubicBezTo>
                    <a:pt x="55" y="23"/>
                    <a:pt x="55" y="23"/>
                    <a:pt x="55" y="22"/>
                  </a:cubicBezTo>
                  <a:cubicBezTo>
                    <a:pt x="56" y="22"/>
                    <a:pt x="56" y="21"/>
                    <a:pt x="56" y="21"/>
                  </a:cubicBezTo>
                  <a:cubicBezTo>
                    <a:pt x="57" y="21"/>
                    <a:pt x="57" y="20"/>
                    <a:pt x="57" y="20"/>
                  </a:cubicBezTo>
                  <a:cubicBezTo>
                    <a:pt x="57" y="20"/>
                    <a:pt x="57" y="20"/>
                    <a:pt x="57" y="20"/>
                  </a:cubicBezTo>
                  <a:cubicBezTo>
                    <a:pt x="57" y="19"/>
                    <a:pt x="57" y="19"/>
                    <a:pt x="56" y="19"/>
                  </a:cubicBezTo>
                  <a:close/>
                  <a:moveTo>
                    <a:pt x="26" y="16"/>
                  </a:moveTo>
                  <a:cubicBezTo>
                    <a:pt x="26" y="17"/>
                    <a:pt x="25" y="19"/>
                    <a:pt x="24" y="20"/>
                  </a:cubicBezTo>
                  <a:cubicBezTo>
                    <a:pt x="20" y="25"/>
                    <a:pt x="20" y="25"/>
                    <a:pt x="20" y="25"/>
                  </a:cubicBezTo>
                  <a:cubicBezTo>
                    <a:pt x="7" y="16"/>
                    <a:pt x="7" y="16"/>
                    <a:pt x="7" y="16"/>
                  </a:cubicBezTo>
                  <a:cubicBezTo>
                    <a:pt x="10" y="12"/>
                    <a:pt x="10" y="12"/>
                    <a:pt x="10" y="12"/>
                  </a:cubicBezTo>
                  <a:cubicBezTo>
                    <a:pt x="11" y="11"/>
                    <a:pt x="11" y="10"/>
                    <a:pt x="12" y="9"/>
                  </a:cubicBezTo>
                  <a:cubicBezTo>
                    <a:pt x="12" y="9"/>
                    <a:pt x="13" y="8"/>
                    <a:pt x="13" y="8"/>
                  </a:cubicBezTo>
                  <a:cubicBezTo>
                    <a:pt x="15" y="7"/>
                    <a:pt x="17" y="6"/>
                    <a:pt x="18" y="6"/>
                  </a:cubicBezTo>
                  <a:cubicBezTo>
                    <a:pt x="20" y="6"/>
                    <a:pt x="21" y="7"/>
                    <a:pt x="23" y="8"/>
                  </a:cubicBezTo>
                  <a:cubicBezTo>
                    <a:pt x="24" y="9"/>
                    <a:pt x="25" y="9"/>
                    <a:pt x="25" y="10"/>
                  </a:cubicBezTo>
                  <a:cubicBezTo>
                    <a:pt x="26" y="11"/>
                    <a:pt x="26" y="12"/>
                    <a:pt x="26" y="13"/>
                  </a:cubicBezTo>
                  <a:cubicBezTo>
                    <a:pt x="26" y="14"/>
                    <a:pt x="26" y="15"/>
                    <a:pt x="26" y="16"/>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9">
              <a:extLst>
                <a:ext uri="{FF2B5EF4-FFF2-40B4-BE49-F238E27FC236}">
                  <a16:creationId xmlns:a16="http://schemas.microsoft.com/office/drawing/2014/main" id="{AD111458-826B-4A33-A394-65488116194F}"/>
                </a:ext>
              </a:extLst>
            </p:cNvPr>
            <p:cNvSpPr>
              <a:spLocks/>
            </p:cNvSpPr>
            <p:nvPr/>
          </p:nvSpPr>
          <p:spPr bwMode="auto">
            <a:xfrm>
              <a:off x="1758710" y="6031254"/>
              <a:ext cx="25983" cy="73163"/>
            </a:xfrm>
            <a:custGeom>
              <a:avLst/>
              <a:gdLst>
                <a:gd name="T0" fmla="*/ 15 w 16"/>
                <a:gd name="T1" fmla="*/ 1 h 45"/>
                <a:gd name="T2" fmla="*/ 14 w 16"/>
                <a:gd name="T3" fmla="*/ 1 h 45"/>
                <a:gd name="T4" fmla="*/ 13 w 16"/>
                <a:gd name="T5" fmla="*/ 0 h 45"/>
                <a:gd name="T6" fmla="*/ 11 w 16"/>
                <a:gd name="T7" fmla="*/ 0 h 45"/>
                <a:gd name="T8" fmla="*/ 10 w 16"/>
                <a:gd name="T9" fmla="*/ 0 h 45"/>
                <a:gd name="T10" fmla="*/ 9 w 16"/>
                <a:gd name="T11" fmla="*/ 0 h 45"/>
                <a:gd name="T12" fmla="*/ 9 w 16"/>
                <a:gd name="T13" fmla="*/ 1 h 45"/>
                <a:gd name="T14" fmla="*/ 0 w 16"/>
                <a:gd name="T15" fmla="*/ 43 h 45"/>
                <a:gd name="T16" fmla="*/ 0 w 16"/>
                <a:gd name="T17" fmla="*/ 44 h 45"/>
                <a:gd name="T18" fmla="*/ 1 w 16"/>
                <a:gd name="T19" fmla="*/ 44 h 45"/>
                <a:gd name="T20" fmla="*/ 2 w 16"/>
                <a:gd name="T21" fmla="*/ 44 h 45"/>
                <a:gd name="T22" fmla="*/ 3 w 16"/>
                <a:gd name="T23" fmla="*/ 45 h 45"/>
                <a:gd name="T24" fmla="*/ 5 w 16"/>
                <a:gd name="T25" fmla="*/ 45 h 45"/>
                <a:gd name="T26" fmla="*/ 6 w 16"/>
                <a:gd name="T27" fmla="*/ 45 h 45"/>
                <a:gd name="T28" fmla="*/ 6 w 16"/>
                <a:gd name="T29" fmla="*/ 45 h 45"/>
                <a:gd name="T30" fmla="*/ 7 w 16"/>
                <a:gd name="T31" fmla="*/ 44 h 45"/>
                <a:gd name="T32" fmla="*/ 16 w 16"/>
                <a:gd name="T33" fmla="*/ 2 h 45"/>
                <a:gd name="T34" fmla="*/ 15 w 16"/>
                <a:gd name="T35" fmla="*/ 1 h 45"/>
                <a:gd name="T36" fmla="*/ 15 w 16"/>
                <a:gd name="T37"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45">
                  <a:moveTo>
                    <a:pt x="15" y="1"/>
                  </a:moveTo>
                  <a:cubicBezTo>
                    <a:pt x="15" y="1"/>
                    <a:pt x="14" y="1"/>
                    <a:pt x="14" y="1"/>
                  </a:cubicBezTo>
                  <a:cubicBezTo>
                    <a:pt x="14" y="0"/>
                    <a:pt x="13" y="0"/>
                    <a:pt x="13" y="0"/>
                  </a:cubicBezTo>
                  <a:cubicBezTo>
                    <a:pt x="12" y="0"/>
                    <a:pt x="11" y="0"/>
                    <a:pt x="11" y="0"/>
                  </a:cubicBezTo>
                  <a:cubicBezTo>
                    <a:pt x="11" y="0"/>
                    <a:pt x="10" y="0"/>
                    <a:pt x="10" y="0"/>
                  </a:cubicBezTo>
                  <a:cubicBezTo>
                    <a:pt x="10" y="0"/>
                    <a:pt x="10" y="0"/>
                    <a:pt x="9" y="0"/>
                  </a:cubicBezTo>
                  <a:cubicBezTo>
                    <a:pt x="9" y="0"/>
                    <a:pt x="9" y="1"/>
                    <a:pt x="9" y="1"/>
                  </a:cubicBezTo>
                  <a:cubicBezTo>
                    <a:pt x="0" y="43"/>
                    <a:pt x="0" y="43"/>
                    <a:pt x="0" y="43"/>
                  </a:cubicBezTo>
                  <a:cubicBezTo>
                    <a:pt x="0" y="43"/>
                    <a:pt x="0" y="43"/>
                    <a:pt x="0" y="44"/>
                  </a:cubicBezTo>
                  <a:cubicBezTo>
                    <a:pt x="0" y="44"/>
                    <a:pt x="0" y="44"/>
                    <a:pt x="1" y="44"/>
                  </a:cubicBezTo>
                  <a:cubicBezTo>
                    <a:pt x="1" y="44"/>
                    <a:pt x="1" y="44"/>
                    <a:pt x="2" y="44"/>
                  </a:cubicBezTo>
                  <a:cubicBezTo>
                    <a:pt x="2" y="44"/>
                    <a:pt x="3" y="45"/>
                    <a:pt x="3" y="45"/>
                  </a:cubicBezTo>
                  <a:cubicBezTo>
                    <a:pt x="4" y="45"/>
                    <a:pt x="4" y="45"/>
                    <a:pt x="5" y="45"/>
                  </a:cubicBezTo>
                  <a:cubicBezTo>
                    <a:pt x="5" y="45"/>
                    <a:pt x="5" y="45"/>
                    <a:pt x="6" y="45"/>
                  </a:cubicBezTo>
                  <a:cubicBezTo>
                    <a:pt x="6" y="45"/>
                    <a:pt x="6" y="45"/>
                    <a:pt x="6" y="45"/>
                  </a:cubicBezTo>
                  <a:cubicBezTo>
                    <a:pt x="6" y="44"/>
                    <a:pt x="7" y="44"/>
                    <a:pt x="7" y="44"/>
                  </a:cubicBezTo>
                  <a:cubicBezTo>
                    <a:pt x="16" y="2"/>
                    <a:pt x="16" y="2"/>
                    <a:pt x="16" y="2"/>
                  </a:cubicBezTo>
                  <a:cubicBezTo>
                    <a:pt x="16" y="2"/>
                    <a:pt x="16" y="1"/>
                    <a:pt x="15" y="1"/>
                  </a:cubicBezTo>
                  <a:cubicBezTo>
                    <a:pt x="15" y="1"/>
                    <a:pt x="15" y="1"/>
                    <a:pt x="15" y="1"/>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0">
              <a:extLst>
                <a:ext uri="{FF2B5EF4-FFF2-40B4-BE49-F238E27FC236}">
                  <a16:creationId xmlns:a16="http://schemas.microsoft.com/office/drawing/2014/main" id="{6EF96073-C0CB-41D8-B3B3-24E29D106CBE}"/>
                </a:ext>
              </a:extLst>
            </p:cNvPr>
            <p:cNvSpPr>
              <a:spLocks/>
            </p:cNvSpPr>
            <p:nvPr/>
          </p:nvSpPr>
          <p:spPr bwMode="auto">
            <a:xfrm>
              <a:off x="1972727" y="5966297"/>
              <a:ext cx="77949" cy="79316"/>
            </a:xfrm>
            <a:custGeom>
              <a:avLst/>
              <a:gdLst>
                <a:gd name="T0" fmla="*/ 35 w 48"/>
                <a:gd name="T1" fmla="*/ 1 h 49"/>
                <a:gd name="T2" fmla="*/ 34 w 48"/>
                <a:gd name="T3" fmla="*/ 0 h 49"/>
                <a:gd name="T4" fmla="*/ 34 w 48"/>
                <a:gd name="T5" fmla="*/ 0 h 49"/>
                <a:gd name="T6" fmla="*/ 33 w 48"/>
                <a:gd name="T7" fmla="*/ 0 h 49"/>
                <a:gd name="T8" fmla="*/ 31 w 48"/>
                <a:gd name="T9" fmla="*/ 1 h 49"/>
                <a:gd name="T10" fmla="*/ 30 w 48"/>
                <a:gd name="T11" fmla="*/ 2 h 49"/>
                <a:gd name="T12" fmla="*/ 29 w 48"/>
                <a:gd name="T13" fmla="*/ 2 h 49"/>
                <a:gd name="T14" fmla="*/ 29 w 48"/>
                <a:gd name="T15" fmla="*/ 3 h 49"/>
                <a:gd name="T16" fmla="*/ 29 w 48"/>
                <a:gd name="T17" fmla="*/ 4 h 49"/>
                <a:gd name="T18" fmla="*/ 41 w 48"/>
                <a:gd name="T19" fmla="*/ 42 h 49"/>
                <a:gd name="T20" fmla="*/ 41 w 48"/>
                <a:gd name="T21" fmla="*/ 42 h 49"/>
                <a:gd name="T22" fmla="*/ 6 w 48"/>
                <a:gd name="T23" fmla="*/ 18 h 49"/>
                <a:gd name="T24" fmla="*/ 6 w 48"/>
                <a:gd name="T25" fmla="*/ 18 h 49"/>
                <a:gd name="T26" fmla="*/ 5 w 48"/>
                <a:gd name="T27" fmla="*/ 18 h 49"/>
                <a:gd name="T28" fmla="*/ 4 w 48"/>
                <a:gd name="T29" fmla="*/ 18 h 49"/>
                <a:gd name="T30" fmla="*/ 3 w 48"/>
                <a:gd name="T31" fmla="*/ 19 h 49"/>
                <a:gd name="T32" fmla="*/ 1 w 48"/>
                <a:gd name="T33" fmla="*/ 20 h 49"/>
                <a:gd name="T34" fmla="*/ 0 w 48"/>
                <a:gd name="T35" fmla="*/ 21 h 49"/>
                <a:gd name="T36" fmla="*/ 0 w 48"/>
                <a:gd name="T37" fmla="*/ 22 h 49"/>
                <a:gd name="T38" fmla="*/ 1 w 48"/>
                <a:gd name="T39" fmla="*/ 23 h 49"/>
                <a:gd name="T40" fmla="*/ 41 w 48"/>
                <a:gd name="T41" fmla="*/ 48 h 49"/>
                <a:gd name="T42" fmla="*/ 41 w 48"/>
                <a:gd name="T43" fmla="*/ 49 h 49"/>
                <a:gd name="T44" fmla="*/ 42 w 48"/>
                <a:gd name="T45" fmla="*/ 49 h 49"/>
                <a:gd name="T46" fmla="*/ 42 w 48"/>
                <a:gd name="T47" fmla="*/ 49 h 49"/>
                <a:gd name="T48" fmla="*/ 43 w 48"/>
                <a:gd name="T49" fmla="*/ 48 h 49"/>
                <a:gd name="T50" fmla="*/ 44 w 48"/>
                <a:gd name="T51" fmla="*/ 48 h 49"/>
                <a:gd name="T52" fmla="*/ 45 w 48"/>
                <a:gd name="T53" fmla="*/ 47 h 49"/>
                <a:gd name="T54" fmla="*/ 46 w 48"/>
                <a:gd name="T55" fmla="*/ 46 h 49"/>
                <a:gd name="T56" fmla="*/ 47 w 48"/>
                <a:gd name="T57" fmla="*/ 45 h 49"/>
                <a:gd name="T58" fmla="*/ 48 w 48"/>
                <a:gd name="T59" fmla="*/ 45 h 49"/>
                <a:gd name="T60" fmla="*/ 48 w 48"/>
                <a:gd name="T61" fmla="*/ 44 h 49"/>
                <a:gd name="T62" fmla="*/ 35 w 48"/>
                <a:gd name="T63"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49">
                  <a:moveTo>
                    <a:pt x="35" y="1"/>
                  </a:moveTo>
                  <a:cubicBezTo>
                    <a:pt x="35" y="1"/>
                    <a:pt x="34" y="0"/>
                    <a:pt x="34" y="0"/>
                  </a:cubicBezTo>
                  <a:cubicBezTo>
                    <a:pt x="34" y="0"/>
                    <a:pt x="34" y="0"/>
                    <a:pt x="34" y="0"/>
                  </a:cubicBezTo>
                  <a:cubicBezTo>
                    <a:pt x="33" y="0"/>
                    <a:pt x="33" y="0"/>
                    <a:pt x="33" y="0"/>
                  </a:cubicBezTo>
                  <a:cubicBezTo>
                    <a:pt x="32" y="0"/>
                    <a:pt x="32" y="0"/>
                    <a:pt x="31" y="1"/>
                  </a:cubicBezTo>
                  <a:cubicBezTo>
                    <a:pt x="30" y="1"/>
                    <a:pt x="30" y="1"/>
                    <a:pt x="30" y="2"/>
                  </a:cubicBezTo>
                  <a:cubicBezTo>
                    <a:pt x="29" y="2"/>
                    <a:pt x="29" y="2"/>
                    <a:pt x="29" y="2"/>
                  </a:cubicBezTo>
                  <a:cubicBezTo>
                    <a:pt x="29" y="3"/>
                    <a:pt x="29" y="3"/>
                    <a:pt x="29" y="3"/>
                  </a:cubicBezTo>
                  <a:cubicBezTo>
                    <a:pt x="29" y="3"/>
                    <a:pt x="29" y="3"/>
                    <a:pt x="29" y="4"/>
                  </a:cubicBezTo>
                  <a:cubicBezTo>
                    <a:pt x="41" y="42"/>
                    <a:pt x="41" y="42"/>
                    <a:pt x="41" y="42"/>
                  </a:cubicBezTo>
                  <a:cubicBezTo>
                    <a:pt x="41" y="42"/>
                    <a:pt x="41" y="42"/>
                    <a:pt x="41" y="42"/>
                  </a:cubicBezTo>
                  <a:cubicBezTo>
                    <a:pt x="6" y="18"/>
                    <a:pt x="6" y="18"/>
                    <a:pt x="6" y="18"/>
                  </a:cubicBezTo>
                  <a:cubicBezTo>
                    <a:pt x="6" y="18"/>
                    <a:pt x="6" y="18"/>
                    <a:pt x="6" y="18"/>
                  </a:cubicBezTo>
                  <a:cubicBezTo>
                    <a:pt x="5" y="18"/>
                    <a:pt x="5" y="18"/>
                    <a:pt x="5" y="18"/>
                  </a:cubicBezTo>
                  <a:cubicBezTo>
                    <a:pt x="5" y="18"/>
                    <a:pt x="4" y="18"/>
                    <a:pt x="4" y="18"/>
                  </a:cubicBezTo>
                  <a:cubicBezTo>
                    <a:pt x="4" y="18"/>
                    <a:pt x="3" y="19"/>
                    <a:pt x="3" y="19"/>
                  </a:cubicBezTo>
                  <a:cubicBezTo>
                    <a:pt x="2" y="20"/>
                    <a:pt x="1" y="20"/>
                    <a:pt x="1" y="20"/>
                  </a:cubicBezTo>
                  <a:cubicBezTo>
                    <a:pt x="1" y="21"/>
                    <a:pt x="0" y="21"/>
                    <a:pt x="0" y="21"/>
                  </a:cubicBezTo>
                  <a:cubicBezTo>
                    <a:pt x="0" y="21"/>
                    <a:pt x="0" y="22"/>
                    <a:pt x="0" y="22"/>
                  </a:cubicBezTo>
                  <a:cubicBezTo>
                    <a:pt x="1" y="22"/>
                    <a:pt x="1" y="22"/>
                    <a:pt x="1" y="23"/>
                  </a:cubicBezTo>
                  <a:cubicBezTo>
                    <a:pt x="41" y="48"/>
                    <a:pt x="41" y="48"/>
                    <a:pt x="41" y="48"/>
                  </a:cubicBezTo>
                  <a:cubicBezTo>
                    <a:pt x="41" y="49"/>
                    <a:pt x="41" y="49"/>
                    <a:pt x="41" y="49"/>
                  </a:cubicBezTo>
                  <a:cubicBezTo>
                    <a:pt x="41" y="49"/>
                    <a:pt x="41" y="49"/>
                    <a:pt x="42" y="49"/>
                  </a:cubicBezTo>
                  <a:cubicBezTo>
                    <a:pt x="42" y="49"/>
                    <a:pt x="42" y="49"/>
                    <a:pt x="42" y="49"/>
                  </a:cubicBezTo>
                  <a:cubicBezTo>
                    <a:pt x="42" y="49"/>
                    <a:pt x="43" y="48"/>
                    <a:pt x="43" y="48"/>
                  </a:cubicBezTo>
                  <a:cubicBezTo>
                    <a:pt x="43" y="48"/>
                    <a:pt x="43" y="48"/>
                    <a:pt x="44" y="48"/>
                  </a:cubicBezTo>
                  <a:cubicBezTo>
                    <a:pt x="44" y="48"/>
                    <a:pt x="45" y="47"/>
                    <a:pt x="45" y="47"/>
                  </a:cubicBezTo>
                  <a:cubicBezTo>
                    <a:pt x="46" y="47"/>
                    <a:pt x="46" y="46"/>
                    <a:pt x="46" y="46"/>
                  </a:cubicBezTo>
                  <a:cubicBezTo>
                    <a:pt x="47" y="46"/>
                    <a:pt x="47" y="46"/>
                    <a:pt x="47" y="45"/>
                  </a:cubicBezTo>
                  <a:cubicBezTo>
                    <a:pt x="48" y="45"/>
                    <a:pt x="48" y="45"/>
                    <a:pt x="48" y="45"/>
                  </a:cubicBezTo>
                  <a:cubicBezTo>
                    <a:pt x="48" y="44"/>
                    <a:pt x="48" y="44"/>
                    <a:pt x="48" y="44"/>
                  </a:cubicBezTo>
                  <a:lnTo>
                    <a:pt x="35" y="1"/>
                  </a:ln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1">
              <a:extLst>
                <a:ext uri="{FF2B5EF4-FFF2-40B4-BE49-F238E27FC236}">
                  <a16:creationId xmlns:a16="http://schemas.microsoft.com/office/drawing/2014/main" id="{01480229-BF49-42B5-A4A0-031AEE450EF7}"/>
                </a:ext>
              </a:extLst>
            </p:cNvPr>
            <p:cNvSpPr>
              <a:spLocks/>
            </p:cNvSpPr>
            <p:nvPr/>
          </p:nvSpPr>
          <p:spPr bwMode="auto">
            <a:xfrm>
              <a:off x="1885205" y="6016895"/>
              <a:ext cx="80000" cy="84103"/>
            </a:xfrm>
            <a:custGeom>
              <a:avLst/>
              <a:gdLst>
                <a:gd name="T0" fmla="*/ 35 w 49"/>
                <a:gd name="T1" fmla="*/ 0 h 52"/>
                <a:gd name="T2" fmla="*/ 35 w 49"/>
                <a:gd name="T3" fmla="*/ 0 h 52"/>
                <a:gd name="T4" fmla="*/ 34 w 49"/>
                <a:gd name="T5" fmla="*/ 0 h 52"/>
                <a:gd name="T6" fmla="*/ 33 w 49"/>
                <a:gd name="T7" fmla="*/ 0 h 52"/>
                <a:gd name="T8" fmla="*/ 32 w 49"/>
                <a:gd name="T9" fmla="*/ 0 h 52"/>
                <a:gd name="T10" fmla="*/ 31 w 49"/>
                <a:gd name="T11" fmla="*/ 0 h 52"/>
                <a:gd name="T12" fmla="*/ 30 w 49"/>
                <a:gd name="T13" fmla="*/ 1 h 52"/>
                <a:gd name="T14" fmla="*/ 29 w 49"/>
                <a:gd name="T15" fmla="*/ 1 h 52"/>
                <a:gd name="T16" fmla="*/ 29 w 49"/>
                <a:gd name="T17" fmla="*/ 2 h 52"/>
                <a:gd name="T18" fmla="*/ 37 w 49"/>
                <a:gd name="T19" fmla="*/ 25 h 52"/>
                <a:gd name="T20" fmla="*/ 39 w 49"/>
                <a:gd name="T21" fmla="*/ 31 h 52"/>
                <a:gd name="T22" fmla="*/ 41 w 49"/>
                <a:gd name="T23" fmla="*/ 36 h 52"/>
                <a:gd name="T24" fmla="*/ 41 w 49"/>
                <a:gd name="T25" fmla="*/ 36 h 52"/>
                <a:gd name="T26" fmla="*/ 38 w 49"/>
                <a:gd name="T27" fmla="*/ 33 h 52"/>
                <a:gd name="T28" fmla="*/ 35 w 49"/>
                <a:gd name="T29" fmla="*/ 31 h 52"/>
                <a:gd name="T30" fmla="*/ 32 w 49"/>
                <a:gd name="T31" fmla="*/ 28 h 52"/>
                <a:gd name="T32" fmla="*/ 29 w 49"/>
                <a:gd name="T33" fmla="*/ 25 h 52"/>
                <a:gd name="T34" fmla="*/ 12 w 49"/>
                <a:gd name="T35" fmla="*/ 10 h 52"/>
                <a:gd name="T36" fmla="*/ 10 w 49"/>
                <a:gd name="T37" fmla="*/ 8 h 52"/>
                <a:gd name="T38" fmla="*/ 8 w 49"/>
                <a:gd name="T39" fmla="*/ 8 h 52"/>
                <a:gd name="T40" fmla="*/ 7 w 49"/>
                <a:gd name="T41" fmla="*/ 7 h 52"/>
                <a:gd name="T42" fmla="*/ 5 w 49"/>
                <a:gd name="T43" fmla="*/ 8 h 52"/>
                <a:gd name="T44" fmla="*/ 2 w 49"/>
                <a:gd name="T45" fmla="*/ 8 h 52"/>
                <a:gd name="T46" fmla="*/ 1 w 49"/>
                <a:gd name="T47" fmla="*/ 10 h 52"/>
                <a:gd name="T48" fmla="*/ 1 w 49"/>
                <a:gd name="T49" fmla="*/ 12 h 52"/>
                <a:gd name="T50" fmla="*/ 14 w 49"/>
                <a:gd name="T51" fmla="*/ 51 h 52"/>
                <a:gd name="T52" fmla="*/ 14 w 49"/>
                <a:gd name="T53" fmla="*/ 52 h 52"/>
                <a:gd name="T54" fmla="*/ 15 w 49"/>
                <a:gd name="T55" fmla="*/ 52 h 52"/>
                <a:gd name="T56" fmla="*/ 16 w 49"/>
                <a:gd name="T57" fmla="*/ 52 h 52"/>
                <a:gd name="T58" fmla="*/ 17 w 49"/>
                <a:gd name="T59" fmla="*/ 52 h 52"/>
                <a:gd name="T60" fmla="*/ 18 w 49"/>
                <a:gd name="T61" fmla="*/ 51 h 52"/>
                <a:gd name="T62" fmla="*/ 19 w 49"/>
                <a:gd name="T63" fmla="*/ 51 h 52"/>
                <a:gd name="T64" fmla="*/ 20 w 49"/>
                <a:gd name="T65" fmla="*/ 50 h 52"/>
                <a:gd name="T66" fmla="*/ 20 w 49"/>
                <a:gd name="T67" fmla="*/ 50 h 52"/>
                <a:gd name="T68" fmla="*/ 11 w 49"/>
                <a:gd name="T69" fmla="*/ 24 h 52"/>
                <a:gd name="T70" fmla="*/ 9 w 49"/>
                <a:gd name="T71" fmla="*/ 19 h 52"/>
                <a:gd name="T72" fmla="*/ 8 w 49"/>
                <a:gd name="T73" fmla="*/ 14 h 52"/>
                <a:gd name="T74" fmla="*/ 8 w 49"/>
                <a:gd name="T75" fmla="*/ 14 h 52"/>
                <a:gd name="T76" fmla="*/ 11 w 49"/>
                <a:gd name="T77" fmla="*/ 17 h 52"/>
                <a:gd name="T78" fmla="*/ 15 w 49"/>
                <a:gd name="T79" fmla="*/ 21 h 52"/>
                <a:gd name="T80" fmla="*/ 38 w 49"/>
                <a:gd name="T81" fmla="*/ 41 h 52"/>
                <a:gd name="T82" fmla="*/ 40 w 49"/>
                <a:gd name="T83" fmla="*/ 43 h 52"/>
                <a:gd name="T84" fmla="*/ 41 w 49"/>
                <a:gd name="T85" fmla="*/ 44 h 52"/>
                <a:gd name="T86" fmla="*/ 43 w 49"/>
                <a:gd name="T87" fmla="*/ 44 h 52"/>
                <a:gd name="T88" fmla="*/ 45 w 49"/>
                <a:gd name="T89" fmla="*/ 44 h 52"/>
                <a:gd name="T90" fmla="*/ 47 w 49"/>
                <a:gd name="T91" fmla="*/ 43 h 52"/>
                <a:gd name="T92" fmla="*/ 48 w 49"/>
                <a:gd name="T93" fmla="*/ 43 h 52"/>
                <a:gd name="T94" fmla="*/ 48 w 49"/>
                <a:gd name="T95" fmla="*/ 42 h 52"/>
                <a:gd name="T96" fmla="*/ 49 w 49"/>
                <a:gd name="T97" fmla="*/ 41 h 52"/>
                <a:gd name="T98" fmla="*/ 48 w 49"/>
                <a:gd name="T99" fmla="*/ 40 h 52"/>
                <a:gd name="T100" fmla="*/ 35 w 49"/>
                <a:gd name="T10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 h="52">
                  <a:moveTo>
                    <a:pt x="35" y="0"/>
                  </a:moveTo>
                  <a:cubicBezTo>
                    <a:pt x="35" y="0"/>
                    <a:pt x="35" y="0"/>
                    <a:pt x="35" y="0"/>
                  </a:cubicBezTo>
                  <a:cubicBezTo>
                    <a:pt x="35" y="0"/>
                    <a:pt x="35" y="0"/>
                    <a:pt x="34" y="0"/>
                  </a:cubicBezTo>
                  <a:cubicBezTo>
                    <a:pt x="34" y="0"/>
                    <a:pt x="34" y="0"/>
                    <a:pt x="33" y="0"/>
                  </a:cubicBezTo>
                  <a:cubicBezTo>
                    <a:pt x="33" y="0"/>
                    <a:pt x="33" y="0"/>
                    <a:pt x="32" y="0"/>
                  </a:cubicBezTo>
                  <a:cubicBezTo>
                    <a:pt x="31" y="0"/>
                    <a:pt x="31" y="0"/>
                    <a:pt x="31" y="0"/>
                  </a:cubicBezTo>
                  <a:cubicBezTo>
                    <a:pt x="30" y="1"/>
                    <a:pt x="30" y="1"/>
                    <a:pt x="30" y="1"/>
                  </a:cubicBezTo>
                  <a:cubicBezTo>
                    <a:pt x="30" y="1"/>
                    <a:pt x="29" y="1"/>
                    <a:pt x="29" y="1"/>
                  </a:cubicBezTo>
                  <a:cubicBezTo>
                    <a:pt x="29" y="2"/>
                    <a:pt x="29" y="2"/>
                    <a:pt x="29" y="2"/>
                  </a:cubicBezTo>
                  <a:cubicBezTo>
                    <a:pt x="37" y="25"/>
                    <a:pt x="37" y="25"/>
                    <a:pt x="37" y="25"/>
                  </a:cubicBezTo>
                  <a:cubicBezTo>
                    <a:pt x="38" y="27"/>
                    <a:pt x="38" y="29"/>
                    <a:pt x="39" y="31"/>
                  </a:cubicBezTo>
                  <a:cubicBezTo>
                    <a:pt x="40" y="33"/>
                    <a:pt x="40" y="34"/>
                    <a:pt x="41" y="36"/>
                  </a:cubicBezTo>
                  <a:cubicBezTo>
                    <a:pt x="41" y="36"/>
                    <a:pt x="41" y="36"/>
                    <a:pt x="41" y="36"/>
                  </a:cubicBezTo>
                  <a:cubicBezTo>
                    <a:pt x="40" y="35"/>
                    <a:pt x="39" y="34"/>
                    <a:pt x="38" y="33"/>
                  </a:cubicBezTo>
                  <a:cubicBezTo>
                    <a:pt x="37" y="33"/>
                    <a:pt x="36" y="32"/>
                    <a:pt x="35" y="31"/>
                  </a:cubicBezTo>
                  <a:cubicBezTo>
                    <a:pt x="34" y="30"/>
                    <a:pt x="33" y="29"/>
                    <a:pt x="32" y="28"/>
                  </a:cubicBezTo>
                  <a:cubicBezTo>
                    <a:pt x="31" y="27"/>
                    <a:pt x="30" y="26"/>
                    <a:pt x="29" y="25"/>
                  </a:cubicBezTo>
                  <a:cubicBezTo>
                    <a:pt x="12" y="10"/>
                    <a:pt x="12" y="10"/>
                    <a:pt x="12" y="10"/>
                  </a:cubicBezTo>
                  <a:cubicBezTo>
                    <a:pt x="11" y="9"/>
                    <a:pt x="10" y="9"/>
                    <a:pt x="10" y="8"/>
                  </a:cubicBezTo>
                  <a:cubicBezTo>
                    <a:pt x="9" y="8"/>
                    <a:pt x="9" y="8"/>
                    <a:pt x="8" y="8"/>
                  </a:cubicBezTo>
                  <a:cubicBezTo>
                    <a:pt x="8" y="7"/>
                    <a:pt x="7" y="7"/>
                    <a:pt x="7" y="7"/>
                  </a:cubicBezTo>
                  <a:cubicBezTo>
                    <a:pt x="6" y="7"/>
                    <a:pt x="6" y="7"/>
                    <a:pt x="5" y="8"/>
                  </a:cubicBezTo>
                  <a:cubicBezTo>
                    <a:pt x="2" y="8"/>
                    <a:pt x="2" y="8"/>
                    <a:pt x="2" y="8"/>
                  </a:cubicBezTo>
                  <a:cubicBezTo>
                    <a:pt x="2" y="9"/>
                    <a:pt x="1" y="9"/>
                    <a:pt x="1" y="10"/>
                  </a:cubicBezTo>
                  <a:cubicBezTo>
                    <a:pt x="0" y="10"/>
                    <a:pt x="0" y="11"/>
                    <a:pt x="1" y="12"/>
                  </a:cubicBezTo>
                  <a:cubicBezTo>
                    <a:pt x="14" y="51"/>
                    <a:pt x="14" y="51"/>
                    <a:pt x="14" y="51"/>
                  </a:cubicBezTo>
                  <a:cubicBezTo>
                    <a:pt x="14" y="51"/>
                    <a:pt x="14" y="52"/>
                    <a:pt x="14" y="52"/>
                  </a:cubicBezTo>
                  <a:cubicBezTo>
                    <a:pt x="14" y="52"/>
                    <a:pt x="14" y="52"/>
                    <a:pt x="15" y="52"/>
                  </a:cubicBezTo>
                  <a:cubicBezTo>
                    <a:pt x="15" y="52"/>
                    <a:pt x="15" y="52"/>
                    <a:pt x="16" y="52"/>
                  </a:cubicBezTo>
                  <a:cubicBezTo>
                    <a:pt x="16" y="52"/>
                    <a:pt x="16" y="52"/>
                    <a:pt x="17" y="52"/>
                  </a:cubicBezTo>
                  <a:cubicBezTo>
                    <a:pt x="18" y="51"/>
                    <a:pt x="18" y="51"/>
                    <a:pt x="18" y="51"/>
                  </a:cubicBezTo>
                  <a:cubicBezTo>
                    <a:pt x="19" y="51"/>
                    <a:pt x="19" y="51"/>
                    <a:pt x="19" y="51"/>
                  </a:cubicBezTo>
                  <a:cubicBezTo>
                    <a:pt x="19" y="50"/>
                    <a:pt x="20" y="50"/>
                    <a:pt x="20" y="50"/>
                  </a:cubicBezTo>
                  <a:cubicBezTo>
                    <a:pt x="20" y="50"/>
                    <a:pt x="20" y="50"/>
                    <a:pt x="20" y="50"/>
                  </a:cubicBezTo>
                  <a:cubicBezTo>
                    <a:pt x="11" y="24"/>
                    <a:pt x="11" y="24"/>
                    <a:pt x="11" y="24"/>
                  </a:cubicBezTo>
                  <a:cubicBezTo>
                    <a:pt x="10" y="22"/>
                    <a:pt x="10" y="20"/>
                    <a:pt x="9" y="19"/>
                  </a:cubicBezTo>
                  <a:cubicBezTo>
                    <a:pt x="9" y="17"/>
                    <a:pt x="8" y="15"/>
                    <a:pt x="8" y="14"/>
                  </a:cubicBezTo>
                  <a:cubicBezTo>
                    <a:pt x="8" y="14"/>
                    <a:pt x="8" y="14"/>
                    <a:pt x="8" y="14"/>
                  </a:cubicBezTo>
                  <a:cubicBezTo>
                    <a:pt x="9" y="15"/>
                    <a:pt x="10" y="16"/>
                    <a:pt x="11" y="17"/>
                  </a:cubicBezTo>
                  <a:cubicBezTo>
                    <a:pt x="12" y="18"/>
                    <a:pt x="14" y="20"/>
                    <a:pt x="15" y="21"/>
                  </a:cubicBezTo>
                  <a:cubicBezTo>
                    <a:pt x="38" y="41"/>
                    <a:pt x="38" y="41"/>
                    <a:pt x="38" y="41"/>
                  </a:cubicBezTo>
                  <a:cubicBezTo>
                    <a:pt x="38" y="42"/>
                    <a:pt x="39" y="42"/>
                    <a:pt x="40" y="43"/>
                  </a:cubicBezTo>
                  <a:cubicBezTo>
                    <a:pt x="40" y="43"/>
                    <a:pt x="41" y="43"/>
                    <a:pt x="41" y="44"/>
                  </a:cubicBezTo>
                  <a:cubicBezTo>
                    <a:pt x="42" y="44"/>
                    <a:pt x="42" y="44"/>
                    <a:pt x="43" y="44"/>
                  </a:cubicBezTo>
                  <a:cubicBezTo>
                    <a:pt x="43" y="44"/>
                    <a:pt x="44" y="44"/>
                    <a:pt x="45" y="44"/>
                  </a:cubicBezTo>
                  <a:cubicBezTo>
                    <a:pt x="47" y="43"/>
                    <a:pt x="47" y="43"/>
                    <a:pt x="47" y="43"/>
                  </a:cubicBezTo>
                  <a:cubicBezTo>
                    <a:pt x="47" y="43"/>
                    <a:pt x="47" y="43"/>
                    <a:pt x="48" y="43"/>
                  </a:cubicBezTo>
                  <a:cubicBezTo>
                    <a:pt x="48" y="42"/>
                    <a:pt x="48" y="42"/>
                    <a:pt x="48" y="42"/>
                  </a:cubicBezTo>
                  <a:cubicBezTo>
                    <a:pt x="48" y="42"/>
                    <a:pt x="49" y="41"/>
                    <a:pt x="49" y="41"/>
                  </a:cubicBezTo>
                  <a:cubicBezTo>
                    <a:pt x="49" y="41"/>
                    <a:pt x="49" y="40"/>
                    <a:pt x="48" y="40"/>
                  </a:cubicBezTo>
                  <a:lnTo>
                    <a:pt x="35" y="0"/>
                  </a:ln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2">
              <a:extLst>
                <a:ext uri="{FF2B5EF4-FFF2-40B4-BE49-F238E27FC236}">
                  <a16:creationId xmlns:a16="http://schemas.microsoft.com/office/drawing/2014/main" id="{8DAE5DFD-F331-49CF-99A4-246B623E3E2A}"/>
                </a:ext>
              </a:extLst>
            </p:cNvPr>
            <p:cNvSpPr>
              <a:spLocks/>
            </p:cNvSpPr>
            <p:nvPr/>
          </p:nvSpPr>
          <p:spPr bwMode="auto">
            <a:xfrm>
              <a:off x="1815462" y="6032622"/>
              <a:ext cx="63590" cy="76581"/>
            </a:xfrm>
            <a:custGeom>
              <a:avLst/>
              <a:gdLst>
                <a:gd name="T0" fmla="*/ 36 w 39"/>
                <a:gd name="T1" fmla="*/ 0 h 47"/>
                <a:gd name="T2" fmla="*/ 36 w 39"/>
                <a:gd name="T3" fmla="*/ 0 h 47"/>
                <a:gd name="T4" fmla="*/ 35 w 39"/>
                <a:gd name="T5" fmla="*/ 0 h 47"/>
                <a:gd name="T6" fmla="*/ 33 w 39"/>
                <a:gd name="T7" fmla="*/ 0 h 47"/>
                <a:gd name="T8" fmla="*/ 32 w 39"/>
                <a:gd name="T9" fmla="*/ 0 h 47"/>
                <a:gd name="T10" fmla="*/ 31 w 39"/>
                <a:gd name="T11" fmla="*/ 0 h 47"/>
                <a:gd name="T12" fmla="*/ 30 w 39"/>
                <a:gd name="T13" fmla="*/ 1 h 47"/>
                <a:gd name="T14" fmla="*/ 30 w 39"/>
                <a:gd name="T15" fmla="*/ 1 h 47"/>
                <a:gd name="T16" fmla="*/ 32 w 39"/>
                <a:gd name="T17" fmla="*/ 29 h 47"/>
                <a:gd name="T18" fmla="*/ 32 w 39"/>
                <a:gd name="T19" fmla="*/ 34 h 47"/>
                <a:gd name="T20" fmla="*/ 30 w 39"/>
                <a:gd name="T21" fmla="*/ 38 h 47"/>
                <a:gd name="T22" fmla="*/ 26 w 39"/>
                <a:gd name="T23" fmla="*/ 40 h 47"/>
                <a:gd name="T24" fmla="*/ 21 w 39"/>
                <a:gd name="T25" fmla="*/ 41 h 47"/>
                <a:gd name="T26" fmla="*/ 16 w 39"/>
                <a:gd name="T27" fmla="*/ 41 h 47"/>
                <a:gd name="T28" fmla="*/ 12 w 39"/>
                <a:gd name="T29" fmla="*/ 39 h 47"/>
                <a:gd name="T30" fmla="*/ 9 w 39"/>
                <a:gd name="T31" fmla="*/ 35 h 47"/>
                <a:gd name="T32" fmla="*/ 8 w 39"/>
                <a:gd name="T33" fmla="*/ 30 h 47"/>
                <a:gd name="T34" fmla="*/ 6 w 39"/>
                <a:gd name="T35" fmla="*/ 3 h 47"/>
                <a:gd name="T36" fmla="*/ 6 w 39"/>
                <a:gd name="T37" fmla="*/ 2 h 47"/>
                <a:gd name="T38" fmla="*/ 5 w 39"/>
                <a:gd name="T39" fmla="*/ 2 h 47"/>
                <a:gd name="T40" fmla="*/ 4 w 39"/>
                <a:gd name="T41" fmla="*/ 2 h 47"/>
                <a:gd name="T42" fmla="*/ 3 w 39"/>
                <a:gd name="T43" fmla="*/ 2 h 47"/>
                <a:gd name="T44" fmla="*/ 1 w 39"/>
                <a:gd name="T45" fmla="*/ 2 h 47"/>
                <a:gd name="T46" fmla="*/ 0 w 39"/>
                <a:gd name="T47" fmla="*/ 2 h 47"/>
                <a:gd name="T48" fmla="*/ 0 w 39"/>
                <a:gd name="T49" fmla="*/ 3 h 47"/>
                <a:gd name="T50" fmla="*/ 0 w 39"/>
                <a:gd name="T51" fmla="*/ 3 h 47"/>
                <a:gd name="T52" fmla="*/ 2 w 39"/>
                <a:gd name="T53" fmla="*/ 31 h 47"/>
                <a:gd name="T54" fmla="*/ 4 w 39"/>
                <a:gd name="T55" fmla="*/ 38 h 47"/>
                <a:gd name="T56" fmla="*/ 8 w 39"/>
                <a:gd name="T57" fmla="*/ 43 h 47"/>
                <a:gd name="T58" fmla="*/ 14 w 39"/>
                <a:gd name="T59" fmla="*/ 46 h 47"/>
                <a:gd name="T60" fmla="*/ 21 w 39"/>
                <a:gd name="T61" fmla="*/ 47 h 47"/>
                <a:gd name="T62" fmla="*/ 29 w 39"/>
                <a:gd name="T63" fmla="*/ 45 h 47"/>
                <a:gd name="T64" fmla="*/ 34 w 39"/>
                <a:gd name="T65" fmla="*/ 41 h 47"/>
                <a:gd name="T66" fmla="*/ 38 w 39"/>
                <a:gd name="T67" fmla="*/ 36 h 47"/>
                <a:gd name="T68" fmla="*/ 38 w 39"/>
                <a:gd name="T69" fmla="*/ 28 h 47"/>
                <a:gd name="T70" fmla="*/ 36 w 39"/>
                <a:gd name="T71" fmla="*/ 1 h 47"/>
                <a:gd name="T72" fmla="*/ 36 w 39"/>
                <a:gd name="T7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47">
                  <a:moveTo>
                    <a:pt x="36" y="0"/>
                  </a:moveTo>
                  <a:cubicBezTo>
                    <a:pt x="36" y="0"/>
                    <a:pt x="36" y="0"/>
                    <a:pt x="36" y="0"/>
                  </a:cubicBezTo>
                  <a:cubicBezTo>
                    <a:pt x="35" y="0"/>
                    <a:pt x="35" y="0"/>
                    <a:pt x="35" y="0"/>
                  </a:cubicBezTo>
                  <a:cubicBezTo>
                    <a:pt x="34" y="0"/>
                    <a:pt x="34" y="0"/>
                    <a:pt x="33" y="0"/>
                  </a:cubicBezTo>
                  <a:cubicBezTo>
                    <a:pt x="32" y="0"/>
                    <a:pt x="32" y="0"/>
                    <a:pt x="32" y="0"/>
                  </a:cubicBezTo>
                  <a:cubicBezTo>
                    <a:pt x="31" y="0"/>
                    <a:pt x="31" y="0"/>
                    <a:pt x="31" y="0"/>
                  </a:cubicBezTo>
                  <a:cubicBezTo>
                    <a:pt x="30" y="0"/>
                    <a:pt x="30" y="1"/>
                    <a:pt x="30" y="1"/>
                  </a:cubicBezTo>
                  <a:cubicBezTo>
                    <a:pt x="30" y="1"/>
                    <a:pt x="30" y="1"/>
                    <a:pt x="30" y="1"/>
                  </a:cubicBezTo>
                  <a:cubicBezTo>
                    <a:pt x="32" y="29"/>
                    <a:pt x="32" y="29"/>
                    <a:pt x="32" y="29"/>
                  </a:cubicBezTo>
                  <a:cubicBezTo>
                    <a:pt x="32" y="31"/>
                    <a:pt x="32" y="32"/>
                    <a:pt x="32" y="34"/>
                  </a:cubicBezTo>
                  <a:cubicBezTo>
                    <a:pt x="31" y="35"/>
                    <a:pt x="31" y="37"/>
                    <a:pt x="30" y="38"/>
                  </a:cubicBezTo>
                  <a:cubicBezTo>
                    <a:pt x="29" y="39"/>
                    <a:pt x="27" y="40"/>
                    <a:pt x="26" y="40"/>
                  </a:cubicBezTo>
                  <a:cubicBezTo>
                    <a:pt x="25" y="41"/>
                    <a:pt x="23" y="41"/>
                    <a:pt x="21" y="41"/>
                  </a:cubicBezTo>
                  <a:cubicBezTo>
                    <a:pt x="19" y="42"/>
                    <a:pt x="18" y="41"/>
                    <a:pt x="16" y="41"/>
                  </a:cubicBezTo>
                  <a:cubicBezTo>
                    <a:pt x="15" y="41"/>
                    <a:pt x="13" y="40"/>
                    <a:pt x="12" y="39"/>
                  </a:cubicBezTo>
                  <a:cubicBezTo>
                    <a:pt x="11" y="38"/>
                    <a:pt x="10" y="37"/>
                    <a:pt x="9" y="35"/>
                  </a:cubicBezTo>
                  <a:cubicBezTo>
                    <a:pt x="9" y="34"/>
                    <a:pt x="8" y="32"/>
                    <a:pt x="8" y="30"/>
                  </a:cubicBezTo>
                  <a:cubicBezTo>
                    <a:pt x="6" y="3"/>
                    <a:pt x="6" y="3"/>
                    <a:pt x="6" y="3"/>
                  </a:cubicBezTo>
                  <a:cubicBezTo>
                    <a:pt x="6" y="3"/>
                    <a:pt x="6" y="2"/>
                    <a:pt x="6" y="2"/>
                  </a:cubicBezTo>
                  <a:cubicBezTo>
                    <a:pt x="6" y="2"/>
                    <a:pt x="6" y="2"/>
                    <a:pt x="5" y="2"/>
                  </a:cubicBezTo>
                  <a:cubicBezTo>
                    <a:pt x="5" y="2"/>
                    <a:pt x="5" y="2"/>
                    <a:pt x="4" y="2"/>
                  </a:cubicBezTo>
                  <a:cubicBezTo>
                    <a:pt x="4" y="2"/>
                    <a:pt x="3" y="2"/>
                    <a:pt x="3" y="2"/>
                  </a:cubicBezTo>
                  <a:cubicBezTo>
                    <a:pt x="2" y="2"/>
                    <a:pt x="2" y="2"/>
                    <a:pt x="1" y="2"/>
                  </a:cubicBezTo>
                  <a:cubicBezTo>
                    <a:pt x="1" y="2"/>
                    <a:pt x="1" y="2"/>
                    <a:pt x="0" y="2"/>
                  </a:cubicBezTo>
                  <a:cubicBezTo>
                    <a:pt x="0" y="2"/>
                    <a:pt x="0" y="2"/>
                    <a:pt x="0" y="3"/>
                  </a:cubicBezTo>
                  <a:cubicBezTo>
                    <a:pt x="0" y="3"/>
                    <a:pt x="0" y="3"/>
                    <a:pt x="0" y="3"/>
                  </a:cubicBezTo>
                  <a:cubicBezTo>
                    <a:pt x="2" y="31"/>
                    <a:pt x="2" y="31"/>
                    <a:pt x="2" y="31"/>
                  </a:cubicBezTo>
                  <a:cubicBezTo>
                    <a:pt x="2" y="34"/>
                    <a:pt x="3" y="36"/>
                    <a:pt x="4" y="38"/>
                  </a:cubicBezTo>
                  <a:cubicBezTo>
                    <a:pt x="5" y="40"/>
                    <a:pt x="6" y="42"/>
                    <a:pt x="8" y="43"/>
                  </a:cubicBezTo>
                  <a:cubicBezTo>
                    <a:pt x="9" y="44"/>
                    <a:pt x="11" y="45"/>
                    <a:pt x="14" y="46"/>
                  </a:cubicBezTo>
                  <a:cubicBezTo>
                    <a:pt x="16" y="47"/>
                    <a:pt x="18" y="47"/>
                    <a:pt x="21" y="47"/>
                  </a:cubicBezTo>
                  <a:cubicBezTo>
                    <a:pt x="24" y="46"/>
                    <a:pt x="27" y="46"/>
                    <a:pt x="29" y="45"/>
                  </a:cubicBezTo>
                  <a:cubicBezTo>
                    <a:pt x="31" y="44"/>
                    <a:pt x="33" y="43"/>
                    <a:pt x="34" y="41"/>
                  </a:cubicBezTo>
                  <a:cubicBezTo>
                    <a:pt x="36" y="40"/>
                    <a:pt x="37" y="38"/>
                    <a:pt x="38" y="36"/>
                  </a:cubicBezTo>
                  <a:cubicBezTo>
                    <a:pt x="38" y="33"/>
                    <a:pt x="39" y="31"/>
                    <a:pt x="38" y="28"/>
                  </a:cubicBezTo>
                  <a:cubicBezTo>
                    <a:pt x="36" y="1"/>
                    <a:pt x="36" y="1"/>
                    <a:pt x="36" y="1"/>
                  </a:cubicBezTo>
                  <a:cubicBezTo>
                    <a:pt x="36" y="1"/>
                    <a:pt x="36" y="0"/>
                    <a:pt x="36" y="0"/>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3">
              <a:extLst>
                <a:ext uri="{FF2B5EF4-FFF2-40B4-BE49-F238E27FC236}">
                  <a16:creationId xmlns:a16="http://schemas.microsoft.com/office/drawing/2014/main" id="{38CC4A63-C40A-4645-AD00-C362400193CE}"/>
                </a:ext>
              </a:extLst>
            </p:cNvPr>
            <p:cNvSpPr>
              <a:spLocks/>
            </p:cNvSpPr>
            <p:nvPr/>
          </p:nvSpPr>
          <p:spPr bwMode="auto">
            <a:xfrm>
              <a:off x="1957000" y="6003904"/>
              <a:ext cx="41710" cy="69744"/>
            </a:xfrm>
            <a:custGeom>
              <a:avLst/>
              <a:gdLst>
                <a:gd name="T0" fmla="*/ 6 w 26"/>
                <a:gd name="T1" fmla="*/ 1 h 43"/>
                <a:gd name="T2" fmla="*/ 5 w 26"/>
                <a:gd name="T3" fmla="*/ 0 h 43"/>
                <a:gd name="T4" fmla="*/ 5 w 26"/>
                <a:gd name="T5" fmla="*/ 0 h 43"/>
                <a:gd name="T6" fmla="*/ 4 w 26"/>
                <a:gd name="T7" fmla="*/ 0 h 43"/>
                <a:gd name="T8" fmla="*/ 2 w 26"/>
                <a:gd name="T9" fmla="*/ 1 h 43"/>
                <a:gd name="T10" fmla="*/ 1 w 26"/>
                <a:gd name="T11" fmla="*/ 2 h 43"/>
                <a:gd name="T12" fmla="*/ 0 w 26"/>
                <a:gd name="T13" fmla="*/ 2 h 43"/>
                <a:gd name="T14" fmla="*/ 0 w 26"/>
                <a:gd name="T15" fmla="*/ 3 h 43"/>
                <a:gd name="T16" fmla="*/ 0 w 26"/>
                <a:gd name="T17" fmla="*/ 3 h 43"/>
                <a:gd name="T18" fmla="*/ 21 w 26"/>
                <a:gd name="T19" fmla="*/ 42 h 43"/>
                <a:gd name="T20" fmla="*/ 21 w 26"/>
                <a:gd name="T21" fmla="*/ 42 h 43"/>
                <a:gd name="T22" fmla="*/ 22 w 26"/>
                <a:gd name="T23" fmla="*/ 43 h 43"/>
                <a:gd name="T24" fmla="*/ 23 w 26"/>
                <a:gd name="T25" fmla="*/ 42 h 43"/>
                <a:gd name="T26" fmla="*/ 24 w 26"/>
                <a:gd name="T27" fmla="*/ 42 h 43"/>
                <a:gd name="T28" fmla="*/ 25 w 26"/>
                <a:gd name="T29" fmla="*/ 41 h 43"/>
                <a:gd name="T30" fmla="*/ 26 w 26"/>
                <a:gd name="T31" fmla="*/ 41 h 43"/>
                <a:gd name="T32" fmla="*/ 26 w 26"/>
                <a:gd name="T33" fmla="*/ 40 h 43"/>
                <a:gd name="T34" fmla="*/ 26 w 26"/>
                <a:gd name="T35" fmla="*/ 39 h 43"/>
                <a:gd name="T36" fmla="*/ 6 w 26"/>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3">
                  <a:moveTo>
                    <a:pt x="6" y="1"/>
                  </a:moveTo>
                  <a:cubicBezTo>
                    <a:pt x="6" y="1"/>
                    <a:pt x="6" y="0"/>
                    <a:pt x="5" y="0"/>
                  </a:cubicBezTo>
                  <a:cubicBezTo>
                    <a:pt x="5" y="0"/>
                    <a:pt x="5" y="0"/>
                    <a:pt x="5" y="0"/>
                  </a:cubicBezTo>
                  <a:cubicBezTo>
                    <a:pt x="5" y="0"/>
                    <a:pt x="4" y="0"/>
                    <a:pt x="4" y="0"/>
                  </a:cubicBezTo>
                  <a:cubicBezTo>
                    <a:pt x="3" y="1"/>
                    <a:pt x="3" y="1"/>
                    <a:pt x="2" y="1"/>
                  </a:cubicBezTo>
                  <a:cubicBezTo>
                    <a:pt x="2" y="1"/>
                    <a:pt x="1" y="2"/>
                    <a:pt x="1" y="2"/>
                  </a:cubicBezTo>
                  <a:cubicBezTo>
                    <a:pt x="1" y="2"/>
                    <a:pt x="0" y="2"/>
                    <a:pt x="0" y="2"/>
                  </a:cubicBezTo>
                  <a:cubicBezTo>
                    <a:pt x="0" y="2"/>
                    <a:pt x="0" y="3"/>
                    <a:pt x="0" y="3"/>
                  </a:cubicBezTo>
                  <a:cubicBezTo>
                    <a:pt x="0" y="3"/>
                    <a:pt x="0" y="3"/>
                    <a:pt x="0" y="3"/>
                  </a:cubicBezTo>
                  <a:cubicBezTo>
                    <a:pt x="21" y="42"/>
                    <a:pt x="21" y="42"/>
                    <a:pt x="21" y="42"/>
                  </a:cubicBezTo>
                  <a:cubicBezTo>
                    <a:pt x="21" y="42"/>
                    <a:pt x="21" y="42"/>
                    <a:pt x="21" y="42"/>
                  </a:cubicBezTo>
                  <a:cubicBezTo>
                    <a:pt x="21" y="43"/>
                    <a:pt x="21" y="43"/>
                    <a:pt x="22" y="43"/>
                  </a:cubicBezTo>
                  <a:cubicBezTo>
                    <a:pt x="22" y="43"/>
                    <a:pt x="22" y="42"/>
                    <a:pt x="23" y="42"/>
                  </a:cubicBezTo>
                  <a:cubicBezTo>
                    <a:pt x="23" y="42"/>
                    <a:pt x="23" y="42"/>
                    <a:pt x="24" y="42"/>
                  </a:cubicBezTo>
                  <a:cubicBezTo>
                    <a:pt x="25" y="42"/>
                    <a:pt x="25" y="41"/>
                    <a:pt x="25" y="41"/>
                  </a:cubicBezTo>
                  <a:cubicBezTo>
                    <a:pt x="26" y="41"/>
                    <a:pt x="26" y="41"/>
                    <a:pt x="26" y="41"/>
                  </a:cubicBezTo>
                  <a:cubicBezTo>
                    <a:pt x="26" y="40"/>
                    <a:pt x="26" y="40"/>
                    <a:pt x="26" y="40"/>
                  </a:cubicBezTo>
                  <a:cubicBezTo>
                    <a:pt x="26" y="40"/>
                    <a:pt x="26" y="40"/>
                    <a:pt x="26" y="39"/>
                  </a:cubicBezTo>
                  <a:lnTo>
                    <a:pt x="6" y="1"/>
                  </a:ln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4">
              <a:extLst>
                <a:ext uri="{FF2B5EF4-FFF2-40B4-BE49-F238E27FC236}">
                  <a16:creationId xmlns:a16="http://schemas.microsoft.com/office/drawing/2014/main" id="{F705F456-72BB-40D4-8DFA-D2F448E192EC}"/>
                </a:ext>
              </a:extLst>
            </p:cNvPr>
            <p:cNvSpPr>
              <a:spLocks/>
            </p:cNvSpPr>
            <p:nvPr/>
          </p:nvSpPr>
          <p:spPr bwMode="auto">
            <a:xfrm>
              <a:off x="2122470" y="5816553"/>
              <a:ext cx="77949" cy="34188"/>
            </a:xfrm>
            <a:custGeom>
              <a:avLst/>
              <a:gdLst>
                <a:gd name="T0" fmla="*/ 47 w 48"/>
                <a:gd name="T1" fmla="*/ 15 h 21"/>
                <a:gd name="T2" fmla="*/ 3 w 48"/>
                <a:gd name="T3" fmla="*/ 1 h 21"/>
                <a:gd name="T4" fmla="*/ 3 w 48"/>
                <a:gd name="T5" fmla="*/ 1 h 21"/>
                <a:gd name="T6" fmla="*/ 2 w 48"/>
                <a:gd name="T7" fmla="*/ 1 h 21"/>
                <a:gd name="T8" fmla="*/ 2 w 48"/>
                <a:gd name="T9" fmla="*/ 2 h 21"/>
                <a:gd name="T10" fmla="*/ 1 w 48"/>
                <a:gd name="T11" fmla="*/ 3 h 21"/>
                <a:gd name="T12" fmla="*/ 1 w 48"/>
                <a:gd name="T13" fmla="*/ 4 h 21"/>
                <a:gd name="T14" fmla="*/ 0 w 48"/>
                <a:gd name="T15" fmla="*/ 5 h 21"/>
                <a:gd name="T16" fmla="*/ 1 w 48"/>
                <a:gd name="T17" fmla="*/ 6 h 21"/>
                <a:gd name="T18" fmla="*/ 1 w 48"/>
                <a:gd name="T19" fmla="*/ 6 h 21"/>
                <a:gd name="T20" fmla="*/ 45 w 48"/>
                <a:gd name="T21" fmla="*/ 21 h 21"/>
                <a:gd name="T22" fmla="*/ 46 w 48"/>
                <a:gd name="T23" fmla="*/ 21 h 21"/>
                <a:gd name="T24" fmla="*/ 46 w 48"/>
                <a:gd name="T25" fmla="*/ 21 h 21"/>
                <a:gd name="T26" fmla="*/ 47 w 48"/>
                <a:gd name="T27" fmla="*/ 20 h 21"/>
                <a:gd name="T28" fmla="*/ 47 w 48"/>
                <a:gd name="T29" fmla="*/ 18 h 21"/>
                <a:gd name="T30" fmla="*/ 48 w 48"/>
                <a:gd name="T31" fmla="*/ 17 h 21"/>
                <a:gd name="T32" fmla="*/ 48 w 48"/>
                <a:gd name="T33" fmla="*/ 16 h 21"/>
                <a:gd name="T34" fmla="*/ 48 w 48"/>
                <a:gd name="T35" fmla="*/ 16 h 21"/>
                <a:gd name="T36" fmla="*/ 47 w 48"/>
                <a:gd name="T3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21">
                  <a:moveTo>
                    <a:pt x="47" y="15"/>
                  </a:moveTo>
                  <a:cubicBezTo>
                    <a:pt x="3" y="1"/>
                    <a:pt x="3" y="1"/>
                    <a:pt x="3" y="1"/>
                  </a:cubicBezTo>
                  <a:cubicBezTo>
                    <a:pt x="3" y="0"/>
                    <a:pt x="3" y="0"/>
                    <a:pt x="3" y="1"/>
                  </a:cubicBezTo>
                  <a:cubicBezTo>
                    <a:pt x="3" y="1"/>
                    <a:pt x="2" y="1"/>
                    <a:pt x="2" y="1"/>
                  </a:cubicBezTo>
                  <a:cubicBezTo>
                    <a:pt x="2" y="1"/>
                    <a:pt x="2" y="1"/>
                    <a:pt x="2" y="2"/>
                  </a:cubicBezTo>
                  <a:cubicBezTo>
                    <a:pt x="1" y="2"/>
                    <a:pt x="1" y="2"/>
                    <a:pt x="1" y="3"/>
                  </a:cubicBezTo>
                  <a:cubicBezTo>
                    <a:pt x="1" y="3"/>
                    <a:pt x="1" y="4"/>
                    <a:pt x="1" y="4"/>
                  </a:cubicBezTo>
                  <a:cubicBezTo>
                    <a:pt x="1" y="5"/>
                    <a:pt x="0" y="5"/>
                    <a:pt x="0" y="5"/>
                  </a:cubicBezTo>
                  <a:cubicBezTo>
                    <a:pt x="0" y="6"/>
                    <a:pt x="1" y="6"/>
                    <a:pt x="1" y="6"/>
                  </a:cubicBezTo>
                  <a:cubicBezTo>
                    <a:pt x="1" y="6"/>
                    <a:pt x="1" y="6"/>
                    <a:pt x="1" y="6"/>
                  </a:cubicBezTo>
                  <a:cubicBezTo>
                    <a:pt x="45" y="21"/>
                    <a:pt x="45" y="21"/>
                    <a:pt x="45" y="21"/>
                  </a:cubicBezTo>
                  <a:cubicBezTo>
                    <a:pt x="45" y="21"/>
                    <a:pt x="45" y="21"/>
                    <a:pt x="46" y="21"/>
                  </a:cubicBezTo>
                  <a:cubicBezTo>
                    <a:pt x="46" y="21"/>
                    <a:pt x="46" y="21"/>
                    <a:pt x="46" y="21"/>
                  </a:cubicBezTo>
                  <a:cubicBezTo>
                    <a:pt x="46" y="20"/>
                    <a:pt x="47" y="20"/>
                    <a:pt x="47" y="20"/>
                  </a:cubicBezTo>
                  <a:cubicBezTo>
                    <a:pt x="47" y="19"/>
                    <a:pt x="47" y="19"/>
                    <a:pt x="47" y="18"/>
                  </a:cubicBezTo>
                  <a:cubicBezTo>
                    <a:pt x="48" y="18"/>
                    <a:pt x="48" y="17"/>
                    <a:pt x="48" y="17"/>
                  </a:cubicBezTo>
                  <a:cubicBezTo>
                    <a:pt x="48" y="17"/>
                    <a:pt x="48" y="16"/>
                    <a:pt x="48" y="16"/>
                  </a:cubicBezTo>
                  <a:cubicBezTo>
                    <a:pt x="48" y="16"/>
                    <a:pt x="48" y="16"/>
                    <a:pt x="48" y="16"/>
                  </a:cubicBezTo>
                  <a:cubicBezTo>
                    <a:pt x="48" y="15"/>
                    <a:pt x="48" y="15"/>
                    <a:pt x="47" y="15"/>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5">
              <a:extLst>
                <a:ext uri="{FF2B5EF4-FFF2-40B4-BE49-F238E27FC236}">
                  <a16:creationId xmlns:a16="http://schemas.microsoft.com/office/drawing/2014/main" id="{CF80DCE3-544C-40B6-B073-BD6FBCBD05A6}"/>
                </a:ext>
              </a:extLst>
            </p:cNvPr>
            <p:cNvSpPr>
              <a:spLocks/>
            </p:cNvSpPr>
            <p:nvPr/>
          </p:nvSpPr>
          <p:spPr bwMode="auto">
            <a:xfrm>
              <a:off x="2104693" y="5845955"/>
              <a:ext cx="77949" cy="62906"/>
            </a:xfrm>
            <a:custGeom>
              <a:avLst/>
              <a:gdLst>
                <a:gd name="T0" fmla="*/ 45 w 48"/>
                <a:gd name="T1" fmla="*/ 14 h 39"/>
                <a:gd name="T2" fmla="*/ 40 w 48"/>
                <a:gd name="T3" fmla="*/ 10 h 39"/>
                <a:gd name="T4" fmla="*/ 35 w 48"/>
                <a:gd name="T5" fmla="*/ 9 h 39"/>
                <a:gd name="T6" fmla="*/ 31 w 48"/>
                <a:gd name="T7" fmla="*/ 10 h 39"/>
                <a:gd name="T8" fmla="*/ 27 w 48"/>
                <a:gd name="T9" fmla="*/ 12 h 39"/>
                <a:gd name="T10" fmla="*/ 23 w 48"/>
                <a:gd name="T11" fmla="*/ 14 h 39"/>
                <a:gd name="T12" fmla="*/ 20 w 48"/>
                <a:gd name="T13" fmla="*/ 17 h 39"/>
                <a:gd name="T14" fmla="*/ 16 w 48"/>
                <a:gd name="T15" fmla="*/ 19 h 39"/>
                <a:gd name="T16" fmla="*/ 13 w 48"/>
                <a:gd name="T17" fmla="*/ 20 h 39"/>
                <a:gd name="T18" fmla="*/ 9 w 48"/>
                <a:gd name="T19" fmla="*/ 20 h 39"/>
                <a:gd name="T20" fmla="*/ 7 w 48"/>
                <a:gd name="T21" fmla="*/ 18 h 39"/>
                <a:gd name="T22" fmla="*/ 6 w 48"/>
                <a:gd name="T23" fmla="*/ 16 h 39"/>
                <a:gd name="T24" fmla="*/ 6 w 48"/>
                <a:gd name="T25" fmla="*/ 14 h 39"/>
                <a:gd name="T26" fmla="*/ 7 w 48"/>
                <a:gd name="T27" fmla="*/ 10 h 39"/>
                <a:gd name="T28" fmla="*/ 9 w 48"/>
                <a:gd name="T29" fmla="*/ 7 h 39"/>
                <a:gd name="T30" fmla="*/ 11 w 48"/>
                <a:gd name="T31" fmla="*/ 5 h 39"/>
                <a:gd name="T32" fmla="*/ 13 w 48"/>
                <a:gd name="T33" fmla="*/ 4 h 39"/>
                <a:gd name="T34" fmla="*/ 14 w 48"/>
                <a:gd name="T35" fmla="*/ 3 h 39"/>
                <a:gd name="T36" fmla="*/ 14 w 48"/>
                <a:gd name="T37" fmla="*/ 3 h 39"/>
                <a:gd name="T38" fmla="*/ 14 w 48"/>
                <a:gd name="T39" fmla="*/ 2 h 39"/>
                <a:gd name="T40" fmla="*/ 13 w 48"/>
                <a:gd name="T41" fmla="*/ 2 h 39"/>
                <a:gd name="T42" fmla="*/ 12 w 48"/>
                <a:gd name="T43" fmla="*/ 1 h 39"/>
                <a:gd name="T44" fmla="*/ 11 w 48"/>
                <a:gd name="T45" fmla="*/ 1 h 39"/>
                <a:gd name="T46" fmla="*/ 10 w 48"/>
                <a:gd name="T47" fmla="*/ 0 h 39"/>
                <a:gd name="T48" fmla="*/ 10 w 48"/>
                <a:gd name="T49" fmla="*/ 0 h 39"/>
                <a:gd name="T50" fmla="*/ 9 w 48"/>
                <a:gd name="T51" fmla="*/ 1 h 39"/>
                <a:gd name="T52" fmla="*/ 7 w 48"/>
                <a:gd name="T53" fmla="*/ 1 h 39"/>
                <a:gd name="T54" fmla="*/ 5 w 48"/>
                <a:gd name="T55" fmla="*/ 3 h 39"/>
                <a:gd name="T56" fmla="*/ 3 w 48"/>
                <a:gd name="T57" fmla="*/ 5 h 39"/>
                <a:gd name="T58" fmla="*/ 2 w 48"/>
                <a:gd name="T59" fmla="*/ 8 h 39"/>
                <a:gd name="T60" fmla="*/ 0 w 48"/>
                <a:gd name="T61" fmla="*/ 13 h 39"/>
                <a:gd name="T62" fmla="*/ 0 w 48"/>
                <a:gd name="T63" fmla="*/ 18 h 39"/>
                <a:gd name="T64" fmla="*/ 3 w 48"/>
                <a:gd name="T65" fmla="*/ 22 h 39"/>
                <a:gd name="T66" fmla="*/ 7 w 48"/>
                <a:gd name="T67" fmla="*/ 25 h 39"/>
                <a:gd name="T68" fmla="*/ 12 w 48"/>
                <a:gd name="T69" fmla="*/ 27 h 39"/>
                <a:gd name="T70" fmla="*/ 17 w 48"/>
                <a:gd name="T71" fmla="*/ 26 h 39"/>
                <a:gd name="T72" fmla="*/ 20 w 48"/>
                <a:gd name="T73" fmla="*/ 24 h 39"/>
                <a:gd name="T74" fmla="*/ 24 w 48"/>
                <a:gd name="T75" fmla="*/ 22 h 39"/>
                <a:gd name="T76" fmla="*/ 28 w 48"/>
                <a:gd name="T77" fmla="*/ 19 h 39"/>
                <a:gd name="T78" fmla="*/ 31 w 48"/>
                <a:gd name="T79" fmla="*/ 17 h 39"/>
                <a:gd name="T80" fmla="*/ 34 w 48"/>
                <a:gd name="T81" fmla="*/ 16 h 39"/>
                <a:gd name="T82" fmla="*/ 38 w 48"/>
                <a:gd name="T83" fmla="*/ 16 h 39"/>
                <a:gd name="T84" fmla="*/ 41 w 48"/>
                <a:gd name="T85" fmla="*/ 18 h 39"/>
                <a:gd name="T86" fmla="*/ 42 w 48"/>
                <a:gd name="T87" fmla="*/ 21 h 39"/>
                <a:gd name="T88" fmla="*/ 42 w 48"/>
                <a:gd name="T89" fmla="*/ 24 h 39"/>
                <a:gd name="T90" fmla="*/ 41 w 48"/>
                <a:gd name="T91" fmla="*/ 27 h 39"/>
                <a:gd name="T92" fmla="*/ 39 w 48"/>
                <a:gd name="T93" fmla="*/ 31 h 39"/>
                <a:gd name="T94" fmla="*/ 36 w 48"/>
                <a:gd name="T95" fmla="*/ 34 h 39"/>
                <a:gd name="T96" fmla="*/ 33 w 48"/>
                <a:gd name="T97" fmla="*/ 35 h 39"/>
                <a:gd name="T98" fmla="*/ 32 w 48"/>
                <a:gd name="T99" fmla="*/ 36 h 39"/>
                <a:gd name="T100" fmla="*/ 32 w 48"/>
                <a:gd name="T101" fmla="*/ 37 h 39"/>
                <a:gd name="T102" fmla="*/ 32 w 48"/>
                <a:gd name="T103" fmla="*/ 37 h 39"/>
                <a:gd name="T104" fmla="*/ 33 w 48"/>
                <a:gd name="T105" fmla="*/ 38 h 39"/>
                <a:gd name="T106" fmla="*/ 34 w 48"/>
                <a:gd name="T107" fmla="*/ 38 h 39"/>
                <a:gd name="T108" fmla="*/ 36 w 48"/>
                <a:gd name="T109" fmla="*/ 39 h 39"/>
                <a:gd name="T110" fmla="*/ 37 w 48"/>
                <a:gd name="T111" fmla="*/ 39 h 39"/>
                <a:gd name="T112" fmla="*/ 39 w 48"/>
                <a:gd name="T113" fmla="*/ 38 h 39"/>
                <a:gd name="T114" fmla="*/ 41 w 48"/>
                <a:gd name="T115" fmla="*/ 36 h 39"/>
                <a:gd name="T116" fmla="*/ 44 w 48"/>
                <a:gd name="T117" fmla="*/ 33 h 39"/>
                <a:gd name="T118" fmla="*/ 46 w 48"/>
                <a:gd name="T119" fmla="*/ 30 h 39"/>
                <a:gd name="T120" fmla="*/ 48 w 48"/>
                <a:gd name="T121" fmla="*/ 24 h 39"/>
                <a:gd name="T122" fmla="*/ 48 w 48"/>
                <a:gd name="T123" fmla="*/ 19 h 39"/>
                <a:gd name="T124" fmla="*/ 45 w 48"/>
                <a:gd name="T125" fmla="*/ 1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 h="39">
                  <a:moveTo>
                    <a:pt x="45" y="14"/>
                  </a:moveTo>
                  <a:cubicBezTo>
                    <a:pt x="44" y="12"/>
                    <a:pt x="42" y="11"/>
                    <a:pt x="40" y="10"/>
                  </a:cubicBezTo>
                  <a:cubicBezTo>
                    <a:pt x="38" y="10"/>
                    <a:pt x="37" y="9"/>
                    <a:pt x="35" y="9"/>
                  </a:cubicBezTo>
                  <a:cubicBezTo>
                    <a:pt x="34" y="9"/>
                    <a:pt x="32" y="9"/>
                    <a:pt x="31" y="10"/>
                  </a:cubicBezTo>
                  <a:cubicBezTo>
                    <a:pt x="29" y="10"/>
                    <a:pt x="28" y="11"/>
                    <a:pt x="27" y="12"/>
                  </a:cubicBezTo>
                  <a:cubicBezTo>
                    <a:pt x="25" y="13"/>
                    <a:pt x="24" y="13"/>
                    <a:pt x="23" y="14"/>
                  </a:cubicBezTo>
                  <a:cubicBezTo>
                    <a:pt x="22" y="15"/>
                    <a:pt x="21" y="16"/>
                    <a:pt x="20" y="17"/>
                  </a:cubicBezTo>
                  <a:cubicBezTo>
                    <a:pt x="19" y="18"/>
                    <a:pt x="17" y="19"/>
                    <a:pt x="16" y="19"/>
                  </a:cubicBezTo>
                  <a:cubicBezTo>
                    <a:pt x="15" y="20"/>
                    <a:pt x="14" y="20"/>
                    <a:pt x="13" y="20"/>
                  </a:cubicBezTo>
                  <a:cubicBezTo>
                    <a:pt x="12" y="20"/>
                    <a:pt x="11" y="20"/>
                    <a:pt x="9" y="20"/>
                  </a:cubicBezTo>
                  <a:cubicBezTo>
                    <a:pt x="8" y="19"/>
                    <a:pt x="8" y="19"/>
                    <a:pt x="7" y="18"/>
                  </a:cubicBezTo>
                  <a:cubicBezTo>
                    <a:pt x="6" y="18"/>
                    <a:pt x="6" y="17"/>
                    <a:pt x="6" y="16"/>
                  </a:cubicBezTo>
                  <a:cubicBezTo>
                    <a:pt x="6" y="15"/>
                    <a:pt x="5" y="15"/>
                    <a:pt x="6" y="14"/>
                  </a:cubicBezTo>
                  <a:cubicBezTo>
                    <a:pt x="6" y="13"/>
                    <a:pt x="6" y="12"/>
                    <a:pt x="7" y="10"/>
                  </a:cubicBezTo>
                  <a:cubicBezTo>
                    <a:pt x="7" y="9"/>
                    <a:pt x="8" y="8"/>
                    <a:pt x="9" y="7"/>
                  </a:cubicBezTo>
                  <a:cubicBezTo>
                    <a:pt x="9" y="6"/>
                    <a:pt x="10" y="6"/>
                    <a:pt x="11" y="5"/>
                  </a:cubicBezTo>
                  <a:cubicBezTo>
                    <a:pt x="12" y="5"/>
                    <a:pt x="12" y="4"/>
                    <a:pt x="13" y="4"/>
                  </a:cubicBezTo>
                  <a:cubicBezTo>
                    <a:pt x="14" y="4"/>
                    <a:pt x="14" y="3"/>
                    <a:pt x="14" y="3"/>
                  </a:cubicBezTo>
                  <a:cubicBezTo>
                    <a:pt x="14" y="3"/>
                    <a:pt x="14" y="3"/>
                    <a:pt x="14" y="3"/>
                  </a:cubicBezTo>
                  <a:cubicBezTo>
                    <a:pt x="14" y="2"/>
                    <a:pt x="14" y="2"/>
                    <a:pt x="14" y="2"/>
                  </a:cubicBezTo>
                  <a:cubicBezTo>
                    <a:pt x="14" y="2"/>
                    <a:pt x="13" y="2"/>
                    <a:pt x="13" y="2"/>
                  </a:cubicBezTo>
                  <a:cubicBezTo>
                    <a:pt x="13" y="1"/>
                    <a:pt x="12" y="1"/>
                    <a:pt x="12" y="1"/>
                  </a:cubicBezTo>
                  <a:cubicBezTo>
                    <a:pt x="12" y="1"/>
                    <a:pt x="11" y="1"/>
                    <a:pt x="11" y="1"/>
                  </a:cubicBezTo>
                  <a:cubicBezTo>
                    <a:pt x="11" y="1"/>
                    <a:pt x="10" y="1"/>
                    <a:pt x="10" y="0"/>
                  </a:cubicBezTo>
                  <a:cubicBezTo>
                    <a:pt x="10" y="0"/>
                    <a:pt x="10" y="0"/>
                    <a:pt x="10" y="0"/>
                  </a:cubicBezTo>
                  <a:cubicBezTo>
                    <a:pt x="9" y="0"/>
                    <a:pt x="9" y="0"/>
                    <a:pt x="9" y="1"/>
                  </a:cubicBezTo>
                  <a:cubicBezTo>
                    <a:pt x="9" y="1"/>
                    <a:pt x="8" y="1"/>
                    <a:pt x="7" y="1"/>
                  </a:cubicBezTo>
                  <a:cubicBezTo>
                    <a:pt x="7" y="2"/>
                    <a:pt x="6" y="3"/>
                    <a:pt x="5" y="3"/>
                  </a:cubicBezTo>
                  <a:cubicBezTo>
                    <a:pt x="5" y="4"/>
                    <a:pt x="4" y="5"/>
                    <a:pt x="3" y="5"/>
                  </a:cubicBezTo>
                  <a:cubicBezTo>
                    <a:pt x="3" y="6"/>
                    <a:pt x="2" y="7"/>
                    <a:pt x="2" y="8"/>
                  </a:cubicBezTo>
                  <a:cubicBezTo>
                    <a:pt x="1" y="10"/>
                    <a:pt x="0" y="12"/>
                    <a:pt x="0" y="13"/>
                  </a:cubicBezTo>
                  <a:cubicBezTo>
                    <a:pt x="0" y="15"/>
                    <a:pt x="0" y="17"/>
                    <a:pt x="0" y="18"/>
                  </a:cubicBezTo>
                  <a:cubicBezTo>
                    <a:pt x="1" y="20"/>
                    <a:pt x="1" y="21"/>
                    <a:pt x="3" y="22"/>
                  </a:cubicBezTo>
                  <a:cubicBezTo>
                    <a:pt x="4" y="24"/>
                    <a:pt x="5" y="25"/>
                    <a:pt x="7" y="25"/>
                  </a:cubicBezTo>
                  <a:cubicBezTo>
                    <a:pt x="9" y="26"/>
                    <a:pt x="11" y="27"/>
                    <a:pt x="12" y="27"/>
                  </a:cubicBezTo>
                  <a:cubicBezTo>
                    <a:pt x="14" y="27"/>
                    <a:pt x="15" y="26"/>
                    <a:pt x="17" y="26"/>
                  </a:cubicBezTo>
                  <a:cubicBezTo>
                    <a:pt x="18" y="26"/>
                    <a:pt x="19" y="25"/>
                    <a:pt x="20" y="24"/>
                  </a:cubicBezTo>
                  <a:cubicBezTo>
                    <a:pt x="22" y="23"/>
                    <a:pt x="23" y="22"/>
                    <a:pt x="24" y="22"/>
                  </a:cubicBezTo>
                  <a:cubicBezTo>
                    <a:pt x="25" y="21"/>
                    <a:pt x="26" y="20"/>
                    <a:pt x="28" y="19"/>
                  </a:cubicBezTo>
                  <a:cubicBezTo>
                    <a:pt x="29" y="18"/>
                    <a:pt x="30" y="17"/>
                    <a:pt x="31" y="17"/>
                  </a:cubicBezTo>
                  <a:cubicBezTo>
                    <a:pt x="32" y="16"/>
                    <a:pt x="33" y="16"/>
                    <a:pt x="34" y="16"/>
                  </a:cubicBezTo>
                  <a:cubicBezTo>
                    <a:pt x="35" y="16"/>
                    <a:pt x="37" y="16"/>
                    <a:pt x="38" y="16"/>
                  </a:cubicBezTo>
                  <a:cubicBezTo>
                    <a:pt x="39" y="17"/>
                    <a:pt x="40" y="17"/>
                    <a:pt x="41" y="18"/>
                  </a:cubicBezTo>
                  <a:cubicBezTo>
                    <a:pt x="41" y="19"/>
                    <a:pt x="42" y="20"/>
                    <a:pt x="42" y="21"/>
                  </a:cubicBezTo>
                  <a:cubicBezTo>
                    <a:pt x="42" y="22"/>
                    <a:pt x="43" y="23"/>
                    <a:pt x="42" y="24"/>
                  </a:cubicBezTo>
                  <a:cubicBezTo>
                    <a:pt x="42" y="25"/>
                    <a:pt x="42" y="26"/>
                    <a:pt x="41" y="27"/>
                  </a:cubicBezTo>
                  <a:cubicBezTo>
                    <a:pt x="40" y="29"/>
                    <a:pt x="40" y="30"/>
                    <a:pt x="39" y="31"/>
                  </a:cubicBezTo>
                  <a:cubicBezTo>
                    <a:pt x="38" y="32"/>
                    <a:pt x="37" y="33"/>
                    <a:pt x="36" y="34"/>
                  </a:cubicBezTo>
                  <a:cubicBezTo>
                    <a:pt x="35" y="34"/>
                    <a:pt x="34" y="35"/>
                    <a:pt x="33" y="35"/>
                  </a:cubicBezTo>
                  <a:cubicBezTo>
                    <a:pt x="33" y="36"/>
                    <a:pt x="32" y="36"/>
                    <a:pt x="32" y="36"/>
                  </a:cubicBezTo>
                  <a:cubicBezTo>
                    <a:pt x="32" y="36"/>
                    <a:pt x="32" y="37"/>
                    <a:pt x="32" y="37"/>
                  </a:cubicBezTo>
                  <a:cubicBezTo>
                    <a:pt x="32" y="37"/>
                    <a:pt x="32" y="37"/>
                    <a:pt x="32" y="37"/>
                  </a:cubicBezTo>
                  <a:cubicBezTo>
                    <a:pt x="33" y="37"/>
                    <a:pt x="33" y="38"/>
                    <a:pt x="33" y="38"/>
                  </a:cubicBezTo>
                  <a:cubicBezTo>
                    <a:pt x="33" y="38"/>
                    <a:pt x="34" y="38"/>
                    <a:pt x="34" y="38"/>
                  </a:cubicBezTo>
                  <a:cubicBezTo>
                    <a:pt x="35" y="39"/>
                    <a:pt x="36" y="39"/>
                    <a:pt x="36" y="39"/>
                  </a:cubicBezTo>
                  <a:cubicBezTo>
                    <a:pt x="37" y="39"/>
                    <a:pt x="37" y="39"/>
                    <a:pt x="37" y="39"/>
                  </a:cubicBezTo>
                  <a:cubicBezTo>
                    <a:pt x="38" y="39"/>
                    <a:pt x="38" y="38"/>
                    <a:pt x="39" y="38"/>
                  </a:cubicBezTo>
                  <a:cubicBezTo>
                    <a:pt x="40" y="38"/>
                    <a:pt x="41" y="37"/>
                    <a:pt x="41" y="36"/>
                  </a:cubicBezTo>
                  <a:cubicBezTo>
                    <a:pt x="42" y="35"/>
                    <a:pt x="43" y="34"/>
                    <a:pt x="44" y="33"/>
                  </a:cubicBezTo>
                  <a:cubicBezTo>
                    <a:pt x="45" y="32"/>
                    <a:pt x="45" y="31"/>
                    <a:pt x="46" y="30"/>
                  </a:cubicBezTo>
                  <a:cubicBezTo>
                    <a:pt x="47" y="28"/>
                    <a:pt x="48" y="26"/>
                    <a:pt x="48" y="24"/>
                  </a:cubicBezTo>
                  <a:cubicBezTo>
                    <a:pt x="48" y="22"/>
                    <a:pt x="48" y="20"/>
                    <a:pt x="48" y="19"/>
                  </a:cubicBezTo>
                  <a:cubicBezTo>
                    <a:pt x="47" y="17"/>
                    <a:pt x="46" y="15"/>
                    <a:pt x="45" y="14"/>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6">
              <a:extLst>
                <a:ext uri="{FF2B5EF4-FFF2-40B4-BE49-F238E27FC236}">
                  <a16:creationId xmlns:a16="http://schemas.microsoft.com/office/drawing/2014/main" id="{34CF44DE-6759-432F-ACDD-BD791DFF8454}"/>
                </a:ext>
              </a:extLst>
            </p:cNvPr>
            <p:cNvSpPr>
              <a:spLocks/>
            </p:cNvSpPr>
            <p:nvPr/>
          </p:nvSpPr>
          <p:spPr bwMode="auto">
            <a:xfrm>
              <a:off x="2141616" y="5698946"/>
              <a:ext cx="81368" cy="54017"/>
            </a:xfrm>
            <a:custGeom>
              <a:avLst/>
              <a:gdLst>
                <a:gd name="T0" fmla="*/ 50 w 50"/>
                <a:gd name="T1" fmla="*/ 17 h 33"/>
                <a:gd name="T2" fmla="*/ 49 w 50"/>
                <a:gd name="T3" fmla="*/ 17 h 33"/>
                <a:gd name="T4" fmla="*/ 31 w 50"/>
                <a:gd name="T5" fmla="*/ 15 h 33"/>
                <a:gd name="T6" fmla="*/ 5 w 50"/>
                <a:gd name="T7" fmla="*/ 1 h 33"/>
                <a:gd name="T8" fmla="*/ 3 w 50"/>
                <a:gd name="T9" fmla="*/ 0 h 33"/>
                <a:gd name="T10" fmla="*/ 3 w 50"/>
                <a:gd name="T11" fmla="*/ 1 h 33"/>
                <a:gd name="T12" fmla="*/ 2 w 50"/>
                <a:gd name="T13" fmla="*/ 2 h 33"/>
                <a:gd name="T14" fmla="*/ 2 w 50"/>
                <a:gd name="T15" fmla="*/ 4 h 33"/>
                <a:gd name="T16" fmla="*/ 2 w 50"/>
                <a:gd name="T17" fmla="*/ 5 h 33"/>
                <a:gd name="T18" fmla="*/ 2 w 50"/>
                <a:gd name="T19" fmla="*/ 6 h 33"/>
                <a:gd name="T20" fmla="*/ 2 w 50"/>
                <a:gd name="T21" fmla="*/ 7 h 33"/>
                <a:gd name="T22" fmla="*/ 3 w 50"/>
                <a:gd name="T23" fmla="*/ 7 h 33"/>
                <a:gd name="T24" fmla="*/ 17 w 50"/>
                <a:gd name="T25" fmla="*/ 14 h 33"/>
                <a:gd name="T26" fmla="*/ 21 w 50"/>
                <a:gd name="T27" fmla="*/ 16 h 33"/>
                <a:gd name="T28" fmla="*/ 25 w 50"/>
                <a:gd name="T29" fmla="*/ 18 h 33"/>
                <a:gd name="T30" fmla="*/ 25 w 50"/>
                <a:gd name="T31" fmla="*/ 18 h 33"/>
                <a:gd name="T32" fmla="*/ 20 w 50"/>
                <a:gd name="T33" fmla="*/ 19 h 33"/>
                <a:gd name="T34" fmla="*/ 16 w 50"/>
                <a:gd name="T35" fmla="*/ 21 h 33"/>
                <a:gd name="T36" fmla="*/ 1 w 50"/>
                <a:gd name="T37" fmla="*/ 26 h 33"/>
                <a:gd name="T38" fmla="*/ 1 w 50"/>
                <a:gd name="T39" fmla="*/ 27 h 33"/>
                <a:gd name="T40" fmla="*/ 0 w 50"/>
                <a:gd name="T41" fmla="*/ 27 h 33"/>
                <a:gd name="T42" fmla="*/ 0 w 50"/>
                <a:gd name="T43" fmla="*/ 28 h 33"/>
                <a:gd name="T44" fmla="*/ 0 w 50"/>
                <a:gd name="T45" fmla="*/ 30 h 33"/>
                <a:gd name="T46" fmla="*/ 0 w 50"/>
                <a:gd name="T47" fmla="*/ 32 h 33"/>
                <a:gd name="T48" fmla="*/ 0 w 50"/>
                <a:gd name="T49" fmla="*/ 33 h 33"/>
                <a:gd name="T50" fmla="*/ 1 w 50"/>
                <a:gd name="T51" fmla="*/ 33 h 33"/>
                <a:gd name="T52" fmla="*/ 2 w 50"/>
                <a:gd name="T53" fmla="*/ 32 h 33"/>
                <a:gd name="T54" fmla="*/ 31 w 50"/>
                <a:gd name="T55" fmla="*/ 21 h 33"/>
                <a:gd name="T56" fmla="*/ 49 w 50"/>
                <a:gd name="T57" fmla="*/ 23 h 33"/>
                <a:gd name="T58" fmla="*/ 49 w 50"/>
                <a:gd name="T59" fmla="*/ 23 h 33"/>
                <a:gd name="T60" fmla="*/ 50 w 50"/>
                <a:gd name="T61" fmla="*/ 22 h 33"/>
                <a:gd name="T62" fmla="*/ 50 w 50"/>
                <a:gd name="T63" fmla="*/ 21 h 33"/>
                <a:gd name="T64" fmla="*/ 50 w 50"/>
                <a:gd name="T65" fmla="*/ 20 h 33"/>
                <a:gd name="T66" fmla="*/ 50 w 50"/>
                <a:gd name="T67" fmla="*/ 18 h 33"/>
                <a:gd name="T68" fmla="*/ 50 w 50"/>
                <a:gd name="T69" fmla="*/ 17 h 33"/>
                <a:gd name="T70" fmla="*/ 50 w 50"/>
                <a:gd name="T71"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 h="33">
                  <a:moveTo>
                    <a:pt x="50" y="17"/>
                  </a:moveTo>
                  <a:cubicBezTo>
                    <a:pt x="49" y="17"/>
                    <a:pt x="49" y="17"/>
                    <a:pt x="49" y="17"/>
                  </a:cubicBezTo>
                  <a:cubicBezTo>
                    <a:pt x="31" y="15"/>
                    <a:pt x="31" y="15"/>
                    <a:pt x="31" y="15"/>
                  </a:cubicBezTo>
                  <a:cubicBezTo>
                    <a:pt x="5" y="1"/>
                    <a:pt x="5" y="1"/>
                    <a:pt x="5" y="1"/>
                  </a:cubicBezTo>
                  <a:cubicBezTo>
                    <a:pt x="4" y="1"/>
                    <a:pt x="4" y="1"/>
                    <a:pt x="3" y="0"/>
                  </a:cubicBezTo>
                  <a:cubicBezTo>
                    <a:pt x="3" y="0"/>
                    <a:pt x="3" y="0"/>
                    <a:pt x="3" y="1"/>
                  </a:cubicBezTo>
                  <a:cubicBezTo>
                    <a:pt x="2" y="1"/>
                    <a:pt x="2" y="1"/>
                    <a:pt x="2" y="2"/>
                  </a:cubicBezTo>
                  <a:cubicBezTo>
                    <a:pt x="2" y="2"/>
                    <a:pt x="2" y="3"/>
                    <a:pt x="2" y="4"/>
                  </a:cubicBezTo>
                  <a:cubicBezTo>
                    <a:pt x="2" y="4"/>
                    <a:pt x="2" y="5"/>
                    <a:pt x="2" y="5"/>
                  </a:cubicBezTo>
                  <a:cubicBezTo>
                    <a:pt x="2" y="5"/>
                    <a:pt x="2" y="6"/>
                    <a:pt x="2" y="6"/>
                  </a:cubicBezTo>
                  <a:cubicBezTo>
                    <a:pt x="2" y="6"/>
                    <a:pt x="2" y="6"/>
                    <a:pt x="2" y="7"/>
                  </a:cubicBezTo>
                  <a:cubicBezTo>
                    <a:pt x="3" y="7"/>
                    <a:pt x="3" y="7"/>
                    <a:pt x="3" y="7"/>
                  </a:cubicBezTo>
                  <a:cubicBezTo>
                    <a:pt x="17" y="14"/>
                    <a:pt x="17" y="14"/>
                    <a:pt x="17" y="14"/>
                  </a:cubicBezTo>
                  <a:cubicBezTo>
                    <a:pt x="18" y="15"/>
                    <a:pt x="19" y="15"/>
                    <a:pt x="21" y="16"/>
                  </a:cubicBezTo>
                  <a:cubicBezTo>
                    <a:pt x="22" y="17"/>
                    <a:pt x="23" y="17"/>
                    <a:pt x="25" y="18"/>
                  </a:cubicBezTo>
                  <a:cubicBezTo>
                    <a:pt x="25" y="18"/>
                    <a:pt x="25" y="18"/>
                    <a:pt x="25" y="18"/>
                  </a:cubicBezTo>
                  <a:cubicBezTo>
                    <a:pt x="23" y="18"/>
                    <a:pt x="22" y="19"/>
                    <a:pt x="20" y="19"/>
                  </a:cubicBezTo>
                  <a:cubicBezTo>
                    <a:pt x="19" y="20"/>
                    <a:pt x="17" y="20"/>
                    <a:pt x="16" y="21"/>
                  </a:cubicBezTo>
                  <a:cubicBezTo>
                    <a:pt x="1" y="26"/>
                    <a:pt x="1" y="26"/>
                    <a:pt x="1" y="26"/>
                  </a:cubicBezTo>
                  <a:cubicBezTo>
                    <a:pt x="1" y="26"/>
                    <a:pt x="1" y="26"/>
                    <a:pt x="1" y="27"/>
                  </a:cubicBezTo>
                  <a:cubicBezTo>
                    <a:pt x="1" y="27"/>
                    <a:pt x="1" y="27"/>
                    <a:pt x="0" y="27"/>
                  </a:cubicBezTo>
                  <a:cubicBezTo>
                    <a:pt x="0" y="27"/>
                    <a:pt x="0" y="28"/>
                    <a:pt x="0" y="28"/>
                  </a:cubicBezTo>
                  <a:cubicBezTo>
                    <a:pt x="0" y="29"/>
                    <a:pt x="0" y="29"/>
                    <a:pt x="0" y="30"/>
                  </a:cubicBezTo>
                  <a:cubicBezTo>
                    <a:pt x="0" y="31"/>
                    <a:pt x="0" y="31"/>
                    <a:pt x="0" y="32"/>
                  </a:cubicBezTo>
                  <a:cubicBezTo>
                    <a:pt x="0" y="32"/>
                    <a:pt x="0" y="32"/>
                    <a:pt x="0" y="33"/>
                  </a:cubicBezTo>
                  <a:cubicBezTo>
                    <a:pt x="0" y="33"/>
                    <a:pt x="1" y="33"/>
                    <a:pt x="1" y="33"/>
                  </a:cubicBezTo>
                  <a:cubicBezTo>
                    <a:pt x="1" y="33"/>
                    <a:pt x="2" y="33"/>
                    <a:pt x="2" y="32"/>
                  </a:cubicBezTo>
                  <a:cubicBezTo>
                    <a:pt x="31" y="21"/>
                    <a:pt x="31" y="21"/>
                    <a:pt x="31" y="21"/>
                  </a:cubicBezTo>
                  <a:cubicBezTo>
                    <a:pt x="49" y="23"/>
                    <a:pt x="49" y="23"/>
                    <a:pt x="49" y="23"/>
                  </a:cubicBezTo>
                  <a:cubicBezTo>
                    <a:pt x="49" y="23"/>
                    <a:pt x="49" y="23"/>
                    <a:pt x="49" y="23"/>
                  </a:cubicBezTo>
                  <a:cubicBezTo>
                    <a:pt x="49" y="22"/>
                    <a:pt x="49" y="22"/>
                    <a:pt x="50" y="22"/>
                  </a:cubicBezTo>
                  <a:cubicBezTo>
                    <a:pt x="50" y="22"/>
                    <a:pt x="50" y="22"/>
                    <a:pt x="50" y="21"/>
                  </a:cubicBezTo>
                  <a:cubicBezTo>
                    <a:pt x="50" y="21"/>
                    <a:pt x="50" y="20"/>
                    <a:pt x="50" y="20"/>
                  </a:cubicBezTo>
                  <a:cubicBezTo>
                    <a:pt x="50" y="19"/>
                    <a:pt x="50" y="19"/>
                    <a:pt x="50" y="18"/>
                  </a:cubicBezTo>
                  <a:cubicBezTo>
                    <a:pt x="50" y="18"/>
                    <a:pt x="50" y="18"/>
                    <a:pt x="50" y="17"/>
                  </a:cubicBezTo>
                  <a:cubicBezTo>
                    <a:pt x="50" y="17"/>
                    <a:pt x="50" y="17"/>
                    <a:pt x="50" y="17"/>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7">
              <a:extLst>
                <a:ext uri="{FF2B5EF4-FFF2-40B4-BE49-F238E27FC236}">
                  <a16:creationId xmlns:a16="http://schemas.microsoft.com/office/drawing/2014/main" id="{1C36FB9B-9A3C-43BA-A958-F123B95034D1}"/>
                </a:ext>
              </a:extLst>
            </p:cNvPr>
            <p:cNvSpPr>
              <a:spLocks/>
            </p:cNvSpPr>
            <p:nvPr/>
          </p:nvSpPr>
          <p:spPr bwMode="auto">
            <a:xfrm>
              <a:off x="2128624" y="5757750"/>
              <a:ext cx="84786" cy="54017"/>
            </a:xfrm>
            <a:custGeom>
              <a:avLst/>
              <a:gdLst>
                <a:gd name="T0" fmla="*/ 52 w 52"/>
                <a:gd name="T1" fmla="*/ 22 h 33"/>
                <a:gd name="T2" fmla="*/ 51 w 52"/>
                <a:gd name="T3" fmla="*/ 22 h 33"/>
                <a:gd name="T4" fmla="*/ 10 w 52"/>
                <a:gd name="T5" fmla="*/ 14 h 33"/>
                <a:gd name="T6" fmla="*/ 13 w 52"/>
                <a:gd name="T7" fmla="*/ 2 h 33"/>
                <a:gd name="T8" fmla="*/ 13 w 52"/>
                <a:gd name="T9" fmla="*/ 1 h 33"/>
                <a:gd name="T10" fmla="*/ 12 w 52"/>
                <a:gd name="T11" fmla="*/ 1 h 33"/>
                <a:gd name="T12" fmla="*/ 11 w 52"/>
                <a:gd name="T13" fmla="*/ 0 h 33"/>
                <a:gd name="T14" fmla="*/ 10 w 52"/>
                <a:gd name="T15" fmla="*/ 0 h 33"/>
                <a:gd name="T16" fmla="*/ 9 w 52"/>
                <a:gd name="T17" fmla="*/ 0 h 33"/>
                <a:gd name="T18" fmla="*/ 8 w 52"/>
                <a:gd name="T19" fmla="*/ 0 h 33"/>
                <a:gd name="T20" fmla="*/ 8 w 52"/>
                <a:gd name="T21" fmla="*/ 0 h 33"/>
                <a:gd name="T22" fmla="*/ 7 w 52"/>
                <a:gd name="T23" fmla="*/ 1 h 33"/>
                <a:gd name="T24" fmla="*/ 0 w 52"/>
                <a:gd name="T25" fmla="*/ 31 h 33"/>
                <a:gd name="T26" fmla="*/ 0 w 52"/>
                <a:gd name="T27" fmla="*/ 32 h 33"/>
                <a:gd name="T28" fmla="*/ 1 w 52"/>
                <a:gd name="T29" fmla="*/ 32 h 33"/>
                <a:gd name="T30" fmla="*/ 1 w 52"/>
                <a:gd name="T31" fmla="*/ 33 h 33"/>
                <a:gd name="T32" fmla="*/ 3 w 52"/>
                <a:gd name="T33" fmla="*/ 33 h 33"/>
                <a:gd name="T34" fmla="*/ 4 w 52"/>
                <a:gd name="T35" fmla="*/ 33 h 33"/>
                <a:gd name="T36" fmla="*/ 5 w 52"/>
                <a:gd name="T37" fmla="*/ 33 h 33"/>
                <a:gd name="T38" fmla="*/ 5 w 52"/>
                <a:gd name="T39" fmla="*/ 33 h 33"/>
                <a:gd name="T40" fmla="*/ 6 w 52"/>
                <a:gd name="T41" fmla="*/ 32 h 33"/>
                <a:gd name="T42" fmla="*/ 8 w 52"/>
                <a:gd name="T43" fmla="*/ 20 h 33"/>
                <a:gd name="T44" fmla="*/ 50 w 52"/>
                <a:gd name="T45" fmla="*/ 28 h 33"/>
                <a:gd name="T46" fmla="*/ 50 w 52"/>
                <a:gd name="T47" fmla="*/ 28 h 33"/>
                <a:gd name="T48" fmla="*/ 51 w 52"/>
                <a:gd name="T49" fmla="*/ 28 h 33"/>
                <a:gd name="T50" fmla="*/ 51 w 52"/>
                <a:gd name="T51" fmla="*/ 27 h 33"/>
                <a:gd name="T52" fmla="*/ 52 w 52"/>
                <a:gd name="T53" fmla="*/ 25 h 33"/>
                <a:gd name="T54" fmla="*/ 52 w 52"/>
                <a:gd name="T55" fmla="*/ 24 h 33"/>
                <a:gd name="T56" fmla="*/ 52 w 52"/>
                <a:gd name="T57" fmla="*/ 23 h 33"/>
                <a:gd name="T58" fmla="*/ 52 w 52"/>
                <a:gd name="T5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33">
                  <a:moveTo>
                    <a:pt x="52" y="22"/>
                  </a:moveTo>
                  <a:cubicBezTo>
                    <a:pt x="52" y="22"/>
                    <a:pt x="51" y="22"/>
                    <a:pt x="51" y="22"/>
                  </a:cubicBezTo>
                  <a:cubicBezTo>
                    <a:pt x="10" y="14"/>
                    <a:pt x="10" y="14"/>
                    <a:pt x="10" y="14"/>
                  </a:cubicBezTo>
                  <a:cubicBezTo>
                    <a:pt x="13" y="2"/>
                    <a:pt x="13" y="2"/>
                    <a:pt x="13" y="2"/>
                  </a:cubicBezTo>
                  <a:cubicBezTo>
                    <a:pt x="13" y="2"/>
                    <a:pt x="13" y="1"/>
                    <a:pt x="13" y="1"/>
                  </a:cubicBezTo>
                  <a:cubicBezTo>
                    <a:pt x="13" y="1"/>
                    <a:pt x="12" y="1"/>
                    <a:pt x="12" y="1"/>
                  </a:cubicBezTo>
                  <a:cubicBezTo>
                    <a:pt x="12" y="1"/>
                    <a:pt x="12" y="0"/>
                    <a:pt x="11" y="0"/>
                  </a:cubicBezTo>
                  <a:cubicBezTo>
                    <a:pt x="11" y="0"/>
                    <a:pt x="11" y="0"/>
                    <a:pt x="10" y="0"/>
                  </a:cubicBezTo>
                  <a:cubicBezTo>
                    <a:pt x="10" y="0"/>
                    <a:pt x="9" y="0"/>
                    <a:pt x="9" y="0"/>
                  </a:cubicBezTo>
                  <a:cubicBezTo>
                    <a:pt x="9" y="0"/>
                    <a:pt x="8" y="0"/>
                    <a:pt x="8" y="0"/>
                  </a:cubicBezTo>
                  <a:cubicBezTo>
                    <a:pt x="8" y="0"/>
                    <a:pt x="8" y="0"/>
                    <a:pt x="8" y="0"/>
                  </a:cubicBezTo>
                  <a:cubicBezTo>
                    <a:pt x="7" y="0"/>
                    <a:pt x="7" y="0"/>
                    <a:pt x="7" y="1"/>
                  </a:cubicBezTo>
                  <a:cubicBezTo>
                    <a:pt x="0" y="31"/>
                    <a:pt x="0" y="31"/>
                    <a:pt x="0" y="31"/>
                  </a:cubicBezTo>
                  <a:cubicBezTo>
                    <a:pt x="0" y="31"/>
                    <a:pt x="0" y="32"/>
                    <a:pt x="0" y="32"/>
                  </a:cubicBezTo>
                  <a:cubicBezTo>
                    <a:pt x="0" y="32"/>
                    <a:pt x="0" y="32"/>
                    <a:pt x="1" y="32"/>
                  </a:cubicBezTo>
                  <a:cubicBezTo>
                    <a:pt x="1" y="32"/>
                    <a:pt x="1" y="32"/>
                    <a:pt x="1" y="33"/>
                  </a:cubicBezTo>
                  <a:cubicBezTo>
                    <a:pt x="2" y="33"/>
                    <a:pt x="2" y="33"/>
                    <a:pt x="3" y="33"/>
                  </a:cubicBezTo>
                  <a:cubicBezTo>
                    <a:pt x="3" y="33"/>
                    <a:pt x="4" y="33"/>
                    <a:pt x="4" y="33"/>
                  </a:cubicBezTo>
                  <a:cubicBezTo>
                    <a:pt x="4" y="33"/>
                    <a:pt x="5" y="33"/>
                    <a:pt x="5" y="33"/>
                  </a:cubicBezTo>
                  <a:cubicBezTo>
                    <a:pt x="5" y="33"/>
                    <a:pt x="5" y="33"/>
                    <a:pt x="5" y="33"/>
                  </a:cubicBezTo>
                  <a:cubicBezTo>
                    <a:pt x="5" y="33"/>
                    <a:pt x="6" y="32"/>
                    <a:pt x="6" y="32"/>
                  </a:cubicBezTo>
                  <a:cubicBezTo>
                    <a:pt x="8" y="20"/>
                    <a:pt x="8" y="20"/>
                    <a:pt x="8" y="20"/>
                  </a:cubicBezTo>
                  <a:cubicBezTo>
                    <a:pt x="50" y="28"/>
                    <a:pt x="50" y="28"/>
                    <a:pt x="50" y="28"/>
                  </a:cubicBezTo>
                  <a:cubicBezTo>
                    <a:pt x="50" y="28"/>
                    <a:pt x="50" y="28"/>
                    <a:pt x="50" y="28"/>
                  </a:cubicBezTo>
                  <a:cubicBezTo>
                    <a:pt x="51" y="28"/>
                    <a:pt x="51" y="28"/>
                    <a:pt x="51" y="28"/>
                  </a:cubicBezTo>
                  <a:cubicBezTo>
                    <a:pt x="51" y="27"/>
                    <a:pt x="51" y="27"/>
                    <a:pt x="51" y="27"/>
                  </a:cubicBezTo>
                  <a:cubicBezTo>
                    <a:pt x="51" y="26"/>
                    <a:pt x="52" y="26"/>
                    <a:pt x="52" y="25"/>
                  </a:cubicBezTo>
                  <a:cubicBezTo>
                    <a:pt x="52" y="25"/>
                    <a:pt x="52" y="24"/>
                    <a:pt x="52" y="24"/>
                  </a:cubicBezTo>
                  <a:cubicBezTo>
                    <a:pt x="52" y="23"/>
                    <a:pt x="52" y="23"/>
                    <a:pt x="52" y="23"/>
                  </a:cubicBezTo>
                  <a:cubicBezTo>
                    <a:pt x="52" y="23"/>
                    <a:pt x="52" y="23"/>
                    <a:pt x="52" y="22"/>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8">
              <a:extLst>
                <a:ext uri="{FF2B5EF4-FFF2-40B4-BE49-F238E27FC236}">
                  <a16:creationId xmlns:a16="http://schemas.microsoft.com/office/drawing/2014/main" id="{97D9C9AE-9A64-48CA-AA7F-32DF7E41817A}"/>
                </a:ext>
              </a:extLst>
            </p:cNvPr>
            <p:cNvSpPr>
              <a:spLocks/>
            </p:cNvSpPr>
            <p:nvPr/>
          </p:nvSpPr>
          <p:spPr bwMode="auto">
            <a:xfrm>
              <a:off x="1752556" y="5153989"/>
              <a:ext cx="1368" cy="2735"/>
            </a:xfrm>
            <a:custGeom>
              <a:avLst/>
              <a:gdLst>
                <a:gd name="T0" fmla="*/ 0 w 2"/>
                <a:gd name="T1" fmla="*/ 4 h 4"/>
                <a:gd name="T2" fmla="*/ 0 w 2"/>
                <a:gd name="T3" fmla="*/ 2 h 4"/>
                <a:gd name="T4" fmla="*/ 2 w 2"/>
                <a:gd name="T5" fmla="*/ 2 h 4"/>
                <a:gd name="T6" fmla="*/ 2 w 2"/>
                <a:gd name="T7" fmla="*/ 2 h 4"/>
                <a:gd name="T8" fmla="*/ 2 w 2"/>
                <a:gd name="T9" fmla="*/ 0 h 4"/>
                <a:gd name="T10" fmla="*/ 0 w 2"/>
                <a:gd name="T11" fmla="*/ 4 h 4"/>
                <a:gd name="T12" fmla="*/ 0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lnTo>
                    <a:pt x="0" y="2"/>
                  </a:lnTo>
                  <a:lnTo>
                    <a:pt x="2" y="2"/>
                  </a:lnTo>
                  <a:lnTo>
                    <a:pt x="2" y="2"/>
                  </a:lnTo>
                  <a:lnTo>
                    <a:pt x="2" y="0"/>
                  </a:lnTo>
                  <a:lnTo>
                    <a:pt x="0" y="4"/>
                  </a:lnTo>
                  <a:lnTo>
                    <a:pt x="0" y="4"/>
                  </a:lnTo>
                  <a:lnTo>
                    <a:pt x="0" y="4"/>
                  </a:ln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9">
              <a:extLst>
                <a:ext uri="{FF2B5EF4-FFF2-40B4-BE49-F238E27FC236}">
                  <a16:creationId xmlns:a16="http://schemas.microsoft.com/office/drawing/2014/main" id="{185BDA1B-871B-4A76-BACB-B8BF1067FC99}"/>
                </a:ext>
              </a:extLst>
            </p:cNvPr>
            <p:cNvSpPr>
              <a:spLocks/>
            </p:cNvSpPr>
            <p:nvPr/>
          </p:nvSpPr>
          <p:spPr bwMode="auto">
            <a:xfrm>
              <a:off x="1750505" y="5156724"/>
              <a:ext cx="2051" cy="0"/>
            </a:xfrm>
            <a:custGeom>
              <a:avLst/>
              <a:gdLst>
                <a:gd name="T0" fmla="*/ 0 w 3"/>
                <a:gd name="T1" fmla="*/ 3 w 3"/>
                <a:gd name="T2" fmla="*/ 3 w 3"/>
                <a:gd name="T3" fmla="*/ 0 w 3"/>
                <a:gd name="T4" fmla="*/ 0 w 3"/>
                <a:gd name="T5" fmla="*/ 0 w 3"/>
              </a:gdLst>
              <a:ahLst/>
              <a:cxnLst>
                <a:cxn ang="0">
                  <a:pos x="T0" y="0"/>
                </a:cxn>
                <a:cxn ang="0">
                  <a:pos x="T1" y="0"/>
                </a:cxn>
                <a:cxn ang="0">
                  <a:pos x="T2" y="0"/>
                </a:cxn>
                <a:cxn ang="0">
                  <a:pos x="T3" y="0"/>
                </a:cxn>
                <a:cxn ang="0">
                  <a:pos x="T4" y="0"/>
                </a:cxn>
                <a:cxn ang="0">
                  <a:pos x="T5" y="0"/>
                </a:cxn>
              </a:cxnLst>
              <a:rect l="0" t="0" r="r" b="b"/>
              <a:pathLst>
                <a:path w="3">
                  <a:moveTo>
                    <a:pt x="0" y="0"/>
                  </a:moveTo>
                  <a:lnTo>
                    <a:pt x="3" y="0"/>
                  </a:lnTo>
                  <a:lnTo>
                    <a:pt x="3" y="0"/>
                  </a:lnTo>
                  <a:lnTo>
                    <a:pt x="0" y="0"/>
                  </a:lnTo>
                  <a:lnTo>
                    <a:pt x="0" y="0"/>
                  </a:lnTo>
                  <a:lnTo>
                    <a:pt x="0" y="0"/>
                  </a:ln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0">
              <a:extLst>
                <a:ext uri="{FF2B5EF4-FFF2-40B4-BE49-F238E27FC236}">
                  <a16:creationId xmlns:a16="http://schemas.microsoft.com/office/drawing/2014/main" id="{227AF718-56A3-4058-87AA-8D1668DA60A0}"/>
                </a:ext>
              </a:extLst>
            </p:cNvPr>
            <p:cNvSpPr>
              <a:spLocks/>
            </p:cNvSpPr>
            <p:nvPr/>
          </p:nvSpPr>
          <p:spPr bwMode="auto">
            <a:xfrm>
              <a:off x="1753923" y="5150570"/>
              <a:ext cx="0" cy="1368"/>
            </a:xfrm>
            <a:custGeom>
              <a:avLst/>
              <a:gdLst>
                <a:gd name="T0" fmla="*/ 2 h 2"/>
                <a:gd name="T1" fmla="*/ 0 h 2"/>
                <a:gd name="T2" fmla="*/ 2 h 2"/>
                <a:gd name="T3" fmla="*/ 2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2"/>
                  </a:lnTo>
                  <a:lnTo>
                    <a:pt x="0" y="2"/>
                  </a:lnTo>
                  <a:lnTo>
                    <a:pt x="0" y="2"/>
                  </a:ln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1">
              <a:extLst>
                <a:ext uri="{FF2B5EF4-FFF2-40B4-BE49-F238E27FC236}">
                  <a16:creationId xmlns:a16="http://schemas.microsoft.com/office/drawing/2014/main" id="{E7C6D8ED-3B73-4F8C-93AC-B16B16E94C98}"/>
                </a:ext>
              </a:extLst>
            </p:cNvPr>
            <p:cNvSpPr>
              <a:spLocks/>
            </p:cNvSpPr>
            <p:nvPr/>
          </p:nvSpPr>
          <p:spPr bwMode="auto">
            <a:xfrm>
              <a:off x="1737513" y="5151938"/>
              <a:ext cx="2051" cy="2051"/>
            </a:xfrm>
            <a:custGeom>
              <a:avLst/>
              <a:gdLst>
                <a:gd name="T0" fmla="*/ 0 w 3"/>
                <a:gd name="T1" fmla="*/ 0 h 3"/>
                <a:gd name="T2" fmla="*/ 0 w 3"/>
                <a:gd name="T3" fmla="*/ 3 h 3"/>
                <a:gd name="T4" fmla="*/ 3 w 3"/>
                <a:gd name="T5" fmla="*/ 3 h 3"/>
                <a:gd name="T6" fmla="*/ 0 w 3"/>
                <a:gd name="T7" fmla="*/ 0 h 3"/>
                <a:gd name="T8" fmla="*/ 0 w 3"/>
                <a:gd name="T9" fmla="*/ 0 h 3"/>
                <a:gd name="T10" fmla="*/ 0 w 3"/>
                <a:gd name="T11" fmla="*/ 0 h 3"/>
                <a:gd name="T12" fmla="*/ 0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0"/>
                  </a:moveTo>
                  <a:lnTo>
                    <a:pt x="0" y="3"/>
                  </a:lnTo>
                  <a:lnTo>
                    <a:pt x="3" y="3"/>
                  </a:lnTo>
                  <a:lnTo>
                    <a:pt x="0" y="0"/>
                  </a:lnTo>
                  <a:lnTo>
                    <a:pt x="0" y="0"/>
                  </a:lnTo>
                  <a:lnTo>
                    <a:pt x="0" y="0"/>
                  </a:lnTo>
                  <a:lnTo>
                    <a:pt x="0" y="0"/>
                  </a:ln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42">
              <a:extLst>
                <a:ext uri="{FF2B5EF4-FFF2-40B4-BE49-F238E27FC236}">
                  <a16:creationId xmlns:a16="http://schemas.microsoft.com/office/drawing/2014/main" id="{B04FE5C2-6441-4732-AAB8-BC72B08F4D20}"/>
                </a:ext>
              </a:extLst>
            </p:cNvPr>
            <p:cNvSpPr>
              <a:spLocks/>
            </p:cNvSpPr>
            <p:nvPr/>
          </p:nvSpPr>
          <p:spPr bwMode="auto">
            <a:xfrm>
              <a:off x="1684180" y="5134160"/>
              <a:ext cx="16410" cy="11624"/>
            </a:xfrm>
            <a:custGeom>
              <a:avLst/>
              <a:gdLst>
                <a:gd name="T0" fmla="*/ 1 w 10"/>
                <a:gd name="T1" fmla="*/ 3 h 7"/>
                <a:gd name="T2" fmla="*/ 1 w 10"/>
                <a:gd name="T3" fmla="*/ 4 h 7"/>
                <a:gd name="T4" fmla="*/ 2 w 10"/>
                <a:gd name="T5" fmla="*/ 4 h 7"/>
                <a:gd name="T6" fmla="*/ 2 w 10"/>
                <a:gd name="T7" fmla="*/ 5 h 7"/>
                <a:gd name="T8" fmla="*/ 2 w 10"/>
                <a:gd name="T9" fmla="*/ 6 h 7"/>
                <a:gd name="T10" fmla="*/ 3 w 10"/>
                <a:gd name="T11" fmla="*/ 6 h 7"/>
                <a:gd name="T12" fmla="*/ 3 w 10"/>
                <a:gd name="T13" fmla="*/ 6 h 7"/>
                <a:gd name="T14" fmla="*/ 4 w 10"/>
                <a:gd name="T15" fmla="*/ 6 h 7"/>
                <a:gd name="T16" fmla="*/ 4 w 10"/>
                <a:gd name="T17" fmla="*/ 6 h 7"/>
                <a:gd name="T18" fmla="*/ 5 w 10"/>
                <a:gd name="T19" fmla="*/ 6 h 7"/>
                <a:gd name="T20" fmla="*/ 6 w 10"/>
                <a:gd name="T21" fmla="*/ 7 h 7"/>
                <a:gd name="T22" fmla="*/ 6 w 10"/>
                <a:gd name="T23" fmla="*/ 7 h 7"/>
                <a:gd name="T24" fmla="*/ 6 w 10"/>
                <a:gd name="T25" fmla="*/ 7 h 7"/>
                <a:gd name="T26" fmla="*/ 7 w 10"/>
                <a:gd name="T27" fmla="*/ 7 h 7"/>
                <a:gd name="T28" fmla="*/ 7 w 10"/>
                <a:gd name="T29" fmla="*/ 7 h 7"/>
                <a:gd name="T30" fmla="*/ 7 w 10"/>
                <a:gd name="T31" fmla="*/ 7 h 7"/>
                <a:gd name="T32" fmla="*/ 8 w 10"/>
                <a:gd name="T33" fmla="*/ 7 h 7"/>
                <a:gd name="T34" fmla="*/ 8 w 10"/>
                <a:gd name="T35" fmla="*/ 6 h 7"/>
                <a:gd name="T36" fmla="*/ 9 w 10"/>
                <a:gd name="T37" fmla="*/ 6 h 7"/>
                <a:gd name="T38" fmla="*/ 9 w 10"/>
                <a:gd name="T39" fmla="*/ 6 h 7"/>
                <a:gd name="T40" fmla="*/ 9 w 10"/>
                <a:gd name="T41" fmla="*/ 6 h 7"/>
                <a:gd name="T42" fmla="*/ 10 w 10"/>
                <a:gd name="T43" fmla="*/ 5 h 7"/>
                <a:gd name="T44" fmla="*/ 10 w 10"/>
                <a:gd name="T45" fmla="*/ 5 h 7"/>
                <a:gd name="T46" fmla="*/ 10 w 10"/>
                <a:gd name="T47" fmla="*/ 5 h 7"/>
                <a:gd name="T48" fmla="*/ 9 w 10"/>
                <a:gd name="T49" fmla="*/ 3 h 7"/>
                <a:gd name="T50" fmla="*/ 9 w 10"/>
                <a:gd name="T51" fmla="*/ 3 h 7"/>
                <a:gd name="T52" fmla="*/ 9 w 10"/>
                <a:gd name="T53" fmla="*/ 2 h 7"/>
                <a:gd name="T54" fmla="*/ 9 w 10"/>
                <a:gd name="T55" fmla="*/ 2 h 7"/>
                <a:gd name="T56" fmla="*/ 9 w 10"/>
                <a:gd name="T57" fmla="*/ 2 h 7"/>
                <a:gd name="T58" fmla="*/ 8 w 10"/>
                <a:gd name="T59" fmla="*/ 2 h 7"/>
                <a:gd name="T60" fmla="*/ 8 w 10"/>
                <a:gd name="T61" fmla="*/ 1 h 7"/>
                <a:gd name="T62" fmla="*/ 8 w 10"/>
                <a:gd name="T63" fmla="*/ 1 h 7"/>
                <a:gd name="T64" fmla="*/ 8 w 10"/>
                <a:gd name="T65" fmla="*/ 1 h 7"/>
                <a:gd name="T66" fmla="*/ 7 w 10"/>
                <a:gd name="T67" fmla="*/ 0 h 7"/>
                <a:gd name="T68" fmla="*/ 6 w 10"/>
                <a:gd name="T69" fmla="*/ 0 h 7"/>
                <a:gd name="T70" fmla="*/ 5 w 10"/>
                <a:gd name="T71" fmla="*/ 0 h 7"/>
                <a:gd name="T72" fmla="*/ 5 w 10"/>
                <a:gd name="T73" fmla="*/ 0 h 7"/>
                <a:gd name="T74" fmla="*/ 5 w 10"/>
                <a:gd name="T75" fmla="*/ 0 h 7"/>
                <a:gd name="T76" fmla="*/ 4 w 10"/>
                <a:gd name="T77" fmla="*/ 0 h 7"/>
                <a:gd name="T78" fmla="*/ 4 w 10"/>
                <a:gd name="T79" fmla="*/ 0 h 7"/>
                <a:gd name="T80" fmla="*/ 3 w 10"/>
                <a:gd name="T81" fmla="*/ 0 h 7"/>
                <a:gd name="T82" fmla="*/ 2 w 10"/>
                <a:gd name="T83" fmla="*/ 0 h 7"/>
                <a:gd name="T84" fmla="*/ 2 w 10"/>
                <a:gd name="T85" fmla="*/ 0 h 7"/>
                <a:gd name="T86" fmla="*/ 1 w 10"/>
                <a:gd name="T87" fmla="*/ 0 h 7"/>
                <a:gd name="T88" fmla="*/ 1 w 10"/>
                <a:gd name="T89" fmla="*/ 0 h 7"/>
                <a:gd name="T90" fmla="*/ 1 w 10"/>
                <a:gd name="T91" fmla="*/ 0 h 7"/>
                <a:gd name="T92" fmla="*/ 1 w 10"/>
                <a:gd name="T93" fmla="*/ 0 h 7"/>
                <a:gd name="T94" fmla="*/ 1 w 10"/>
                <a:gd name="T95" fmla="*/ 0 h 7"/>
                <a:gd name="T96" fmla="*/ 1 w 10"/>
                <a:gd name="T97" fmla="*/ 1 h 7"/>
                <a:gd name="T98" fmla="*/ 0 w 10"/>
                <a:gd name="T99" fmla="*/ 1 h 7"/>
                <a:gd name="T100" fmla="*/ 0 w 10"/>
                <a:gd name="T101" fmla="*/ 1 h 7"/>
                <a:gd name="T102" fmla="*/ 0 w 10"/>
                <a:gd name="T103" fmla="*/ 2 h 7"/>
                <a:gd name="T104" fmla="*/ 0 w 10"/>
                <a:gd name="T105" fmla="*/ 3 h 7"/>
                <a:gd name="T106" fmla="*/ 0 w 10"/>
                <a:gd name="T10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 h="7">
                  <a:moveTo>
                    <a:pt x="0" y="3"/>
                  </a:moveTo>
                  <a:cubicBezTo>
                    <a:pt x="1" y="3"/>
                    <a:pt x="1" y="3"/>
                    <a:pt x="1" y="3"/>
                  </a:cubicBezTo>
                  <a:cubicBezTo>
                    <a:pt x="1" y="3"/>
                    <a:pt x="1" y="3"/>
                    <a:pt x="1" y="3"/>
                  </a:cubicBezTo>
                  <a:cubicBezTo>
                    <a:pt x="1" y="3"/>
                    <a:pt x="1" y="3"/>
                    <a:pt x="1" y="3"/>
                  </a:cubicBezTo>
                  <a:cubicBezTo>
                    <a:pt x="1" y="4"/>
                    <a:pt x="1" y="4"/>
                    <a:pt x="1" y="4"/>
                  </a:cubicBezTo>
                  <a:cubicBezTo>
                    <a:pt x="1" y="4"/>
                    <a:pt x="1" y="4"/>
                    <a:pt x="1" y="4"/>
                  </a:cubicBezTo>
                  <a:cubicBezTo>
                    <a:pt x="1" y="4"/>
                    <a:pt x="1" y="4"/>
                    <a:pt x="1" y="4"/>
                  </a:cubicBezTo>
                  <a:cubicBezTo>
                    <a:pt x="1" y="4"/>
                    <a:pt x="1" y="4"/>
                    <a:pt x="1" y="4"/>
                  </a:cubicBezTo>
                  <a:cubicBezTo>
                    <a:pt x="2" y="4"/>
                    <a:pt x="2" y="4"/>
                    <a:pt x="2" y="4"/>
                  </a:cubicBezTo>
                  <a:cubicBezTo>
                    <a:pt x="2" y="5"/>
                    <a:pt x="2" y="5"/>
                    <a:pt x="2" y="5"/>
                  </a:cubicBezTo>
                  <a:cubicBezTo>
                    <a:pt x="2" y="5"/>
                    <a:pt x="2" y="5"/>
                    <a:pt x="2" y="5"/>
                  </a:cubicBezTo>
                  <a:cubicBezTo>
                    <a:pt x="2" y="5"/>
                    <a:pt x="2" y="5"/>
                    <a:pt x="2" y="5"/>
                  </a:cubicBezTo>
                  <a:cubicBezTo>
                    <a:pt x="2" y="5"/>
                    <a:pt x="2" y="5"/>
                    <a:pt x="2" y="5"/>
                  </a:cubicBezTo>
                  <a:cubicBezTo>
                    <a:pt x="2" y="6"/>
                    <a:pt x="2" y="6"/>
                    <a:pt x="2" y="6"/>
                  </a:cubicBezTo>
                  <a:cubicBezTo>
                    <a:pt x="2" y="6"/>
                    <a:pt x="2" y="6"/>
                    <a:pt x="2" y="6"/>
                  </a:cubicBezTo>
                  <a:cubicBezTo>
                    <a:pt x="2" y="6"/>
                    <a:pt x="2" y="6"/>
                    <a:pt x="2"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5" y="6"/>
                    <a:pt x="5" y="6"/>
                    <a:pt x="5" y="6"/>
                  </a:cubicBezTo>
                  <a:cubicBezTo>
                    <a:pt x="5" y="6"/>
                    <a:pt x="5" y="6"/>
                    <a:pt x="5" y="6"/>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8" y="7"/>
                    <a:pt x="8" y="7"/>
                    <a:pt x="8" y="7"/>
                  </a:cubicBezTo>
                  <a:cubicBezTo>
                    <a:pt x="8" y="7"/>
                    <a:pt x="8" y="7"/>
                    <a:pt x="8" y="7"/>
                  </a:cubicBezTo>
                  <a:cubicBezTo>
                    <a:pt x="8" y="7"/>
                    <a:pt x="8" y="7"/>
                    <a:pt x="8" y="7"/>
                  </a:cubicBezTo>
                  <a:cubicBezTo>
                    <a:pt x="8" y="7"/>
                    <a:pt x="8" y="7"/>
                    <a:pt x="8" y="7"/>
                  </a:cubicBezTo>
                  <a:cubicBezTo>
                    <a:pt x="8" y="6"/>
                    <a:pt x="8" y="6"/>
                    <a:pt x="8" y="6"/>
                  </a:cubicBezTo>
                  <a:cubicBezTo>
                    <a:pt x="8" y="6"/>
                    <a:pt x="8" y="6"/>
                    <a:pt x="8"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5"/>
                    <a:pt x="9" y="5"/>
                    <a:pt x="9" y="5"/>
                  </a:cubicBezTo>
                  <a:cubicBezTo>
                    <a:pt x="9" y="5"/>
                    <a:pt x="9" y="5"/>
                    <a:pt x="9"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2"/>
                    <a:pt x="8" y="2"/>
                    <a:pt x="8" y="2"/>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2"/>
                    <a:pt x="0" y="2"/>
                    <a:pt x="0" y="2"/>
                  </a:cubicBezTo>
                  <a:cubicBezTo>
                    <a:pt x="0" y="2"/>
                    <a:pt x="0" y="2"/>
                    <a:pt x="0" y="2"/>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43">
              <a:extLst>
                <a:ext uri="{FF2B5EF4-FFF2-40B4-BE49-F238E27FC236}">
                  <a16:creationId xmlns:a16="http://schemas.microsoft.com/office/drawing/2014/main" id="{5B58BDCE-B89C-4023-BDA3-EFB828C0E99D}"/>
                </a:ext>
              </a:extLst>
            </p:cNvPr>
            <p:cNvSpPr>
              <a:spLocks/>
            </p:cNvSpPr>
            <p:nvPr/>
          </p:nvSpPr>
          <p:spPr bwMode="auto">
            <a:xfrm>
              <a:off x="1693752" y="5153989"/>
              <a:ext cx="25983" cy="61538"/>
            </a:xfrm>
            <a:custGeom>
              <a:avLst/>
              <a:gdLst>
                <a:gd name="T0" fmla="*/ 3 w 16"/>
                <a:gd name="T1" fmla="*/ 0 h 38"/>
                <a:gd name="T2" fmla="*/ 1 w 16"/>
                <a:gd name="T3" fmla="*/ 1 h 38"/>
                <a:gd name="T4" fmla="*/ 1 w 16"/>
                <a:gd name="T5" fmla="*/ 1 h 38"/>
                <a:gd name="T6" fmla="*/ 1 w 16"/>
                <a:gd name="T7" fmla="*/ 2 h 38"/>
                <a:gd name="T8" fmla="*/ 1 w 16"/>
                <a:gd name="T9" fmla="*/ 2 h 38"/>
                <a:gd name="T10" fmla="*/ 0 w 16"/>
                <a:gd name="T11" fmla="*/ 3 h 38"/>
                <a:gd name="T12" fmla="*/ 0 w 16"/>
                <a:gd name="T13" fmla="*/ 4 h 38"/>
                <a:gd name="T14" fmla="*/ 0 w 16"/>
                <a:gd name="T15" fmla="*/ 5 h 38"/>
                <a:gd name="T16" fmla="*/ 0 w 16"/>
                <a:gd name="T17" fmla="*/ 6 h 38"/>
                <a:gd name="T18" fmla="*/ 0 w 16"/>
                <a:gd name="T19" fmla="*/ 7 h 38"/>
                <a:gd name="T20" fmla="*/ 0 w 16"/>
                <a:gd name="T21" fmla="*/ 9 h 38"/>
                <a:gd name="T22" fmla="*/ 0 w 16"/>
                <a:gd name="T23" fmla="*/ 12 h 38"/>
                <a:gd name="T24" fmla="*/ 0 w 16"/>
                <a:gd name="T25" fmla="*/ 12 h 38"/>
                <a:gd name="T26" fmla="*/ 0 w 16"/>
                <a:gd name="T27" fmla="*/ 14 h 38"/>
                <a:gd name="T28" fmla="*/ 3 w 16"/>
                <a:gd name="T29" fmla="*/ 23 h 38"/>
                <a:gd name="T30" fmla="*/ 4 w 16"/>
                <a:gd name="T31" fmla="*/ 25 h 38"/>
                <a:gd name="T32" fmla="*/ 6 w 16"/>
                <a:gd name="T33" fmla="*/ 31 h 38"/>
                <a:gd name="T34" fmla="*/ 8 w 16"/>
                <a:gd name="T35" fmla="*/ 34 h 38"/>
                <a:gd name="T36" fmla="*/ 9 w 16"/>
                <a:gd name="T37" fmla="*/ 36 h 38"/>
                <a:gd name="T38" fmla="*/ 10 w 16"/>
                <a:gd name="T39" fmla="*/ 37 h 38"/>
                <a:gd name="T40" fmla="*/ 10 w 16"/>
                <a:gd name="T41" fmla="*/ 37 h 38"/>
                <a:gd name="T42" fmla="*/ 11 w 16"/>
                <a:gd name="T43" fmla="*/ 38 h 38"/>
                <a:gd name="T44" fmla="*/ 11 w 16"/>
                <a:gd name="T45" fmla="*/ 38 h 38"/>
                <a:gd name="T46" fmla="*/ 11 w 16"/>
                <a:gd name="T47" fmla="*/ 38 h 38"/>
                <a:gd name="T48" fmla="*/ 12 w 16"/>
                <a:gd name="T49" fmla="*/ 38 h 38"/>
                <a:gd name="T50" fmla="*/ 12 w 16"/>
                <a:gd name="T51" fmla="*/ 38 h 38"/>
                <a:gd name="T52" fmla="*/ 13 w 16"/>
                <a:gd name="T53" fmla="*/ 38 h 38"/>
                <a:gd name="T54" fmla="*/ 14 w 16"/>
                <a:gd name="T55" fmla="*/ 38 h 38"/>
                <a:gd name="T56" fmla="*/ 16 w 16"/>
                <a:gd name="T57" fmla="*/ 36 h 38"/>
                <a:gd name="T58" fmla="*/ 16 w 16"/>
                <a:gd name="T59" fmla="*/ 35 h 38"/>
                <a:gd name="T60" fmla="*/ 16 w 16"/>
                <a:gd name="T61" fmla="*/ 29 h 38"/>
                <a:gd name="T62" fmla="*/ 16 w 16"/>
                <a:gd name="T63" fmla="*/ 28 h 38"/>
                <a:gd name="T64" fmla="*/ 15 w 16"/>
                <a:gd name="T65" fmla="*/ 27 h 38"/>
                <a:gd name="T66" fmla="*/ 14 w 16"/>
                <a:gd name="T67" fmla="*/ 26 h 38"/>
                <a:gd name="T68" fmla="*/ 14 w 16"/>
                <a:gd name="T69" fmla="*/ 26 h 38"/>
                <a:gd name="T70" fmla="*/ 13 w 16"/>
                <a:gd name="T71" fmla="*/ 27 h 38"/>
                <a:gd name="T72" fmla="*/ 11 w 16"/>
                <a:gd name="T73" fmla="*/ 26 h 38"/>
                <a:gd name="T74" fmla="*/ 10 w 16"/>
                <a:gd name="T75" fmla="*/ 26 h 38"/>
                <a:gd name="T76" fmla="*/ 10 w 16"/>
                <a:gd name="T77" fmla="*/ 25 h 38"/>
                <a:gd name="T78" fmla="*/ 9 w 16"/>
                <a:gd name="T79" fmla="*/ 23 h 38"/>
                <a:gd name="T80" fmla="*/ 8 w 16"/>
                <a:gd name="T81" fmla="*/ 19 h 38"/>
                <a:gd name="T82" fmla="*/ 7 w 16"/>
                <a:gd name="T83" fmla="*/ 16 h 38"/>
                <a:gd name="T84" fmla="*/ 5 w 16"/>
                <a:gd name="T85" fmla="*/ 7 h 38"/>
                <a:gd name="T86" fmla="*/ 6 w 16"/>
                <a:gd name="T87" fmla="*/ 6 h 38"/>
                <a:gd name="T88" fmla="*/ 6 w 16"/>
                <a:gd name="T89" fmla="*/ 5 h 38"/>
                <a:gd name="T90" fmla="*/ 6 w 16"/>
                <a:gd name="T91" fmla="*/ 4 h 38"/>
                <a:gd name="T92" fmla="*/ 6 w 16"/>
                <a:gd name="T93" fmla="*/ 4 h 38"/>
                <a:gd name="T94" fmla="*/ 5 w 16"/>
                <a:gd name="T95" fmla="*/ 2 h 38"/>
                <a:gd name="T96" fmla="*/ 4 w 16"/>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38">
                  <a:moveTo>
                    <a:pt x="4" y="0"/>
                  </a:moveTo>
                  <a:cubicBezTo>
                    <a:pt x="4" y="0"/>
                    <a:pt x="4" y="0"/>
                    <a:pt x="4" y="0"/>
                  </a:cubicBezTo>
                  <a:cubicBezTo>
                    <a:pt x="3" y="0"/>
                    <a:pt x="3" y="0"/>
                    <a:pt x="3" y="0"/>
                  </a:cubicBezTo>
                  <a:cubicBezTo>
                    <a:pt x="3" y="0"/>
                    <a:pt x="3" y="0"/>
                    <a:pt x="3" y="0"/>
                  </a:cubicBezTo>
                  <a:cubicBezTo>
                    <a:pt x="3" y="0"/>
                    <a:pt x="3" y="0"/>
                    <a:pt x="3"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0" y="2"/>
                    <a:pt x="0" y="2"/>
                    <a:pt x="0" y="2"/>
                  </a:cubicBezTo>
                  <a:cubicBezTo>
                    <a:pt x="0" y="2"/>
                    <a:pt x="0" y="2"/>
                    <a:pt x="0" y="2"/>
                  </a:cubicBezTo>
                  <a:cubicBezTo>
                    <a:pt x="0" y="2"/>
                    <a:pt x="0" y="3"/>
                    <a:pt x="0" y="3"/>
                  </a:cubicBezTo>
                  <a:cubicBezTo>
                    <a:pt x="0" y="3"/>
                    <a:pt x="0" y="3"/>
                    <a:pt x="0" y="3"/>
                  </a:cubicBezTo>
                  <a:cubicBezTo>
                    <a:pt x="0" y="4"/>
                    <a:pt x="0" y="4"/>
                    <a:pt x="0" y="4"/>
                  </a:cubicBezTo>
                  <a:cubicBezTo>
                    <a:pt x="0" y="4"/>
                    <a:pt x="0" y="4"/>
                    <a:pt x="0" y="4"/>
                  </a:cubicBezTo>
                  <a:cubicBezTo>
                    <a:pt x="0" y="4"/>
                    <a:pt x="0" y="4"/>
                    <a:pt x="0" y="4"/>
                  </a:cubicBezTo>
                  <a:cubicBezTo>
                    <a:pt x="0" y="4"/>
                    <a:pt x="0" y="4"/>
                    <a:pt x="0" y="4"/>
                  </a:cubicBezTo>
                  <a:cubicBezTo>
                    <a:pt x="0" y="4"/>
                    <a:pt x="0" y="4"/>
                    <a:pt x="0" y="5"/>
                  </a:cubicBezTo>
                  <a:cubicBezTo>
                    <a:pt x="0" y="5"/>
                    <a:pt x="0" y="5"/>
                    <a:pt x="0" y="5"/>
                  </a:cubicBezTo>
                  <a:cubicBezTo>
                    <a:pt x="0" y="6"/>
                    <a:pt x="0" y="6"/>
                    <a:pt x="0" y="6"/>
                  </a:cubicBezTo>
                  <a:cubicBezTo>
                    <a:pt x="0" y="6"/>
                    <a:pt x="0" y="6"/>
                    <a:pt x="0" y="6"/>
                  </a:cubicBezTo>
                  <a:cubicBezTo>
                    <a:pt x="0" y="6"/>
                    <a:pt x="0" y="6"/>
                    <a:pt x="0" y="6"/>
                  </a:cubicBezTo>
                  <a:cubicBezTo>
                    <a:pt x="0" y="7"/>
                    <a:pt x="0" y="7"/>
                    <a:pt x="0" y="7"/>
                  </a:cubicBezTo>
                  <a:cubicBezTo>
                    <a:pt x="0" y="7"/>
                    <a:pt x="0" y="7"/>
                    <a:pt x="0" y="7"/>
                  </a:cubicBezTo>
                  <a:cubicBezTo>
                    <a:pt x="0" y="7"/>
                    <a:pt x="0" y="7"/>
                    <a:pt x="0" y="7"/>
                  </a:cubicBezTo>
                  <a:cubicBezTo>
                    <a:pt x="0" y="7"/>
                    <a:pt x="0" y="7"/>
                    <a:pt x="0" y="7"/>
                  </a:cubicBezTo>
                  <a:cubicBezTo>
                    <a:pt x="0" y="8"/>
                    <a:pt x="0" y="8"/>
                    <a:pt x="0" y="9"/>
                  </a:cubicBezTo>
                  <a:cubicBezTo>
                    <a:pt x="0" y="9"/>
                    <a:pt x="0" y="9"/>
                    <a:pt x="0" y="9"/>
                  </a:cubicBezTo>
                  <a:cubicBezTo>
                    <a:pt x="0" y="10"/>
                    <a:pt x="0" y="10"/>
                    <a:pt x="0" y="10"/>
                  </a:cubicBezTo>
                  <a:cubicBezTo>
                    <a:pt x="0" y="12"/>
                    <a:pt x="0" y="12"/>
                    <a:pt x="0" y="12"/>
                  </a:cubicBezTo>
                  <a:cubicBezTo>
                    <a:pt x="0" y="12"/>
                    <a:pt x="0" y="12"/>
                    <a:pt x="0" y="12"/>
                  </a:cubicBezTo>
                  <a:cubicBezTo>
                    <a:pt x="0" y="12"/>
                    <a:pt x="0" y="12"/>
                    <a:pt x="0" y="12"/>
                  </a:cubicBezTo>
                  <a:cubicBezTo>
                    <a:pt x="0" y="12"/>
                    <a:pt x="0" y="12"/>
                    <a:pt x="0" y="12"/>
                  </a:cubicBezTo>
                  <a:cubicBezTo>
                    <a:pt x="0" y="12"/>
                    <a:pt x="0" y="13"/>
                    <a:pt x="0" y="13"/>
                  </a:cubicBezTo>
                  <a:cubicBezTo>
                    <a:pt x="0" y="13"/>
                    <a:pt x="0" y="14"/>
                    <a:pt x="0" y="14"/>
                  </a:cubicBezTo>
                  <a:cubicBezTo>
                    <a:pt x="0" y="14"/>
                    <a:pt x="0" y="14"/>
                    <a:pt x="0" y="14"/>
                  </a:cubicBezTo>
                  <a:cubicBezTo>
                    <a:pt x="0" y="14"/>
                    <a:pt x="0" y="14"/>
                    <a:pt x="0" y="14"/>
                  </a:cubicBezTo>
                  <a:cubicBezTo>
                    <a:pt x="0" y="15"/>
                    <a:pt x="0" y="15"/>
                    <a:pt x="0" y="15"/>
                  </a:cubicBezTo>
                  <a:cubicBezTo>
                    <a:pt x="1" y="18"/>
                    <a:pt x="2" y="20"/>
                    <a:pt x="3" y="23"/>
                  </a:cubicBezTo>
                  <a:cubicBezTo>
                    <a:pt x="3" y="23"/>
                    <a:pt x="3" y="23"/>
                    <a:pt x="3" y="23"/>
                  </a:cubicBezTo>
                  <a:cubicBezTo>
                    <a:pt x="4" y="25"/>
                    <a:pt x="4" y="25"/>
                    <a:pt x="4" y="25"/>
                  </a:cubicBezTo>
                  <a:cubicBezTo>
                    <a:pt x="4" y="25"/>
                    <a:pt x="4" y="25"/>
                    <a:pt x="4" y="25"/>
                  </a:cubicBezTo>
                  <a:cubicBezTo>
                    <a:pt x="5" y="29"/>
                    <a:pt x="5" y="29"/>
                    <a:pt x="5" y="29"/>
                  </a:cubicBezTo>
                  <a:cubicBezTo>
                    <a:pt x="5" y="29"/>
                    <a:pt x="5" y="29"/>
                    <a:pt x="5" y="29"/>
                  </a:cubicBezTo>
                  <a:cubicBezTo>
                    <a:pt x="6" y="31"/>
                    <a:pt x="6" y="31"/>
                    <a:pt x="6" y="31"/>
                  </a:cubicBezTo>
                  <a:cubicBezTo>
                    <a:pt x="6" y="31"/>
                    <a:pt x="6" y="31"/>
                    <a:pt x="6" y="31"/>
                  </a:cubicBezTo>
                  <a:cubicBezTo>
                    <a:pt x="7" y="32"/>
                    <a:pt x="7" y="33"/>
                    <a:pt x="7" y="34"/>
                  </a:cubicBezTo>
                  <a:cubicBezTo>
                    <a:pt x="8" y="34"/>
                    <a:pt x="8" y="34"/>
                    <a:pt x="8" y="34"/>
                  </a:cubicBezTo>
                  <a:cubicBezTo>
                    <a:pt x="8" y="34"/>
                    <a:pt x="8" y="34"/>
                    <a:pt x="8" y="34"/>
                  </a:cubicBezTo>
                  <a:cubicBezTo>
                    <a:pt x="9" y="36"/>
                    <a:pt x="9" y="36"/>
                    <a:pt x="9" y="36"/>
                  </a:cubicBezTo>
                  <a:cubicBezTo>
                    <a:pt x="9" y="36"/>
                    <a:pt x="9" y="36"/>
                    <a:pt x="9" y="36"/>
                  </a:cubicBezTo>
                  <a:cubicBezTo>
                    <a:pt x="9" y="36"/>
                    <a:pt x="9" y="36"/>
                    <a:pt x="9" y="36"/>
                  </a:cubicBezTo>
                  <a:cubicBezTo>
                    <a:pt x="9" y="37"/>
                    <a:pt x="9" y="37"/>
                    <a:pt x="9"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8"/>
                    <a:pt x="10" y="38"/>
                    <a:pt x="10"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2" y="38"/>
                    <a:pt x="12" y="38"/>
                    <a:pt x="12" y="38"/>
                  </a:cubicBezTo>
                  <a:cubicBezTo>
                    <a:pt x="12" y="38"/>
                    <a:pt x="12" y="38"/>
                    <a:pt x="12" y="38"/>
                  </a:cubicBezTo>
                  <a:cubicBezTo>
                    <a:pt x="12" y="38"/>
                    <a:pt x="12" y="38"/>
                    <a:pt x="12" y="38"/>
                  </a:cubicBezTo>
                  <a:cubicBezTo>
                    <a:pt x="12" y="38"/>
                    <a:pt x="12" y="38"/>
                    <a:pt x="12" y="38"/>
                  </a:cubicBezTo>
                  <a:cubicBezTo>
                    <a:pt x="12" y="38"/>
                    <a:pt x="12" y="38"/>
                    <a:pt x="12" y="38"/>
                  </a:cubicBezTo>
                  <a:cubicBezTo>
                    <a:pt x="12" y="38"/>
                    <a:pt x="12" y="38"/>
                    <a:pt x="12" y="38"/>
                  </a:cubicBezTo>
                  <a:cubicBezTo>
                    <a:pt x="13" y="38"/>
                    <a:pt x="13" y="38"/>
                    <a:pt x="13" y="38"/>
                  </a:cubicBezTo>
                  <a:cubicBezTo>
                    <a:pt x="13" y="38"/>
                    <a:pt x="13" y="38"/>
                    <a:pt x="13" y="38"/>
                  </a:cubicBezTo>
                  <a:cubicBezTo>
                    <a:pt x="13" y="38"/>
                    <a:pt x="13" y="38"/>
                    <a:pt x="13" y="38"/>
                  </a:cubicBezTo>
                  <a:cubicBezTo>
                    <a:pt x="14" y="38"/>
                    <a:pt x="14" y="38"/>
                    <a:pt x="14" y="38"/>
                  </a:cubicBezTo>
                  <a:cubicBezTo>
                    <a:pt x="14" y="38"/>
                    <a:pt x="14" y="38"/>
                    <a:pt x="14" y="38"/>
                  </a:cubicBezTo>
                  <a:cubicBezTo>
                    <a:pt x="14" y="38"/>
                    <a:pt x="14" y="38"/>
                    <a:pt x="14" y="38"/>
                  </a:cubicBezTo>
                  <a:cubicBezTo>
                    <a:pt x="15" y="37"/>
                    <a:pt x="15" y="37"/>
                    <a:pt x="15" y="37"/>
                  </a:cubicBezTo>
                  <a:cubicBezTo>
                    <a:pt x="15" y="37"/>
                    <a:pt x="15" y="37"/>
                    <a:pt x="15" y="37"/>
                  </a:cubicBezTo>
                  <a:cubicBezTo>
                    <a:pt x="15" y="36"/>
                    <a:pt x="15" y="36"/>
                    <a:pt x="16" y="36"/>
                  </a:cubicBezTo>
                  <a:cubicBezTo>
                    <a:pt x="16" y="36"/>
                    <a:pt x="16" y="35"/>
                    <a:pt x="16" y="35"/>
                  </a:cubicBezTo>
                  <a:cubicBezTo>
                    <a:pt x="16" y="35"/>
                    <a:pt x="16" y="35"/>
                    <a:pt x="16" y="35"/>
                  </a:cubicBezTo>
                  <a:cubicBezTo>
                    <a:pt x="16" y="35"/>
                    <a:pt x="16" y="35"/>
                    <a:pt x="16" y="35"/>
                  </a:cubicBezTo>
                  <a:cubicBezTo>
                    <a:pt x="16" y="32"/>
                    <a:pt x="16" y="32"/>
                    <a:pt x="16" y="32"/>
                  </a:cubicBezTo>
                  <a:cubicBezTo>
                    <a:pt x="16" y="29"/>
                    <a:pt x="16" y="29"/>
                    <a:pt x="16" y="29"/>
                  </a:cubicBezTo>
                  <a:cubicBezTo>
                    <a:pt x="16" y="29"/>
                    <a:pt x="16" y="29"/>
                    <a:pt x="16" y="29"/>
                  </a:cubicBezTo>
                  <a:cubicBezTo>
                    <a:pt x="16" y="28"/>
                    <a:pt x="16" y="28"/>
                    <a:pt x="16" y="28"/>
                  </a:cubicBezTo>
                  <a:cubicBezTo>
                    <a:pt x="16" y="28"/>
                    <a:pt x="16" y="28"/>
                    <a:pt x="16" y="28"/>
                  </a:cubicBezTo>
                  <a:cubicBezTo>
                    <a:pt x="16" y="28"/>
                    <a:pt x="16" y="28"/>
                    <a:pt x="16" y="28"/>
                  </a:cubicBezTo>
                  <a:cubicBezTo>
                    <a:pt x="15" y="27"/>
                    <a:pt x="15" y="27"/>
                    <a:pt x="15" y="27"/>
                  </a:cubicBezTo>
                  <a:cubicBezTo>
                    <a:pt x="15" y="27"/>
                    <a:pt x="15" y="27"/>
                    <a:pt x="15" y="27"/>
                  </a:cubicBezTo>
                  <a:cubicBezTo>
                    <a:pt x="15" y="27"/>
                    <a:pt x="15" y="27"/>
                    <a:pt x="15" y="27"/>
                  </a:cubicBezTo>
                  <a:cubicBezTo>
                    <a:pt x="15" y="26"/>
                    <a:pt x="15" y="26"/>
                    <a:pt x="15" y="26"/>
                  </a:cubicBezTo>
                  <a:cubicBezTo>
                    <a:pt x="15" y="26"/>
                    <a:pt x="15" y="26"/>
                    <a:pt x="15" y="26"/>
                  </a:cubicBezTo>
                  <a:cubicBezTo>
                    <a:pt x="14" y="26"/>
                    <a:pt x="14" y="26"/>
                    <a:pt x="14" y="26"/>
                  </a:cubicBezTo>
                  <a:cubicBezTo>
                    <a:pt x="14" y="26"/>
                    <a:pt x="14" y="26"/>
                    <a:pt x="14" y="26"/>
                  </a:cubicBezTo>
                  <a:cubicBezTo>
                    <a:pt x="14" y="26"/>
                    <a:pt x="14" y="26"/>
                    <a:pt x="14" y="26"/>
                  </a:cubicBezTo>
                  <a:cubicBezTo>
                    <a:pt x="14" y="26"/>
                    <a:pt x="14" y="26"/>
                    <a:pt x="14" y="26"/>
                  </a:cubicBezTo>
                  <a:cubicBezTo>
                    <a:pt x="14" y="26"/>
                    <a:pt x="14" y="26"/>
                    <a:pt x="14" y="26"/>
                  </a:cubicBezTo>
                  <a:cubicBezTo>
                    <a:pt x="13" y="26"/>
                    <a:pt x="13" y="26"/>
                    <a:pt x="13" y="26"/>
                  </a:cubicBezTo>
                  <a:cubicBezTo>
                    <a:pt x="13" y="27"/>
                    <a:pt x="13" y="27"/>
                    <a:pt x="13" y="27"/>
                  </a:cubicBezTo>
                  <a:cubicBezTo>
                    <a:pt x="12" y="27"/>
                    <a:pt x="12" y="27"/>
                    <a:pt x="12" y="27"/>
                  </a:cubicBezTo>
                  <a:cubicBezTo>
                    <a:pt x="12" y="27"/>
                    <a:pt x="12" y="27"/>
                    <a:pt x="12" y="27"/>
                  </a:cubicBezTo>
                  <a:cubicBezTo>
                    <a:pt x="11" y="26"/>
                    <a:pt x="11" y="26"/>
                    <a:pt x="11" y="26"/>
                  </a:cubicBezTo>
                  <a:cubicBezTo>
                    <a:pt x="11" y="26"/>
                    <a:pt x="11" y="26"/>
                    <a:pt x="11" y="26"/>
                  </a:cubicBezTo>
                  <a:cubicBezTo>
                    <a:pt x="11" y="26"/>
                    <a:pt x="11" y="26"/>
                    <a:pt x="11" y="26"/>
                  </a:cubicBezTo>
                  <a:cubicBezTo>
                    <a:pt x="10" y="26"/>
                    <a:pt x="10" y="26"/>
                    <a:pt x="10" y="26"/>
                  </a:cubicBezTo>
                  <a:cubicBezTo>
                    <a:pt x="10" y="25"/>
                    <a:pt x="10" y="25"/>
                    <a:pt x="10" y="25"/>
                  </a:cubicBezTo>
                  <a:cubicBezTo>
                    <a:pt x="10" y="25"/>
                    <a:pt x="10" y="25"/>
                    <a:pt x="10" y="25"/>
                  </a:cubicBezTo>
                  <a:cubicBezTo>
                    <a:pt x="10" y="25"/>
                    <a:pt x="10" y="25"/>
                    <a:pt x="10" y="25"/>
                  </a:cubicBezTo>
                  <a:cubicBezTo>
                    <a:pt x="9" y="24"/>
                    <a:pt x="9" y="24"/>
                    <a:pt x="9" y="24"/>
                  </a:cubicBezTo>
                  <a:cubicBezTo>
                    <a:pt x="9" y="24"/>
                    <a:pt x="9" y="24"/>
                    <a:pt x="9" y="24"/>
                  </a:cubicBezTo>
                  <a:cubicBezTo>
                    <a:pt x="9" y="23"/>
                    <a:pt x="9" y="23"/>
                    <a:pt x="9" y="23"/>
                  </a:cubicBezTo>
                  <a:cubicBezTo>
                    <a:pt x="8" y="22"/>
                    <a:pt x="8" y="22"/>
                    <a:pt x="8" y="22"/>
                  </a:cubicBezTo>
                  <a:cubicBezTo>
                    <a:pt x="8" y="21"/>
                    <a:pt x="8" y="21"/>
                    <a:pt x="8" y="21"/>
                  </a:cubicBezTo>
                  <a:cubicBezTo>
                    <a:pt x="8" y="19"/>
                    <a:pt x="8" y="19"/>
                    <a:pt x="8" y="19"/>
                  </a:cubicBezTo>
                  <a:cubicBezTo>
                    <a:pt x="7" y="16"/>
                    <a:pt x="7" y="16"/>
                    <a:pt x="7" y="16"/>
                  </a:cubicBezTo>
                  <a:cubicBezTo>
                    <a:pt x="7" y="16"/>
                    <a:pt x="7" y="16"/>
                    <a:pt x="7" y="16"/>
                  </a:cubicBezTo>
                  <a:cubicBezTo>
                    <a:pt x="7" y="16"/>
                    <a:pt x="7" y="16"/>
                    <a:pt x="7" y="16"/>
                  </a:cubicBezTo>
                  <a:cubicBezTo>
                    <a:pt x="7" y="14"/>
                    <a:pt x="6" y="12"/>
                    <a:pt x="6" y="10"/>
                  </a:cubicBezTo>
                  <a:cubicBezTo>
                    <a:pt x="6" y="9"/>
                    <a:pt x="6" y="9"/>
                    <a:pt x="6" y="8"/>
                  </a:cubicBezTo>
                  <a:cubicBezTo>
                    <a:pt x="5" y="7"/>
                    <a:pt x="5" y="7"/>
                    <a:pt x="5" y="7"/>
                  </a:cubicBezTo>
                  <a:cubicBezTo>
                    <a:pt x="5" y="6"/>
                    <a:pt x="5" y="6"/>
                    <a:pt x="5" y="6"/>
                  </a:cubicBezTo>
                  <a:cubicBezTo>
                    <a:pt x="6" y="6"/>
                    <a:pt x="6" y="6"/>
                    <a:pt x="6" y="6"/>
                  </a:cubicBezTo>
                  <a:cubicBezTo>
                    <a:pt x="6" y="6"/>
                    <a:pt x="6" y="6"/>
                    <a:pt x="6" y="6"/>
                  </a:cubicBezTo>
                  <a:cubicBezTo>
                    <a:pt x="6" y="6"/>
                    <a:pt x="6" y="6"/>
                    <a:pt x="6" y="6"/>
                  </a:cubicBezTo>
                  <a:cubicBezTo>
                    <a:pt x="6" y="5"/>
                    <a:pt x="6" y="5"/>
                    <a:pt x="6" y="5"/>
                  </a:cubicBezTo>
                  <a:cubicBezTo>
                    <a:pt x="6" y="5"/>
                    <a:pt x="6" y="5"/>
                    <a:pt x="6" y="5"/>
                  </a:cubicBezTo>
                  <a:cubicBezTo>
                    <a:pt x="6" y="5"/>
                    <a:pt x="6" y="5"/>
                    <a:pt x="6" y="5"/>
                  </a:cubicBezTo>
                  <a:cubicBezTo>
                    <a:pt x="6" y="5"/>
                    <a:pt x="6" y="5"/>
                    <a:pt x="6" y="5"/>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3"/>
                    <a:pt x="6" y="3"/>
                    <a:pt x="6" y="3"/>
                  </a:cubicBezTo>
                  <a:cubicBezTo>
                    <a:pt x="5" y="3"/>
                    <a:pt x="5" y="2"/>
                    <a:pt x="5" y="2"/>
                  </a:cubicBezTo>
                  <a:cubicBezTo>
                    <a:pt x="5" y="1"/>
                    <a:pt x="5" y="1"/>
                    <a:pt x="4" y="1"/>
                  </a:cubicBezTo>
                  <a:cubicBezTo>
                    <a:pt x="4" y="1"/>
                    <a:pt x="4" y="1"/>
                    <a:pt x="4" y="1"/>
                  </a:cubicBezTo>
                  <a:cubicBezTo>
                    <a:pt x="4" y="1"/>
                    <a:pt x="4" y="1"/>
                    <a:pt x="4" y="1"/>
                  </a:cubicBezTo>
                  <a:cubicBezTo>
                    <a:pt x="4" y="1"/>
                    <a:pt x="4" y="0"/>
                    <a:pt x="4" y="0"/>
                  </a:cubicBezTo>
                  <a:cubicBezTo>
                    <a:pt x="4" y="0"/>
                    <a:pt x="4" y="0"/>
                    <a:pt x="4" y="0"/>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44">
              <a:extLst>
                <a:ext uri="{FF2B5EF4-FFF2-40B4-BE49-F238E27FC236}">
                  <a16:creationId xmlns:a16="http://schemas.microsoft.com/office/drawing/2014/main" id="{8F2C9735-A193-4383-A86B-E69F3D42F2A3}"/>
                </a:ext>
              </a:extLst>
            </p:cNvPr>
            <p:cNvSpPr>
              <a:spLocks noEditPoints="1"/>
            </p:cNvSpPr>
            <p:nvPr/>
          </p:nvSpPr>
          <p:spPr bwMode="auto">
            <a:xfrm>
              <a:off x="1708795" y="5104758"/>
              <a:ext cx="74530" cy="102564"/>
            </a:xfrm>
            <a:custGeom>
              <a:avLst/>
              <a:gdLst>
                <a:gd name="T0" fmla="*/ 2 w 46"/>
                <a:gd name="T1" fmla="*/ 24 h 63"/>
                <a:gd name="T2" fmla="*/ 2 w 46"/>
                <a:gd name="T3" fmla="*/ 25 h 63"/>
                <a:gd name="T4" fmla="*/ 4 w 46"/>
                <a:gd name="T5" fmla="*/ 25 h 63"/>
                <a:gd name="T6" fmla="*/ 10 w 46"/>
                <a:gd name="T7" fmla="*/ 22 h 63"/>
                <a:gd name="T8" fmla="*/ 11 w 46"/>
                <a:gd name="T9" fmla="*/ 35 h 63"/>
                <a:gd name="T10" fmla="*/ 9 w 46"/>
                <a:gd name="T11" fmla="*/ 46 h 63"/>
                <a:gd name="T12" fmla="*/ 5 w 46"/>
                <a:gd name="T13" fmla="*/ 50 h 63"/>
                <a:gd name="T14" fmla="*/ 7 w 46"/>
                <a:gd name="T15" fmla="*/ 53 h 63"/>
                <a:gd name="T16" fmla="*/ 9 w 46"/>
                <a:gd name="T17" fmla="*/ 52 h 63"/>
                <a:gd name="T18" fmla="*/ 15 w 46"/>
                <a:gd name="T19" fmla="*/ 59 h 63"/>
                <a:gd name="T20" fmla="*/ 17 w 46"/>
                <a:gd name="T21" fmla="*/ 61 h 63"/>
                <a:gd name="T22" fmla="*/ 20 w 46"/>
                <a:gd name="T23" fmla="*/ 62 h 63"/>
                <a:gd name="T24" fmla="*/ 31 w 46"/>
                <a:gd name="T25" fmla="*/ 63 h 63"/>
                <a:gd name="T26" fmla="*/ 34 w 46"/>
                <a:gd name="T27" fmla="*/ 62 h 63"/>
                <a:gd name="T28" fmla="*/ 38 w 46"/>
                <a:gd name="T29" fmla="*/ 49 h 63"/>
                <a:gd name="T30" fmla="*/ 38 w 46"/>
                <a:gd name="T31" fmla="*/ 47 h 63"/>
                <a:gd name="T32" fmla="*/ 41 w 46"/>
                <a:gd name="T33" fmla="*/ 31 h 63"/>
                <a:gd name="T34" fmla="*/ 45 w 46"/>
                <a:gd name="T35" fmla="*/ 26 h 63"/>
                <a:gd name="T36" fmla="*/ 44 w 46"/>
                <a:gd name="T37" fmla="*/ 25 h 63"/>
                <a:gd name="T38" fmla="*/ 40 w 46"/>
                <a:gd name="T39" fmla="*/ 25 h 63"/>
                <a:gd name="T40" fmla="*/ 30 w 46"/>
                <a:gd name="T41" fmla="*/ 20 h 63"/>
                <a:gd name="T42" fmla="*/ 27 w 46"/>
                <a:gd name="T43" fmla="*/ 19 h 63"/>
                <a:gd name="T44" fmla="*/ 26 w 46"/>
                <a:gd name="T45" fmla="*/ 18 h 63"/>
                <a:gd name="T46" fmla="*/ 24 w 46"/>
                <a:gd name="T47" fmla="*/ 17 h 63"/>
                <a:gd name="T48" fmla="*/ 23 w 46"/>
                <a:gd name="T49" fmla="*/ 18 h 63"/>
                <a:gd name="T50" fmla="*/ 22 w 46"/>
                <a:gd name="T51" fmla="*/ 10 h 63"/>
                <a:gd name="T52" fmla="*/ 21 w 46"/>
                <a:gd name="T53" fmla="*/ 6 h 63"/>
                <a:gd name="T54" fmla="*/ 20 w 46"/>
                <a:gd name="T55" fmla="*/ 5 h 63"/>
                <a:gd name="T56" fmla="*/ 18 w 46"/>
                <a:gd name="T57" fmla="*/ 5 h 63"/>
                <a:gd name="T58" fmla="*/ 16 w 46"/>
                <a:gd name="T59" fmla="*/ 6 h 63"/>
                <a:gd name="T60" fmla="*/ 7 w 46"/>
                <a:gd name="T61" fmla="*/ 16 h 63"/>
                <a:gd name="T62" fmla="*/ 6 w 46"/>
                <a:gd name="T63" fmla="*/ 0 h 63"/>
                <a:gd name="T64" fmla="*/ 3 w 46"/>
                <a:gd name="T65" fmla="*/ 0 h 63"/>
                <a:gd name="T66" fmla="*/ 0 w 46"/>
                <a:gd name="T67" fmla="*/ 18 h 63"/>
                <a:gd name="T68" fmla="*/ 30 w 46"/>
                <a:gd name="T69" fmla="*/ 39 h 63"/>
                <a:gd name="T70" fmla="*/ 31 w 46"/>
                <a:gd name="T71" fmla="*/ 45 h 63"/>
                <a:gd name="T72" fmla="*/ 32 w 46"/>
                <a:gd name="T73" fmla="*/ 47 h 63"/>
                <a:gd name="T74" fmla="*/ 31 w 46"/>
                <a:gd name="T75" fmla="*/ 49 h 63"/>
                <a:gd name="T76" fmla="*/ 31 w 46"/>
                <a:gd name="T77" fmla="*/ 51 h 63"/>
                <a:gd name="T78" fmla="*/ 29 w 46"/>
                <a:gd name="T79" fmla="*/ 53 h 63"/>
                <a:gd name="T80" fmla="*/ 22 w 46"/>
                <a:gd name="T81" fmla="*/ 55 h 63"/>
                <a:gd name="T82" fmla="*/ 18 w 46"/>
                <a:gd name="T83" fmla="*/ 44 h 63"/>
                <a:gd name="T84" fmla="*/ 21 w 46"/>
                <a:gd name="T85" fmla="*/ 43 h 63"/>
                <a:gd name="T86" fmla="*/ 24 w 46"/>
                <a:gd name="T87" fmla="*/ 48 h 63"/>
                <a:gd name="T88" fmla="*/ 26 w 46"/>
                <a:gd name="T89" fmla="*/ 49 h 63"/>
                <a:gd name="T90" fmla="*/ 28 w 46"/>
                <a:gd name="T91" fmla="*/ 48 h 63"/>
                <a:gd name="T92" fmla="*/ 28 w 46"/>
                <a:gd name="T93" fmla="*/ 46 h 63"/>
                <a:gd name="T94" fmla="*/ 24 w 46"/>
                <a:gd name="T95" fmla="*/ 39 h 63"/>
                <a:gd name="T96" fmla="*/ 26 w 46"/>
                <a:gd name="T97" fmla="*/ 37 h 63"/>
                <a:gd name="T98" fmla="*/ 28 w 46"/>
                <a:gd name="T99" fmla="*/ 37 h 63"/>
                <a:gd name="T100" fmla="*/ 21 w 46"/>
                <a:gd name="T101" fmla="*/ 26 h 63"/>
                <a:gd name="T102" fmla="*/ 26 w 46"/>
                <a:gd name="T103" fmla="*/ 24 h 63"/>
                <a:gd name="T104" fmla="*/ 28 w 46"/>
                <a:gd name="T105" fmla="*/ 29 h 63"/>
                <a:gd name="T106" fmla="*/ 26 w 46"/>
                <a:gd name="T107" fmla="*/ 33 h 63"/>
                <a:gd name="T108" fmla="*/ 19 w 46"/>
                <a:gd name="T109" fmla="*/ 30 h 63"/>
                <a:gd name="T110" fmla="*/ 16 w 46"/>
                <a:gd name="T111" fmla="*/ 35 h 63"/>
                <a:gd name="T112" fmla="*/ 18 w 46"/>
                <a:gd name="T113" fmla="*/ 34 h 63"/>
                <a:gd name="T114" fmla="*/ 20 w 46"/>
                <a:gd name="T115" fmla="*/ 37 h 63"/>
                <a:gd name="T116" fmla="*/ 16 w 46"/>
                <a:gd name="T117" fmla="*/ 3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63">
                  <a:moveTo>
                    <a:pt x="0" y="21"/>
                  </a:move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3"/>
                    <a:pt x="1" y="23"/>
                    <a:pt x="1" y="23"/>
                  </a:cubicBezTo>
                  <a:cubicBezTo>
                    <a:pt x="1" y="23"/>
                    <a:pt x="1" y="23"/>
                    <a:pt x="1" y="23"/>
                  </a:cubicBezTo>
                  <a:cubicBezTo>
                    <a:pt x="1" y="23"/>
                    <a:pt x="1" y="23"/>
                    <a:pt x="1" y="23"/>
                  </a:cubicBezTo>
                  <a:cubicBezTo>
                    <a:pt x="1" y="24"/>
                    <a:pt x="1" y="24"/>
                    <a:pt x="1"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4" y="25"/>
                    <a:pt x="4" y="25"/>
                    <a:pt x="4" y="25"/>
                  </a:cubicBezTo>
                  <a:cubicBezTo>
                    <a:pt x="4" y="25"/>
                    <a:pt x="4" y="25"/>
                    <a:pt x="4" y="25"/>
                  </a:cubicBezTo>
                  <a:cubicBezTo>
                    <a:pt x="4" y="25"/>
                    <a:pt x="4" y="25"/>
                    <a:pt x="4" y="25"/>
                  </a:cubicBezTo>
                  <a:cubicBezTo>
                    <a:pt x="4" y="25"/>
                    <a:pt x="4" y="25"/>
                    <a:pt x="4" y="25"/>
                  </a:cubicBezTo>
                  <a:cubicBezTo>
                    <a:pt x="4" y="25"/>
                    <a:pt x="4" y="25"/>
                    <a:pt x="4" y="25"/>
                  </a:cubicBezTo>
                  <a:cubicBezTo>
                    <a:pt x="4" y="25"/>
                    <a:pt x="4" y="25"/>
                    <a:pt x="4" y="25"/>
                  </a:cubicBezTo>
                  <a:cubicBezTo>
                    <a:pt x="6" y="26"/>
                    <a:pt x="6" y="26"/>
                    <a:pt x="6" y="26"/>
                  </a:cubicBezTo>
                  <a:cubicBezTo>
                    <a:pt x="6" y="26"/>
                    <a:pt x="6" y="26"/>
                    <a:pt x="6" y="26"/>
                  </a:cubicBezTo>
                  <a:cubicBezTo>
                    <a:pt x="6" y="25"/>
                    <a:pt x="6" y="25"/>
                    <a:pt x="6" y="25"/>
                  </a:cubicBezTo>
                  <a:cubicBezTo>
                    <a:pt x="9" y="23"/>
                    <a:pt x="9" y="23"/>
                    <a:pt x="9" y="23"/>
                  </a:cubicBezTo>
                  <a:cubicBezTo>
                    <a:pt x="9" y="23"/>
                    <a:pt x="9" y="23"/>
                    <a:pt x="9" y="23"/>
                  </a:cubicBezTo>
                  <a:cubicBezTo>
                    <a:pt x="9" y="23"/>
                    <a:pt x="9" y="23"/>
                    <a:pt x="9" y="23"/>
                  </a:cubicBezTo>
                  <a:cubicBezTo>
                    <a:pt x="9" y="23"/>
                    <a:pt x="9" y="23"/>
                    <a:pt x="9" y="23"/>
                  </a:cubicBezTo>
                  <a:cubicBezTo>
                    <a:pt x="10" y="22"/>
                    <a:pt x="10" y="22"/>
                    <a:pt x="10" y="22"/>
                  </a:cubicBezTo>
                  <a:cubicBezTo>
                    <a:pt x="10" y="22"/>
                    <a:pt x="10" y="22"/>
                    <a:pt x="10" y="22"/>
                  </a:cubicBezTo>
                  <a:cubicBezTo>
                    <a:pt x="10" y="22"/>
                    <a:pt x="10" y="22"/>
                    <a:pt x="10" y="22"/>
                  </a:cubicBezTo>
                  <a:cubicBezTo>
                    <a:pt x="10" y="22"/>
                    <a:pt x="10" y="22"/>
                    <a:pt x="10" y="22"/>
                  </a:cubicBezTo>
                  <a:cubicBezTo>
                    <a:pt x="11" y="22"/>
                    <a:pt x="11" y="22"/>
                    <a:pt x="11" y="22"/>
                  </a:cubicBezTo>
                  <a:cubicBezTo>
                    <a:pt x="11" y="22"/>
                    <a:pt x="11" y="22"/>
                    <a:pt x="11" y="22"/>
                  </a:cubicBezTo>
                  <a:cubicBezTo>
                    <a:pt x="12" y="23"/>
                    <a:pt x="12" y="23"/>
                    <a:pt x="12" y="23"/>
                  </a:cubicBezTo>
                  <a:cubicBezTo>
                    <a:pt x="11" y="33"/>
                    <a:pt x="11" y="33"/>
                    <a:pt x="11" y="33"/>
                  </a:cubicBezTo>
                  <a:cubicBezTo>
                    <a:pt x="11" y="34"/>
                    <a:pt x="11" y="34"/>
                    <a:pt x="11" y="34"/>
                  </a:cubicBezTo>
                  <a:cubicBezTo>
                    <a:pt x="11" y="34"/>
                    <a:pt x="11" y="34"/>
                    <a:pt x="11" y="34"/>
                  </a:cubicBezTo>
                  <a:cubicBezTo>
                    <a:pt x="11" y="35"/>
                    <a:pt x="11" y="35"/>
                    <a:pt x="11" y="35"/>
                  </a:cubicBezTo>
                  <a:cubicBezTo>
                    <a:pt x="11" y="35"/>
                    <a:pt x="11" y="35"/>
                    <a:pt x="11" y="35"/>
                  </a:cubicBezTo>
                  <a:cubicBezTo>
                    <a:pt x="11" y="36"/>
                    <a:pt x="11" y="36"/>
                    <a:pt x="11" y="37"/>
                  </a:cubicBezTo>
                  <a:cubicBezTo>
                    <a:pt x="11" y="37"/>
                    <a:pt x="11" y="37"/>
                    <a:pt x="11" y="38"/>
                  </a:cubicBezTo>
                  <a:cubicBezTo>
                    <a:pt x="11" y="39"/>
                    <a:pt x="11" y="40"/>
                    <a:pt x="11" y="40"/>
                  </a:cubicBezTo>
                  <a:cubicBezTo>
                    <a:pt x="11" y="41"/>
                    <a:pt x="11" y="42"/>
                    <a:pt x="11" y="43"/>
                  </a:cubicBezTo>
                  <a:cubicBezTo>
                    <a:pt x="10" y="43"/>
                    <a:pt x="10" y="43"/>
                    <a:pt x="10" y="43"/>
                  </a:cubicBezTo>
                  <a:cubicBezTo>
                    <a:pt x="10" y="44"/>
                    <a:pt x="10" y="44"/>
                    <a:pt x="10" y="44"/>
                  </a:cubicBezTo>
                  <a:cubicBezTo>
                    <a:pt x="10" y="44"/>
                    <a:pt x="10" y="44"/>
                    <a:pt x="10" y="45"/>
                  </a:cubicBezTo>
                  <a:cubicBezTo>
                    <a:pt x="10" y="45"/>
                    <a:pt x="10" y="45"/>
                    <a:pt x="10" y="45"/>
                  </a:cubicBezTo>
                  <a:cubicBezTo>
                    <a:pt x="10" y="45"/>
                    <a:pt x="10" y="45"/>
                    <a:pt x="10" y="45"/>
                  </a:cubicBezTo>
                  <a:cubicBezTo>
                    <a:pt x="10" y="46"/>
                    <a:pt x="10" y="46"/>
                    <a:pt x="10" y="46"/>
                  </a:cubicBezTo>
                  <a:cubicBezTo>
                    <a:pt x="9" y="46"/>
                    <a:pt x="9" y="46"/>
                    <a:pt x="9" y="46"/>
                  </a:cubicBezTo>
                  <a:cubicBezTo>
                    <a:pt x="9" y="46"/>
                    <a:pt x="9" y="46"/>
                    <a:pt x="9" y="46"/>
                  </a:cubicBezTo>
                  <a:cubicBezTo>
                    <a:pt x="9" y="47"/>
                    <a:pt x="9" y="47"/>
                    <a:pt x="9" y="47"/>
                  </a:cubicBezTo>
                  <a:cubicBezTo>
                    <a:pt x="9" y="47"/>
                    <a:pt x="9" y="47"/>
                    <a:pt x="8" y="47"/>
                  </a:cubicBezTo>
                  <a:cubicBezTo>
                    <a:pt x="8" y="47"/>
                    <a:pt x="8" y="47"/>
                    <a:pt x="8" y="47"/>
                  </a:cubicBezTo>
                  <a:cubicBezTo>
                    <a:pt x="8" y="47"/>
                    <a:pt x="8" y="48"/>
                    <a:pt x="8" y="48"/>
                  </a:cubicBezTo>
                  <a:cubicBezTo>
                    <a:pt x="8" y="48"/>
                    <a:pt x="7" y="48"/>
                    <a:pt x="7" y="48"/>
                  </a:cubicBezTo>
                  <a:cubicBezTo>
                    <a:pt x="7" y="48"/>
                    <a:pt x="7" y="48"/>
                    <a:pt x="7" y="48"/>
                  </a:cubicBezTo>
                  <a:cubicBezTo>
                    <a:pt x="7" y="48"/>
                    <a:pt x="7" y="48"/>
                    <a:pt x="7" y="48"/>
                  </a:cubicBezTo>
                  <a:cubicBezTo>
                    <a:pt x="7" y="48"/>
                    <a:pt x="7" y="48"/>
                    <a:pt x="7" y="48"/>
                  </a:cubicBezTo>
                  <a:cubicBezTo>
                    <a:pt x="6" y="49"/>
                    <a:pt x="6" y="49"/>
                    <a:pt x="5" y="50"/>
                  </a:cubicBezTo>
                  <a:cubicBezTo>
                    <a:pt x="5" y="50"/>
                    <a:pt x="5" y="50"/>
                    <a:pt x="5" y="50"/>
                  </a:cubicBezTo>
                  <a:cubicBezTo>
                    <a:pt x="5" y="50"/>
                    <a:pt x="5" y="50"/>
                    <a:pt x="5" y="50"/>
                  </a:cubicBezTo>
                  <a:cubicBezTo>
                    <a:pt x="5" y="51"/>
                    <a:pt x="5" y="51"/>
                    <a:pt x="5" y="51"/>
                  </a:cubicBezTo>
                  <a:cubicBezTo>
                    <a:pt x="6" y="52"/>
                    <a:pt x="6" y="52"/>
                    <a:pt x="6" y="52"/>
                  </a:cubicBezTo>
                  <a:cubicBezTo>
                    <a:pt x="6" y="52"/>
                    <a:pt x="6" y="52"/>
                    <a:pt x="6" y="52"/>
                  </a:cubicBezTo>
                  <a:cubicBezTo>
                    <a:pt x="6" y="52"/>
                    <a:pt x="6" y="52"/>
                    <a:pt x="6" y="52"/>
                  </a:cubicBezTo>
                  <a:cubicBezTo>
                    <a:pt x="6" y="52"/>
                    <a:pt x="6" y="52"/>
                    <a:pt x="6" y="52"/>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8" y="53"/>
                    <a:pt x="8" y="53"/>
                    <a:pt x="8" y="53"/>
                  </a:cubicBezTo>
                  <a:cubicBezTo>
                    <a:pt x="8" y="53"/>
                    <a:pt x="8" y="53"/>
                    <a:pt x="8" y="53"/>
                  </a:cubicBezTo>
                  <a:cubicBezTo>
                    <a:pt x="8" y="53"/>
                    <a:pt x="8" y="53"/>
                    <a:pt x="8" y="53"/>
                  </a:cubicBezTo>
                  <a:cubicBezTo>
                    <a:pt x="8" y="53"/>
                    <a:pt x="8" y="53"/>
                    <a:pt x="8" y="53"/>
                  </a:cubicBezTo>
                  <a:cubicBezTo>
                    <a:pt x="8" y="53"/>
                    <a:pt x="8" y="53"/>
                    <a:pt x="8" y="53"/>
                  </a:cubicBezTo>
                  <a:cubicBezTo>
                    <a:pt x="8" y="53"/>
                    <a:pt x="8" y="53"/>
                    <a:pt x="8" y="53"/>
                  </a:cubicBezTo>
                  <a:cubicBezTo>
                    <a:pt x="9" y="52"/>
                    <a:pt x="9" y="52"/>
                    <a:pt x="9" y="52"/>
                  </a:cubicBezTo>
                  <a:cubicBezTo>
                    <a:pt x="9" y="52"/>
                    <a:pt x="9" y="52"/>
                    <a:pt x="9" y="52"/>
                  </a:cubicBezTo>
                  <a:cubicBezTo>
                    <a:pt x="9" y="52"/>
                    <a:pt x="9" y="52"/>
                    <a:pt x="10" y="52"/>
                  </a:cubicBezTo>
                  <a:cubicBezTo>
                    <a:pt x="10" y="52"/>
                    <a:pt x="10" y="52"/>
                    <a:pt x="10" y="52"/>
                  </a:cubicBezTo>
                  <a:cubicBezTo>
                    <a:pt x="10" y="52"/>
                    <a:pt x="10" y="52"/>
                    <a:pt x="10" y="52"/>
                  </a:cubicBezTo>
                  <a:cubicBezTo>
                    <a:pt x="11" y="52"/>
                    <a:pt x="11" y="52"/>
                    <a:pt x="11" y="52"/>
                  </a:cubicBezTo>
                  <a:cubicBezTo>
                    <a:pt x="11" y="53"/>
                    <a:pt x="11" y="53"/>
                    <a:pt x="11" y="53"/>
                  </a:cubicBezTo>
                  <a:cubicBezTo>
                    <a:pt x="12" y="53"/>
                    <a:pt x="12" y="53"/>
                    <a:pt x="12" y="53"/>
                  </a:cubicBezTo>
                  <a:cubicBezTo>
                    <a:pt x="12" y="53"/>
                    <a:pt x="12" y="53"/>
                    <a:pt x="12" y="53"/>
                  </a:cubicBezTo>
                  <a:cubicBezTo>
                    <a:pt x="12" y="53"/>
                    <a:pt x="12" y="53"/>
                    <a:pt x="12" y="53"/>
                  </a:cubicBezTo>
                  <a:cubicBezTo>
                    <a:pt x="14" y="56"/>
                    <a:pt x="14" y="56"/>
                    <a:pt x="14" y="56"/>
                  </a:cubicBezTo>
                  <a:cubicBezTo>
                    <a:pt x="15" y="59"/>
                    <a:pt x="15" y="59"/>
                    <a:pt x="15" y="59"/>
                  </a:cubicBezTo>
                  <a:cubicBezTo>
                    <a:pt x="15" y="59"/>
                    <a:pt x="15" y="59"/>
                    <a:pt x="15" y="59"/>
                  </a:cubicBezTo>
                  <a:cubicBezTo>
                    <a:pt x="15" y="59"/>
                    <a:pt x="15" y="59"/>
                    <a:pt x="15" y="59"/>
                  </a:cubicBezTo>
                  <a:cubicBezTo>
                    <a:pt x="15" y="59"/>
                    <a:pt x="15" y="60"/>
                    <a:pt x="15" y="60"/>
                  </a:cubicBezTo>
                  <a:cubicBezTo>
                    <a:pt x="16" y="60"/>
                    <a:pt x="16" y="60"/>
                    <a:pt x="16" y="60"/>
                  </a:cubicBezTo>
                  <a:cubicBezTo>
                    <a:pt x="16" y="60"/>
                    <a:pt x="16" y="60"/>
                    <a:pt x="16" y="60"/>
                  </a:cubicBezTo>
                  <a:cubicBezTo>
                    <a:pt x="16" y="60"/>
                    <a:pt x="16" y="60"/>
                    <a:pt x="16" y="60"/>
                  </a:cubicBezTo>
                  <a:cubicBezTo>
                    <a:pt x="16" y="60"/>
                    <a:pt x="16" y="60"/>
                    <a:pt x="16" y="60"/>
                  </a:cubicBezTo>
                  <a:cubicBezTo>
                    <a:pt x="17" y="61"/>
                    <a:pt x="17" y="61"/>
                    <a:pt x="17" y="61"/>
                  </a:cubicBezTo>
                  <a:cubicBezTo>
                    <a:pt x="17" y="61"/>
                    <a:pt x="17" y="61"/>
                    <a:pt x="17" y="61"/>
                  </a:cubicBezTo>
                  <a:cubicBezTo>
                    <a:pt x="17" y="61"/>
                    <a:pt x="17" y="61"/>
                    <a:pt x="17" y="61"/>
                  </a:cubicBezTo>
                  <a:cubicBezTo>
                    <a:pt x="17" y="61"/>
                    <a:pt x="17" y="61"/>
                    <a:pt x="17" y="61"/>
                  </a:cubicBezTo>
                  <a:cubicBezTo>
                    <a:pt x="17" y="61"/>
                    <a:pt x="17" y="61"/>
                    <a:pt x="17" y="61"/>
                  </a:cubicBezTo>
                  <a:cubicBezTo>
                    <a:pt x="18" y="62"/>
                    <a:pt x="18" y="62"/>
                    <a:pt x="18" y="62"/>
                  </a:cubicBezTo>
                  <a:cubicBezTo>
                    <a:pt x="18" y="62"/>
                    <a:pt x="18" y="62"/>
                    <a:pt x="18"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20" y="62"/>
                    <a:pt x="20" y="62"/>
                    <a:pt x="20" y="62"/>
                  </a:cubicBezTo>
                  <a:cubicBezTo>
                    <a:pt x="20" y="62"/>
                    <a:pt x="20" y="62"/>
                    <a:pt x="20" y="62"/>
                  </a:cubicBezTo>
                  <a:cubicBezTo>
                    <a:pt x="21" y="62"/>
                    <a:pt x="21" y="62"/>
                    <a:pt x="21" y="62"/>
                  </a:cubicBezTo>
                  <a:cubicBezTo>
                    <a:pt x="21" y="62"/>
                    <a:pt x="21" y="62"/>
                    <a:pt x="21" y="62"/>
                  </a:cubicBezTo>
                  <a:cubicBezTo>
                    <a:pt x="21" y="62"/>
                    <a:pt x="21" y="62"/>
                    <a:pt x="22" y="62"/>
                  </a:cubicBezTo>
                  <a:cubicBezTo>
                    <a:pt x="22" y="62"/>
                    <a:pt x="22" y="62"/>
                    <a:pt x="22" y="62"/>
                  </a:cubicBezTo>
                  <a:cubicBezTo>
                    <a:pt x="23" y="62"/>
                    <a:pt x="24" y="61"/>
                    <a:pt x="24" y="61"/>
                  </a:cubicBezTo>
                  <a:cubicBezTo>
                    <a:pt x="25" y="61"/>
                    <a:pt x="25" y="61"/>
                    <a:pt x="26" y="61"/>
                  </a:cubicBezTo>
                  <a:cubicBezTo>
                    <a:pt x="27" y="61"/>
                    <a:pt x="27" y="61"/>
                    <a:pt x="27" y="61"/>
                  </a:cubicBezTo>
                  <a:cubicBezTo>
                    <a:pt x="28" y="61"/>
                    <a:pt x="28" y="61"/>
                    <a:pt x="28" y="61"/>
                  </a:cubicBezTo>
                  <a:cubicBezTo>
                    <a:pt x="30" y="62"/>
                    <a:pt x="30" y="62"/>
                    <a:pt x="30" y="62"/>
                  </a:cubicBezTo>
                  <a:cubicBezTo>
                    <a:pt x="31" y="63"/>
                    <a:pt x="31" y="63"/>
                    <a:pt x="31" y="63"/>
                  </a:cubicBezTo>
                  <a:cubicBezTo>
                    <a:pt x="31" y="63"/>
                    <a:pt x="31" y="63"/>
                    <a:pt x="31" y="63"/>
                  </a:cubicBezTo>
                  <a:cubicBezTo>
                    <a:pt x="31" y="63"/>
                    <a:pt x="31" y="63"/>
                    <a:pt x="31" y="63"/>
                  </a:cubicBezTo>
                  <a:cubicBezTo>
                    <a:pt x="31" y="63"/>
                    <a:pt x="32" y="63"/>
                    <a:pt x="32" y="63"/>
                  </a:cubicBezTo>
                  <a:cubicBezTo>
                    <a:pt x="32" y="63"/>
                    <a:pt x="32" y="63"/>
                    <a:pt x="33" y="63"/>
                  </a:cubicBezTo>
                  <a:cubicBezTo>
                    <a:pt x="33" y="63"/>
                    <a:pt x="33" y="63"/>
                    <a:pt x="33" y="63"/>
                  </a:cubicBezTo>
                  <a:cubicBezTo>
                    <a:pt x="33" y="63"/>
                    <a:pt x="33" y="63"/>
                    <a:pt x="33" y="63"/>
                  </a:cubicBezTo>
                  <a:cubicBezTo>
                    <a:pt x="33" y="63"/>
                    <a:pt x="33" y="63"/>
                    <a:pt x="33" y="63"/>
                  </a:cubicBezTo>
                  <a:cubicBezTo>
                    <a:pt x="34" y="62"/>
                    <a:pt x="34" y="62"/>
                    <a:pt x="34" y="62"/>
                  </a:cubicBezTo>
                  <a:cubicBezTo>
                    <a:pt x="34" y="62"/>
                    <a:pt x="34" y="62"/>
                    <a:pt x="34" y="62"/>
                  </a:cubicBezTo>
                  <a:cubicBezTo>
                    <a:pt x="34" y="62"/>
                    <a:pt x="34" y="62"/>
                    <a:pt x="34" y="62"/>
                  </a:cubicBezTo>
                  <a:cubicBezTo>
                    <a:pt x="34" y="62"/>
                    <a:pt x="34" y="62"/>
                    <a:pt x="34" y="62"/>
                  </a:cubicBezTo>
                  <a:cubicBezTo>
                    <a:pt x="34" y="62"/>
                    <a:pt x="34" y="62"/>
                    <a:pt x="34" y="62"/>
                  </a:cubicBezTo>
                  <a:cubicBezTo>
                    <a:pt x="35" y="62"/>
                    <a:pt x="35" y="62"/>
                    <a:pt x="35" y="62"/>
                  </a:cubicBezTo>
                  <a:cubicBezTo>
                    <a:pt x="35" y="61"/>
                    <a:pt x="35" y="61"/>
                    <a:pt x="35" y="61"/>
                  </a:cubicBezTo>
                  <a:cubicBezTo>
                    <a:pt x="35" y="61"/>
                    <a:pt x="35" y="61"/>
                    <a:pt x="35" y="61"/>
                  </a:cubicBezTo>
                  <a:cubicBezTo>
                    <a:pt x="35" y="60"/>
                    <a:pt x="36" y="58"/>
                    <a:pt x="36" y="57"/>
                  </a:cubicBezTo>
                  <a:cubicBezTo>
                    <a:pt x="37" y="55"/>
                    <a:pt x="37" y="55"/>
                    <a:pt x="37" y="55"/>
                  </a:cubicBezTo>
                  <a:cubicBezTo>
                    <a:pt x="37" y="53"/>
                    <a:pt x="37" y="53"/>
                    <a:pt x="37" y="53"/>
                  </a:cubicBezTo>
                  <a:cubicBezTo>
                    <a:pt x="38" y="52"/>
                    <a:pt x="38" y="51"/>
                    <a:pt x="38" y="50"/>
                  </a:cubicBezTo>
                  <a:cubicBezTo>
                    <a:pt x="38" y="50"/>
                    <a:pt x="38" y="50"/>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7"/>
                    <a:pt x="38" y="47"/>
                    <a:pt x="38" y="47"/>
                  </a:cubicBezTo>
                  <a:cubicBezTo>
                    <a:pt x="38" y="47"/>
                    <a:pt x="38" y="47"/>
                    <a:pt x="38" y="47"/>
                  </a:cubicBezTo>
                  <a:cubicBezTo>
                    <a:pt x="38" y="47"/>
                    <a:pt x="38" y="47"/>
                    <a:pt x="38" y="47"/>
                  </a:cubicBezTo>
                  <a:cubicBezTo>
                    <a:pt x="37" y="47"/>
                    <a:pt x="37" y="47"/>
                    <a:pt x="37" y="47"/>
                  </a:cubicBezTo>
                  <a:cubicBezTo>
                    <a:pt x="37" y="47"/>
                    <a:pt x="37" y="47"/>
                    <a:pt x="37" y="47"/>
                  </a:cubicBezTo>
                  <a:cubicBezTo>
                    <a:pt x="37" y="47"/>
                    <a:pt x="37" y="47"/>
                    <a:pt x="37" y="47"/>
                  </a:cubicBezTo>
                  <a:cubicBezTo>
                    <a:pt x="37" y="47"/>
                    <a:pt x="37" y="47"/>
                    <a:pt x="37" y="47"/>
                  </a:cubicBezTo>
                  <a:cubicBezTo>
                    <a:pt x="36" y="46"/>
                    <a:pt x="36" y="46"/>
                    <a:pt x="35" y="45"/>
                  </a:cubicBezTo>
                  <a:cubicBezTo>
                    <a:pt x="35" y="44"/>
                    <a:pt x="34" y="42"/>
                    <a:pt x="34" y="41"/>
                  </a:cubicBezTo>
                  <a:cubicBezTo>
                    <a:pt x="34" y="40"/>
                    <a:pt x="34" y="38"/>
                    <a:pt x="34" y="37"/>
                  </a:cubicBezTo>
                  <a:cubicBezTo>
                    <a:pt x="34" y="35"/>
                    <a:pt x="34" y="35"/>
                    <a:pt x="34" y="35"/>
                  </a:cubicBezTo>
                  <a:cubicBezTo>
                    <a:pt x="34" y="34"/>
                    <a:pt x="34" y="34"/>
                    <a:pt x="34" y="34"/>
                  </a:cubicBezTo>
                  <a:cubicBezTo>
                    <a:pt x="37" y="33"/>
                    <a:pt x="39" y="32"/>
                    <a:pt x="41" y="31"/>
                  </a:cubicBezTo>
                  <a:cubicBezTo>
                    <a:pt x="44" y="30"/>
                    <a:pt x="44" y="30"/>
                    <a:pt x="44" y="30"/>
                  </a:cubicBezTo>
                  <a:cubicBezTo>
                    <a:pt x="44" y="30"/>
                    <a:pt x="44" y="30"/>
                    <a:pt x="44" y="30"/>
                  </a:cubicBezTo>
                  <a:cubicBezTo>
                    <a:pt x="44" y="30"/>
                    <a:pt x="44" y="30"/>
                    <a:pt x="44" y="30"/>
                  </a:cubicBezTo>
                  <a:cubicBezTo>
                    <a:pt x="46" y="29"/>
                    <a:pt x="46" y="29"/>
                    <a:pt x="46" y="29"/>
                  </a:cubicBezTo>
                  <a:cubicBezTo>
                    <a:pt x="46" y="29"/>
                    <a:pt x="46" y="29"/>
                    <a:pt x="46" y="29"/>
                  </a:cubicBezTo>
                  <a:cubicBezTo>
                    <a:pt x="46" y="29"/>
                    <a:pt x="46" y="29"/>
                    <a:pt x="46" y="29"/>
                  </a:cubicBezTo>
                  <a:cubicBezTo>
                    <a:pt x="46" y="27"/>
                    <a:pt x="46" y="27"/>
                    <a:pt x="46" y="27"/>
                  </a:cubicBezTo>
                  <a:cubicBezTo>
                    <a:pt x="46" y="27"/>
                    <a:pt x="46" y="27"/>
                    <a:pt x="46" y="27"/>
                  </a:cubicBezTo>
                  <a:cubicBezTo>
                    <a:pt x="46" y="27"/>
                    <a:pt x="46" y="27"/>
                    <a:pt x="46" y="27"/>
                  </a:cubicBezTo>
                  <a:cubicBezTo>
                    <a:pt x="45" y="26"/>
                    <a:pt x="45" y="26"/>
                    <a:pt x="45" y="26"/>
                  </a:cubicBezTo>
                  <a:cubicBezTo>
                    <a:pt x="45" y="26"/>
                    <a:pt x="45" y="26"/>
                    <a:pt x="45" y="26"/>
                  </a:cubicBezTo>
                  <a:cubicBezTo>
                    <a:pt x="45" y="26"/>
                    <a:pt x="45" y="26"/>
                    <a:pt x="45" y="26"/>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2" y="25"/>
                    <a:pt x="41" y="25"/>
                    <a:pt x="40" y="25"/>
                  </a:cubicBezTo>
                  <a:cubicBezTo>
                    <a:pt x="40" y="25"/>
                    <a:pt x="40" y="25"/>
                    <a:pt x="40" y="25"/>
                  </a:cubicBezTo>
                  <a:cubicBezTo>
                    <a:pt x="40" y="25"/>
                    <a:pt x="40" y="25"/>
                    <a:pt x="40" y="25"/>
                  </a:cubicBezTo>
                  <a:cubicBezTo>
                    <a:pt x="36" y="27"/>
                    <a:pt x="36" y="27"/>
                    <a:pt x="36" y="27"/>
                  </a:cubicBezTo>
                  <a:cubicBezTo>
                    <a:pt x="36" y="27"/>
                    <a:pt x="36" y="27"/>
                    <a:pt x="36" y="27"/>
                  </a:cubicBezTo>
                  <a:cubicBezTo>
                    <a:pt x="36" y="27"/>
                    <a:pt x="36" y="27"/>
                    <a:pt x="36" y="27"/>
                  </a:cubicBezTo>
                  <a:cubicBezTo>
                    <a:pt x="34" y="28"/>
                    <a:pt x="34" y="28"/>
                    <a:pt x="34" y="28"/>
                  </a:cubicBezTo>
                  <a:cubicBezTo>
                    <a:pt x="32" y="27"/>
                    <a:pt x="32" y="27"/>
                    <a:pt x="32" y="27"/>
                  </a:cubicBezTo>
                  <a:cubicBezTo>
                    <a:pt x="32" y="26"/>
                    <a:pt x="31" y="24"/>
                    <a:pt x="31" y="23"/>
                  </a:cubicBezTo>
                  <a:cubicBezTo>
                    <a:pt x="30" y="21"/>
                    <a:pt x="30" y="21"/>
                    <a:pt x="30" y="21"/>
                  </a:cubicBezTo>
                  <a:cubicBezTo>
                    <a:pt x="30" y="21"/>
                    <a:pt x="30" y="21"/>
                    <a:pt x="30" y="21"/>
                  </a:cubicBezTo>
                  <a:cubicBezTo>
                    <a:pt x="30" y="21"/>
                    <a:pt x="30" y="21"/>
                    <a:pt x="30" y="21"/>
                  </a:cubicBezTo>
                  <a:cubicBezTo>
                    <a:pt x="30" y="20"/>
                    <a:pt x="30" y="20"/>
                    <a:pt x="30" y="20"/>
                  </a:cubicBezTo>
                  <a:cubicBezTo>
                    <a:pt x="30" y="20"/>
                    <a:pt x="30" y="20"/>
                    <a:pt x="30" y="20"/>
                  </a:cubicBezTo>
                  <a:cubicBezTo>
                    <a:pt x="30" y="20"/>
                    <a:pt x="30" y="20"/>
                    <a:pt x="30" y="20"/>
                  </a:cubicBezTo>
                  <a:cubicBezTo>
                    <a:pt x="29" y="20"/>
                    <a:pt x="29" y="20"/>
                    <a:pt x="29" y="20"/>
                  </a:cubicBezTo>
                  <a:cubicBezTo>
                    <a:pt x="29" y="20"/>
                    <a:pt x="29" y="20"/>
                    <a:pt x="29" y="20"/>
                  </a:cubicBezTo>
                  <a:cubicBezTo>
                    <a:pt x="29" y="20"/>
                    <a:pt x="29" y="20"/>
                    <a:pt x="29" y="20"/>
                  </a:cubicBezTo>
                  <a:cubicBezTo>
                    <a:pt x="29" y="20"/>
                    <a:pt x="29" y="20"/>
                    <a:pt x="29" y="20"/>
                  </a:cubicBezTo>
                  <a:cubicBezTo>
                    <a:pt x="29" y="19"/>
                    <a:pt x="29" y="19"/>
                    <a:pt x="29" y="19"/>
                  </a:cubicBezTo>
                  <a:cubicBezTo>
                    <a:pt x="28" y="19"/>
                    <a:pt x="28" y="19"/>
                    <a:pt x="28" y="19"/>
                  </a:cubicBezTo>
                  <a:cubicBezTo>
                    <a:pt x="28" y="19"/>
                    <a:pt x="28" y="19"/>
                    <a:pt x="28" y="19"/>
                  </a:cubicBezTo>
                  <a:cubicBezTo>
                    <a:pt x="28" y="19"/>
                    <a:pt x="28" y="19"/>
                    <a:pt x="28" y="19"/>
                  </a:cubicBezTo>
                  <a:cubicBezTo>
                    <a:pt x="27" y="19"/>
                    <a:pt x="27" y="19"/>
                    <a:pt x="27" y="19"/>
                  </a:cubicBezTo>
                  <a:cubicBezTo>
                    <a:pt x="27" y="19"/>
                    <a:pt x="27" y="18"/>
                    <a:pt x="27" y="18"/>
                  </a:cubicBezTo>
                  <a:cubicBezTo>
                    <a:pt x="27" y="18"/>
                    <a:pt x="27" y="18"/>
                    <a:pt x="27" y="18"/>
                  </a:cubicBezTo>
                  <a:cubicBezTo>
                    <a:pt x="27" y="18"/>
                    <a:pt x="27" y="18"/>
                    <a:pt x="27"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5" y="18"/>
                    <a:pt x="25" y="18"/>
                    <a:pt x="25" y="18"/>
                  </a:cubicBezTo>
                  <a:cubicBezTo>
                    <a:pt x="25" y="18"/>
                    <a:pt x="25" y="18"/>
                    <a:pt x="25" y="18"/>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3" y="18"/>
                    <a:pt x="23" y="18"/>
                    <a:pt x="23" y="18"/>
                  </a:cubicBezTo>
                  <a:cubicBezTo>
                    <a:pt x="23" y="18"/>
                    <a:pt x="23" y="18"/>
                    <a:pt x="23" y="18"/>
                  </a:cubicBezTo>
                  <a:cubicBezTo>
                    <a:pt x="23" y="18"/>
                    <a:pt x="23" y="18"/>
                    <a:pt x="23" y="18"/>
                  </a:cubicBezTo>
                  <a:cubicBezTo>
                    <a:pt x="23" y="18"/>
                    <a:pt x="23" y="18"/>
                    <a:pt x="23" y="18"/>
                  </a:cubicBezTo>
                  <a:cubicBezTo>
                    <a:pt x="23" y="18"/>
                    <a:pt x="23" y="18"/>
                    <a:pt x="23" y="18"/>
                  </a:cubicBezTo>
                  <a:cubicBezTo>
                    <a:pt x="23" y="18"/>
                    <a:pt x="23" y="18"/>
                    <a:pt x="23" y="18"/>
                  </a:cubicBezTo>
                  <a:cubicBezTo>
                    <a:pt x="22" y="18"/>
                    <a:pt x="22" y="18"/>
                    <a:pt x="22" y="18"/>
                  </a:cubicBezTo>
                  <a:cubicBezTo>
                    <a:pt x="22" y="18"/>
                    <a:pt x="22" y="18"/>
                    <a:pt x="22" y="18"/>
                  </a:cubicBezTo>
                  <a:cubicBezTo>
                    <a:pt x="22" y="18"/>
                    <a:pt x="22" y="18"/>
                    <a:pt x="22" y="18"/>
                  </a:cubicBezTo>
                  <a:cubicBezTo>
                    <a:pt x="22" y="18"/>
                    <a:pt x="22" y="18"/>
                    <a:pt x="22" y="18"/>
                  </a:cubicBezTo>
                  <a:cubicBezTo>
                    <a:pt x="21" y="18"/>
                    <a:pt x="21" y="18"/>
                    <a:pt x="21" y="18"/>
                  </a:cubicBezTo>
                  <a:cubicBezTo>
                    <a:pt x="19" y="18"/>
                    <a:pt x="19" y="18"/>
                    <a:pt x="19" y="18"/>
                  </a:cubicBezTo>
                  <a:cubicBezTo>
                    <a:pt x="21" y="11"/>
                    <a:pt x="21" y="11"/>
                    <a:pt x="21" y="11"/>
                  </a:cubicBezTo>
                  <a:cubicBezTo>
                    <a:pt x="21" y="11"/>
                    <a:pt x="21" y="11"/>
                    <a:pt x="21" y="11"/>
                  </a:cubicBezTo>
                  <a:cubicBezTo>
                    <a:pt x="21" y="11"/>
                    <a:pt x="21" y="11"/>
                    <a:pt x="21" y="11"/>
                  </a:cubicBezTo>
                  <a:cubicBezTo>
                    <a:pt x="22" y="10"/>
                    <a:pt x="22" y="10"/>
                    <a:pt x="22" y="10"/>
                  </a:cubicBezTo>
                  <a:cubicBezTo>
                    <a:pt x="22" y="10"/>
                    <a:pt x="22" y="10"/>
                    <a:pt x="22" y="10"/>
                  </a:cubicBezTo>
                  <a:cubicBezTo>
                    <a:pt x="22" y="10"/>
                    <a:pt x="22" y="9"/>
                    <a:pt x="22" y="9"/>
                  </a:cubicBezTo>
                  <a:cubicBezTo>
                    <a:pt x="22" y="9"/>
                    <a:pt x="21" y="9"/>
                    <a:pt x="21" y="9"/>
                  </a:cubicBezTo>
                  <a:cubicBezTo>
                    <a:pt x="21" y="9"/>
                    <a:pt x="21" y="9"/>
                    <a:pt x="21" y="9"/>
                  </a:cubicBezTo>
                  <a:cubicBezTo>
                    <a:pt x="21" y="9"/>
                    <a:pt x="21" y="9"/>
                    <a:pt x="21" y="8"/>
                  </a:cubicBezTo>
                  <a:cubicBezTo>
                    <a:pt x="21" y="8"/>
                    <a:pt x="21" y="8"/>
                    <a:pt x="21" y="8"/>
                  </a:cubicBezTo>
                  <a:cubicBezTo>
                    <a:pt x="21" y="8"/>
                    <a:pt x="21" y="8"/>
                    <a:pt x="21" y="8"/>
                  </a:cubicBezTo>
                  <a:cubicBezTo>
                    <a:pt x="21" y="7"/>
                    <a:pt x="21" y="7"/>
                    <a:pt x="21" y="7"/>
                  </a:cubicBezTo>
                  <a:cubicBezTo>
                    <a:pt x="21" y="7"/>
                    <a:pt x="21" y="7"/>
                    <a:pt x="21" y="7"/>
                  </a:cubicBezTo>
                  <a:cubicBezTo>
                    <a:pt x="21" y="7"/>
                    <a:pt x="21" y="7"/>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8" y="5"/>
                    <a:pt x="18" y="5"/>
                    <a:pt x="18" y="5"/>
                  </a:cubicBezTo>
                  <a:cubicBezTo>
                    <a:pt x="18" y="5"/>
                    <a:pt x="18" y="5"/>
                    <a:pt x="18" y="5"/>
                  </a:cubicBezTo>
                  <a:cubicBezTo>
                    <a:pt x="18" y="5"/>
                    <a:pt x="18" y="5"/>
                    <a:pt x="18" y="5"/>
                  </a:cubicBezTo>
                  <a:cubicBezTo>
                    <a:pt x="18" y="5"/>
                    <a:pt x="18" y="5"/>
                    <a:pt x="18" y="5"/>
                  </a:cubicBezTo>
                  <a:cubicBezTo>
                    <a:pt x="18" y="5"/>
                    <a:pt x="17" y="5"/>
                    <a:pt x="17" y="5"/>
                  </a:cubicBezTo>
                  <a:cubicBezTo>
                    <a:pt x="17" y="5"/>
                    <a:pt x="17" y="5"/>
                    <a:pt x="17" y="5"/>
                  </a:cubicBezTo>
                  <a:cubicBezTo>
                    <a:pt x="17" y="5"/>
                    <a:pt x="17" y="5"/>
                    <a:pt x="17" y="5"/>
                  </a:cubicBezTo>
                  <a:cubicBezTo>
                    <a:pt x="17" y="5"/>
                    <a:pt x="17" y="5"/>
                    <a:pt x="17" y="5"/>
                  </a:cubicBezTo>
                  <a:cubicBezTo>
                    <a:pt x="17" y="5"/>
                    <a:pt x="16" y="5"/>
                    <a:pt x="16" y="5"/>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5" y="6"/>
                    <a:pt x="15" y="6"/>
                    <a:pt x="15" y="6"/>
                  </a:cubicBezTo>
                  <a:cubicBezTo>
                    <a:pt x="15" y="6"/>
                    <a:pt x="15" y="7"/>
                    <a:pt x="15" y="7"/>
                  </a:cubicBezTo>
                  <a:cubicBezTo>
                    <a:pt x="15" y="7"/>
                    <a:pt x="15" y="7"/>
                    <a:pt x="15" y="7"/>
                  </a:cubicBezTo>
                  <a:cubicBezTo>
                    <a:pt x="15" y="7"/>
                    <a:pt x="15" y="7"/>
                    <a:pt x="15" y="7"/>
                  </a:cubicBezTo>
                  <a:cubicBezTo>
                    <a:pt x="11" y="13"/>
                    <a:pt x="11" y="13"/>
                    <a:pt x="11" y="13"/>
                  </a:cubicBezTo>
                  <a:cubicBezTo>
                    <a:pt x="8" y="16"/>
                    <a:pt x="8" y="16"/>
                    <a:pt x="8" y="16"/>
                  </a:cubicBezTo>
                  <a:cubicBezTo>
                    <a:pt x="8" y="16"/>
                    <a:pt x="8" y="16"/>
                    <a:pt x="8" y="16"/>
                  </a:cubicBezTo>
                  <a:cubicBezTo>
                    <a:pt x="7" y="16"/>
                    <a:pt x="7" y="16"/>
                    <a:pt x="7" y="16"/>
                  </a:cubicBezTo>
                  <a:cubicBezTo>
                    <a:pt x="7" y="16"/>
                    <a:pt x="7" y="16"/>
                    <a:pt x="7" y="16"/>
                  </a:cubicBezTo>
                  <a:cubicBezTo>
                    <a:pt x="7" y="16"/>
                    <a:pt x="7" y="16"/>
                    <a:pt x="7" y="16"/>
                  </a:cubicBezTo>
                  <a:cubicBezTo>
                    <a:pt x="7" y="16"/>
                    <a:pt x="7" y="16"/>
                    <a:pt x="7" y="16"/>
                  </a:cubicBezTo>
                  <a:cubicBezTo>
                    <a:pt x="6" y="15"/>
                    <a:pt x="6" y="15"/>
                    <a:pt x="6" y="15"/>
                  </a:cubicBezTo>
                  <a:cubicBezTo>
                    <a:pt x="6" y="15"/>
                    <a:pt x="6" y="15"/>
                    <a:pt x="6" y="15"/>
                  </a:cubicBezTo>
                  <a:cubicBezTo>
                    <a:pt x="6" y="15"/>
                    <a:pt x="6" y="15"/>
                    <a:pt x="6" y="15"/>
                  </a:cubicBezTo>
                  <a:cubicBezTo>
                    <a:pt x="7" y="8"/>
                    <a:pt x="7" y="8"/>
                    <a:pt x="7" y="8"/>
                  </a:cubicBezTo>
                  <a:cubicBezTo>
                    <a:pt x="7" y="8"/>
                    <a:pt x="7" y="8"/>
                    <a:pt x="7" y="8"/>
                  </a:cubicBezTo>
                  <a:cubicBezTo>
                    <a:pt x="7" y="8"/>
                    <a:pt x="7" y="7"/>
                    <a:pt x="7" y="6"/>
                  </a:cubicBezTo>
                  <a:cubicBezTo>
                    <a:pt x="7" y="5"/>
                    <a:pt x="7" y="5"/>
                    <a:pt x="7" y="4"/>
                  </a:cubicBezTo>
                  <a:cubicBezTo>
                    <a:pt x="7" y="3"/>
                    <a:pt x="7" y="3"/>
                    <a:pt x="7" y="2"/>
                  </a:cubicBezTo>
                  <a:cubicBezTo>
                    <a:pt x="6" y="2"/>
                    <a:pt x="6" y="1"/>
                    <a:pt x="6" y="1"/>
                  </a:cubicBezTo>
                  <a:cubicBezTo>
                    <a:pt x="6" y="0"/>
                    <a:pt x="6" y="0"/>
                    <a:pt x="6" y="0"/>
                  </a:cubicBezTo>
                  <a:cubicBezTo>
                    <a:pt x="6" y="0"/>
                    <a:pt x="6" y="0"/>
                    <a:pt x="6" y="0"/>
                  </a:cubicBezTo>
                  <a:cubicBezTo>
                    <a:pt x="6" y="0"/>
                    <a:pt x="6" y="0"/>
                    <a:pt x="6" y="0"/>
                  </a:cubicBezTo>
                  <a:cubicBezTo>
                    <a:pt x="6" y="0"/>
                    <a:pt x="6" y="0"/>
                    <a:pt x="5" y="0"/>
                  </a:cubicBezTo>
                  <a:cubicBezTo>
                    <a:pt x="5" y="0"/>
                    <a:pt x="5" y="0"/>
                    <a:pt x="5" y="0"/>
                  </a:cubicBezTo>
                  <a:cubicBezTo>
                    <a:pt x="5" y="0"/>
                    <a:pt x="5" y="0"/>
                    <a:pt x="5" y="0"/>
                  </a:cubicBezTo>
                  <a:cubicBezTo>
                    <a:pt x="5" y="0"/>
                    <a:pt x="5" y="0"/>
                    <a:pt x="5" y="0"/>
                  </a:cubicBezTo>
                  <a:cubicBezTo>
                    <a:pt x="5" y="0"/>
                    <a:pt x="5"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2" y="1"/>
                    <a:pt x="2" y="1"/>
                    <a:pt x="2" y="1"/>
                  </a:cubicBezTo>
                  <a:cubicBezTo>
                    <a:pt x="2" y="1"/>
                    <a:pt x="2" y="1"/>
                    <a:pt x="2" y="1"/>
                  </a:cubicBezTo>
                  <a:cubicBezTo>
                    <a:pt x="2" y="1"/>
                    <a:pt x="2" y="1"/>
                    <a:pt x="2" y="1"/>
                  </a:cubicBezTo>
                  <a:cubicBezTo>
                    <a:pt x="1" y="3"/>
                    <a:pt x="1" y="3"/>
                    <a:pt x="1" y="3"/>
                  </a:cubicBezTo>
                  <a:cubicBezTo>
                    <a:pt x="1" y="3"/>
                    <a:pt x="1" y="3"/>
                    <a:pt x="1" y="3"/>
                  </a:cubicBezTo>
                  <a:cubicBezTo>
                    <a:pt x="1" y="3"/>
                    <a:pt x="1" y="3"/>
                    <a:pt x="1" y="3"/>
                  </a:cubicBezTo>
                  <a:cubicBezTo>
                    <a:pt x="0" y="10"/>
                    <a:pt x="0" y="10"/>
                    <a:pt x="0" y="10"/>
                  </a:cubicBezTo>
                  <a:cubicBezTo>
                    <a:pt x="0" y="10"/>
                    <a:pt x="0" y="10"/>
                    <a:pt x="0" y="10"/>
                  </a:cubicBezTo>
                  <a:cubicBezTo>
                    <a:pt x="0" y="10"/>
                    <a:pt x="0" y="10"/>
                    <a:pt x="0" y="10"/>
                  </a:cubicBezTo>
                  <a:cubicBezTo>
                    <a:pt x="0" y="12"/>
                    <a:pt x="0" y="15"/>
                    <a:pt x="0" y="18"/>
                  </a:cubicBezTo>
                  <a:cubicBezTo>
                    <a:pt x="0" y="19"/>
                    <a:pt x="0" y="19"/>
                    <a:pt x="0" y="19"/>
                  </a:cubicBezTo>
                  <a:cubicBezTo>
                    <a:pt x="0" y="19"/>
                    <a:pt x="0" y="19"/>
                    <a:pt x="0" y="19"/>
                  </a:cubicBezTo>
                  <a:cubicBezTo>
                    <a:pt x="0" y="21"/>
                    <a:pt x="0" y="21"/>
                    <a:pt x="0" y="21"/>
                  </a:cubicBezTo>
                  <a:close/>
                  <a:moveTo>
                    <a:pt x="29" y="37"/>
                  </a:moveTo>
                  <a:cubicBezTo>
                    <a:pt x="29" y="37"/>
                    <a:pt x="29" y="37"/>
                    <a:pt x="29" y="37"/>
                  </a:cubicBezTo>
                  <a:cubicBezTo>
                    <a:pt x="29" y="37"/>
                    <a:pt x="29" y="37"/>
                    <a:pt x="29" y="37"/>
                  </a:cubicBezTo>
                  <a:cubicBezTo>
                    <a:pt x="29" y="38"/>
                    <a:pt x="29" y="38"/>
                    <a:pt x="29" y="38"/>
                  </a:cubicBezTo>
                  <a:cubicBezTo>
                    <a:pt x="29" y="38"/>
                    <a:pt x="29" y="38"/>
                    <a:pt x="29" y="38"/>
                  </a:cubicBezTo>
                  <a:cubicBezTo>
                    <a:pt x="30" y="38"/>
                    <a:pt x="30" y="38"/>
                    <a:pt x="30" y="38"/>
                  </a:cubicBezTo>
                  <a:cubicBezTo>
                    <a:pt x="30" y="39"/>
                    <a:pt x="30" y="39"/>
                    <a:pt x="30" y="39"/>
                  </a:cubicBezTo>
                  <a:cubicBezTo>
                    <a:pt x="30" y="39"/>
                    <a:pt x="30" y="39"/>
                    <a:pt x="30" y="39"/>
                  </a:cubicBezTo>
                  <a:cubicBezTo>
                    <a:pt x="30" y="39"/>
                    <a:pt x="30" y="39"/>
                    <a:pt x="30" y="39"/>
                  </a:cubicBezTo>
                  <a:cubicBezTo>
                    <a:pt x="30" y="39"/>
                    <a:pt x="30" y="39"/>
                    <a:pt x="30" y="39"/>
                  </a:cubicBezTo>
                  <a:cubicBezTo>
                    <a:pt x="30" y="39"/>
                    <a:pt x="30" y="39"/>
                    <a:pt x="30" y="39"/>
                  </a:cubicBezTo>
                  <a:cubicBezTo>
                    <a:pt x="30" y="40"/>
                    <a:pt x="30" y="40"/>
                    <a:pt x="30" y="41"/>
                  </a:cubicBezTo>
                  <a:cubicBezTo>
                    <a:pt x="30" y="41"/>
                    <a:pt x="30" y="42"/>
                    <a:pt x="31" y="42"/>
                  </a:cubicBezTo>
                  <a:cubicBezTo>
                    <a:pt x="31" y="43"/>
                    <a:pt x="31" y="43"/>
                    <a:pt x="31" y="43"/>
                  </a:cubicBezTo>
                  <a:cubicBezTo>
                    <a:pt x="31" y="43"/>
                    <a:pt x="31" y="43"/>
                    <a:pt x="31" y="43"/>
                  </a:cubicBezTo>
                  <a:cubicBezTo>
                    <a:pt x="31" y="43"/>
                    <a:pt x="31" y="43"/>
                    <a:pt x="31" y="43"/>
                  </a:cubicBezTo>
                  <a:cubicBezTo>
                    <a:pt x="31" y="43"/>
                    <a:pt x="31" y="43"/>
                    <a:pt x="31" y="43"/>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6"/>
                    <a:pt x="31" y="46"/>
                    <a:pt x="31" y="46"/>
                  </a:cubicBezTo>
                  <a:cubicBezTo>
                    <a:pt x="31" y="46"/>
                    <a:pt x="31" y="46"/>
                    <a:pt x="31" y="46"/>
                  </a:cubicBezTo>
                  <a:cubicBezTo>
                    <a:pt x="31" y="46"/>
                    <a:pt x="31" y="46"/>
                    <a:pt x="31" y="46"/>
                  </a:cubicBezTo>
                  <a:cubicBezTo>
                    <a:pt x="31" y="46"/>
                    <a:pt x="31" y="47"/>
                    <a:pt x="32" y="47"/>
                  </a:cubicBezTo>
                  <a:cubicBezTo>
                    <a:pt x="32" y="47"/>
                    <a:pt x="32" y="47"/>
                    <a:pt x="32" y="47"/>
                  </a:cubicBezTo>
                  <a:cubicBezTo>
                    <a:pt x="32" y="48"/>
                    <a:pt x="32" y="48"/>
                    <a:pt x="32" y="48"/>
                  </a:cubicBezTo>
                  <a:cubicBezTo>
                    <a:pt x="32" y="48"/>
                    <a:pt x="32" y="48"/>
                    <a:pt x="32" y="48"/>
                  </a:cubicBezTo>
                  <a:cubicBezTo>
                    <a:pt x="31" y="48"/>
                    <a:pt x="31" y="48"/>
                    <a:pt x="31" y="48"/>
                  </a:cubicBezTo>
                  <a:cubicBezTo>
                    <a:pt x="31" y="48"/>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50"/>
                    <a:pt x="31" y="50"/>
                    <a:pt x="31" y="50"/>
                  </a:cubicBezTo>
                  <a:cubicBezTo>
                    <a:pt x="31" y="50"/>
                    <a:pt x="31" y="50"/>
                    <a:pt x="31" y="50"/>
                  </a:cubicBezTo>
                  <a:cubicBezTo>
                    <a:pt x="31" y="50"/>
                    <a:pt x="31" y="50"/>
                    <a:pt x="31" y="50"/>
                  </a:cubicBezTo>
                  <a:cubicBezTo>
                    <a:pt x="31" y="51"/>
                    <a:pt x="31" y="51"/>
                    <a:pt x="31" y="51"/>
                  </a:cubicBezTo>
                  <a:cubicBezTo>
                    <a:pt x="31" y="51"/>
                    <a:pt x="31" y="51"/>
                    <a:pt x="31" y="51"/>
                  </a:cubicBezTo>
                  <a:cubicBezTo>
                    <a:pt x="31" y="51"/>
                    <a:pt x="31" y="51"/>
                    <a:pt x="31" y="51"/>
                  </a:cubicBezTo>
                  <a:cubicBezTo>
                    <a:pt x="31" y="51"/>
                    <a:pt x="31" y="51"/>
                    <a:pt x="31" y="51"/>
                  </a:cubicBezTo>
                  <a:cubicBezTo>
                    <a:pt x="31" y="51"/>
                    <a:pt x="31" y="51"/>
                    <a:pt x="31" y="51"/>
                  </a:cubicBezTo>
                  <a:cubicBezTo>
                    <a:pt x="31" y="51"/>
                    <a:pt x="31" y="52"/>
                    <a:pt x="31" y="52"/>
                  </a:cubicBezTo>
                  <a:cubicBezTo>
                    <a:pt x="31" y="52"/>
                    <a:pt x="31" y="52"/>
                    <a:pt x="31" y="52"/>
                  </a:cubicBezTo>
                  <a:cubicBezTo>
                    <a:pt x="31" y="52"/>
                    <a:pt x="31" y="52"/>
                    <a:pt x="31" y="52"/>
                  </a:cubicBezTo>
                  <a:cubicBezTo>
                    <a:pt x="31" y="52"/>
                    <a:pt x="31" y="52"/>
                    <a:pt x="31" y="52"/>
                  </a:cubicBezTo>
                  <a:cubicBezTo>
                    <a:pt x="30" y="52"/>
                    <a:pt x="30" y="52"/>
                    <a:pt x="30" y="52"/>
                  </a:cubicBezTo>
                  <a:cubicBezTo>
                    <a:pt x="30" y="52"/>
                    <a:pt x="30" y="52"/>
                    <a:pt x="30" y="52"/>
                  </a:cubicBezTo>
                  <a:cubicBezTo>
                    <a:pt x="30" y="52"/>
                    <a:pt x="30" y="52"/>
                    <a:pt x="30" y="52"/>
                  </a:cubicBezTo>
                  <a:cubicBezTo>
                    <a:pt x="30" y="53"/>
                    <a:pt x="30" y="53"/>
                    <a:pt x="30" y="53"/>
                  </a:cubicBezTo>
                  <a:cubicBezTo>
                    <a:pt x="30" y="53"/>
                    <a:pt x="30" y="53"/>
                    <a:pt x="30" y="53"/>
                  </a:cubicBezTo>
                  <a:cubicBezTo>
                    <a:pt x="29" y="53"/>
                    <a:pt x="29" y="53"/>
                    <a:pt x="29" y="53"/>
                  </a:cubicBezTo>
                  <a:cubicBezTo>
                    <a:pt x="29" y="53"/>
                    <a:pt x="29" y="53"/>
                    <a:pt x="29" y="53"/>
                  </a:cubicBezTo>
                  <a:cubicBezTo>
                    <a:pt x="29" y="53"/>
                    <a:pt x="29" y="53"/>
                    <a:pt x="29" y="53"/>
                  </a:cubicBezTo>
                  <a:cubicBezTo>
                    <a:pt x="28" y="53"/>
                    <a:pt x="28" y="53"/>
                    <a:pt x="28" y="53"/>
                  </a:cubicBezTo>
                  <a:cubicBezTo>
                    <a:pt x="28" y="53"/>
                    <a:pt x="27" y="54"/>
                    <a:pt x="27" y="54"/>
                  </a:cubicBezTo>
                  <a:cubicBezTo>
                    <a:pt x="26" y="54"/>
                    <a:pt x="26" y="54"/>
                    <a:pt x="26" y="54"/>
                  </a:cubicBezTo>
                  <a:cubicBezTo>
                    <a:pt x="25" y="54"/>
                    <a:pt x="24" y="55"/>
                    <a:pt x="24" y="55"/>
                  </a:cubicBezTo>
                  <a:cubicBezTo>
                    <a:pt x="23" y="55"/>
                    <a:pt x="23" y="55"/>
                    <a:pt x="23" y="55"/>
                  </a:cubicBezTo>
                  <a:cubicBezTo>
                    <a:pt x="23" y="55"/>
                    <a:pt x="23" y="55"/>
                    <a:pt x="23" y="55"/>
                  </a:cubicBezTo>
                  <a:cubicBezTo>
                    <a:pt x="23" y="55"/>
                    <a:pt x="23" y="55"/>
                    <a:pt x="23" y="55"/>
                  </a:cubicBezTo>
                  <a:cubicBezTo>
                    <a:pt x="22" y="55"/>
                    <a:pt x="22" y="55"/>
                    <a:pt x="22" y="55"/>
                  </a:cubicBezTo>
                  <a:cubicBezTo>
                    <a:pt x="22" y="55"/>
                    <a:pt x="22" y="55"/>
                    <a:pt x="22" y="55"/>
                  </a:cubicBezTo>
                  <a:cubicBezTo>
                    <a:pt x="22" y="55"/>
                    <a:pt x="22" y="55"/>
                    <a:pt x="22" y="55"/>
                  </a:cubicBezTo>
                  <a:cubicBezTo>
                    <a:pt x="21" y="55"/>
                    <a:pt x="21" y="55"/>
                    <a:pt x="21" y="55"/>
                  </a:cubicBezTo>
                  <a:cubicBezTo>
                    <a:pt x="21" y="55"/>
                    <a:pt x="21" y="55"/>
                    <a:pt x="21" y="55"/>
                  </a:cubicBezTo>
                  <a:cubicBezTo>
                    <a:pt x="21" y="55"/>
                    <a:pt x="21" y="55"/>
                    <a:pt x="21" y="55"/>
                  </a:cubicBezTo>
                  <a:cubicBezTo>
                    <a:pt x="21" y="55"/>
                    <a:pt x="21" y="55"/>
                    <a:pt x="21" y="55"/>
                  </a:cubicBezTo>
                  <a:cubicBezTo>
                    <a:pt x="21" y="54"/>
                    <a:pt x="21" y="54"/>
                    <a:pt x="21" y="54"/>
                  </a:cubicBezTo>
                  <a:cubicBezTo>
                    <a:pt x="20" y="54"/>
                    <a:pt x="20" y="54"/>
                    <a:pt x="20" y="54"/>
                  </a:cubicBezTo>
                  <a:cubicBezTo>
                    <a:pt x="19" y="52"/>
                    <a:pt x="19" y="51"/>
                    <a:pt x="18" y="49"/>
                  </a:cubicBezTo>
                  <a:cubicBezTo>
                    <a:pt x="18" y="48"/>
                    <a:pt x="18" y="46"/>
                    <a:pt x="17" y="45"/>
                  </a:cubicBezTo>
                  <a:cubicBezTo>
                    <a:pt x="17" y="44"/>
                    <a:pt x="17" y="44"/>
                    <a:pt x="17" y="44"/>
                  </a:cubicBezTo>
                  <a:cubicBezTo>
                    <a:pt x="18" y="44"/>
                    <a:pt x="18" y="44"/>
                    <a:pt x="18" y="44"/>
                  </a:cubicBezTo>
                  <a:cubicBezTo>
                    <a:pt x="18" y="44"/>
                    <a:pt x="18" y="44"/>
                    <a:pt x="18" y="44"/>
                  </a:cubicBezTo>
                  <a:cubicBezTo>
                    <a:pt x="18" y="44"/>
                    <a:pt x="18" y="44"/>
                    <a:pt x="18" y="44"/>
                  </a:cubicBezTo>
                  <a:cubicBezTo>
                    <a:pt x="18" y="43"/>
                    <a:pt x="18" y="43"/>
                    <a:pt x="18" y="43"/>
                  </a:cubicBezTo>
                  <a:cubicBezTo>
                    <a:pt x="18" y="43"/>
                    <a:pt x="18" y="43"/>
                    <a:pt x="18" y="43"/>
                  </a:cubicBezTo>
                  <a:cubicBezTo>
                    <a:pt x="19" y="43"/>
                    <a:pt x="19" y="43"/>
                    <a:pt x="19" y="43"/>
                  </a:cubicBezTo>
                  <a:cubicBezTo>
                    <a:pt x="19" y="43"/>
                    <a:pt x="19" y="43"/>
                    <a:pt x="19" y="43"/>
                  </a:cubicBezTo>
                  <a:cubicBezTo>
                    <a:pt x="19" y="43"/>
                    <a:pt x="19" y="43"/>
                    <a:pt x="19" y="43"/>
                  </a:cubicBezTo>
                  <a:cubicBezTo>
                    <a:pt x="20" y="43"/>
                    <a:pt x="20" y="43"/>
                    <a:pt x="20" y="43"/>
                  </a:cubicBezTo>
                  <a:cubicBezTo>
                    <a:pt x="20" y="43"/>
                    <a:pt x="20" y="43"/>
                    <a:pt x="20" y="43"/>
                  </a:cubicBezTo>
                  <a:cubicBezTo>
                    <a:pt x="20" y="43"/>
                    <a:pt x="20" y="43"/>
                    <a:pt x="20" y="43"/>
                  </a:cubicBezTo>
                  <a:cubicBezTo>
                    <a:pt x="21" y="43"/>
                    <a:pt x="21" y="43"/>
                    <a:pt x="21" y="43"/>
                  </a:cubicBezTo>
                  <a:cubicBezTo>
                    <a:pt x="21" y="43"/>
                    <a:pt x="21" y="43"/>
                    <a:pt x="21" y="43"/>
                  </a:cubicBezTo>
                  <a:cubicBezTo>
                    <a:pt x="21" y="43"/>
                    <a:pt x="21" y="43"/>
                    <a:pt x="21" y="43"/>
                  </a:cubicBezTo>
                  <a:cubicBezTo>
                    <a:pt x="21" y="43"/>
                    <a:pt x="21" y="43"/>
                    <a:pt x="21" y="43"/>
                  </a:cubicBezTo>
                  <a:cubicBezTo>
                    <a:pt x="21" y="43"/>
                    <a:pt x="21" y="43"/>
                    <a:pt x="21" y="43"/>
                  </a:cubicBezTo>
                  <a:cubicBezTo>
                    <a:pt x="21" y="43"/>
                    <a:pt x="21" y="43"/>
                    <a:pt x="22" y="43"/>
                  </a:cubicBezTo>
                  <a:cubicBezTo>
                    <a:pt x="22" y="43"/>
                    <a:pt x="22" y="43"/>
                    <a:pt x="22" y="43"/>
                  </a:cubicBezTo>
                  <a:cubicBezTo>
                    <a:pt x="22" y="44"/>
                    <a:pt x="22" y="44"/>
                    <a:pt x="22" y="45"/>
                  </a:cubicBezTo>
                  <a:cubicBezTo>
                    <a:pt x="23" y="47"/>
                    <a:pt x="23" y="47"/>
                    <a:pt x="23" y="47"/>
                  </a:cubicBezTo>
                  <a:cubicBezTo>
                    <a:pt x="23" y="47"/>
                    <a:pt x="23" y="47"/>
                    <a:pt x="23" y="47"/>
                  </a:cubicBezTo>
                  <a:cubicBezTo>
                    <a:pt x="23" y="47"/>
                    <a:pt x="23" y="47"/>
                    <a:pt x="23" y="47"/>
                  </a:cubicBezTo>
                  <a:cubicBezTo>
                    <a:pt x="23" y="47"/>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9"/>
                  </a:cubicBezTo>
                  <a:cubicBezTo>
                    <a:pt x="24" y="49"/>
                    <a:pt x="24" y="49"/>
                    <a:pt x="24" y="49"/>
                  </a:cubicBezTo>
                  <a:cubicBezTo>
                    <a:pt x="24" y="49"/>
                    <a:pt x="24" y="49"/>
                    <a:pt x="24" y="49"/>
                  </a:cubicBezTo>
                  <a:cubicBezTo>
                    <a:pt x="25" y="49"/>
                    <a:pt x="25" y="49"/>
                    <a:pt x="25" y="49"/>
                  </a:cubicBezTo>
                  <a:cubicBezTo>
                    <a:pt x="25" y="49"/>
                    <a:pt x="26" y="49"/>
                    <a:pt x="26" y="49"/>
                  </a:cubicBezTo>
                  <a:cubicBezTo>
                    <a:pt x="26" y="49"/>
                    <a:pt x="26" y="49"/>
                    <a:pt x="26" y="49"/>
                  </a:cubicBezTo>
                  <a:cubicBezTo>
                    <a:pt x="26" y="49"/>
                    <a:pt x="26" y="49"/>
                    <a:pt x="26" y="49"/>
                  </a:cubicBezTo>
                  <a:cubicBezTo>
                    <a:pt x="26" y="49"/>
                    <a:pt x="26" y="49"/>
                    <a:pt x="26" y="49"/>
                  </a:cubicBezTo>
                  <a:cubicBezTo>
                    <a:pt x="26" y="49"/>
                    <a:pt x="26" y="49"/>
                    <a:pt x="26" y="49"/>
                  </a:cubicBezTo>
                  <a:cubicBezTo>
                    <a:pt x="26" y="49"/>
                    <a:pt x="26" y="49"/>
                    <a:pt x="26" y="49"/>
                  </a:cubicBezTo>
                  <a:cubicBezTo>
                    <a:pt x="26" y="49"/>
                    <a:pt x="26" y="49"/>
                    <a:pt x="27" y="49"/>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7"/>
                    <a:pt x="28" y="47"/>
                    <a:pt x="28" y="47"/>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7" y="45"/>
                    <a:pt x="27" y="45"/>
                  </a:cubicBezTo>
                  <a:cubicBezTo>
                    <a:pt x="27" y="45"/>
                    <a:pt x="27" y="45"/>
                    <a:pt x="27" y="45"/>
                  </a:cubicBezTo>
                  <a:cubicBezTo>
                    <a:pt x="27" y="45"/>
                    <a:pt x="27" y="45"/>
                    <a:pt x="27" y="45"/>
                  </a:cubicBezTo>
                  <a:cubicBezTo>
                    <a:pt x="25" y="44"/>
                    <a:pt x="24" y="43"/>
                    <a:pt x="24" y="41"/>
                  </a:cubicBezTo>
                  <a:cubicBezTo>
                    <a:pt x="24" y="40"/>
                    <a:pt x="24" y="40"/>
                    <a:pt x="24" y="40"/>
                  </a:cubicBezTo>
                  <a:cubicBezTo>
                    <a:pt x="24" y="40"/>
                    <a:pt x="24" y="40"/>
                    <a:pt x="24" y="40"/>
                  </a:cubicBezTo>
                  <a:cubicBezTo>
                    <a:pt x="24" y="40"/>
                    <a:pt x="24" y="39"/>
                    <a:pt x="24" y="39"/>
                  </a:cubicBezTo>
                  <a:cubicBezTo>
                    <a:pt x="24" y="39"/>
                    <a:pt x="24" y="39"/>
                    <a:pt x="24" y="39"/>
                  </a:cubicBezTo>
                  <a:cubicBezTo>
                    <a:pt x="24" y="39"/>
                    <a:pt x="24" y="39"/>
                    <a:pt x="24" y="39"/>
                  </a:cubicBezTo>
                  <a:cubicBezTo>
                    <a:pt x="24" y="39"/>
                    <a:pt x="24" y="39"/>
                    <a:pt x="24" y="39"/>
                  </a:cubicBezTo>
                  <a:cubicBezTo>
                    <a:pt x="24" y="39"/>
                    <a:pt x="24" y="39"/>
                    <a:pt x="24" y="39"/>
                  </a:cubicBezTo>
                  <a:cubicBezTo>
                    <a:pt x="25" y="38"/>
                    <a:pt x="25" y="38"/>
                    <a:pt x="25" y="38"/>
                  </a:cubicBezTo>
                  <a:cubicBezTo>
                    <a:pt x="25" y="38"/>
                    <a:pt x="25" y="38"/>
                    <a:pt x="25" y="38"/>
                  </a:cubicBezTo>
                  <a:cubicBezTo>
                    <a:pt x="25" y="38"/>
                    <a:pt x="25" y="38"/>
                    <a:pt x="25" y="38"/>
                  </a:cubicBezTo>
                  <a:cubicBezTo>
                    <a:pt x="25" y="38"/>
                    <a:pt x="25" y="38"/>
                    <a:pt x="25" y="38"/>
                  </a:cubicBezTo>
                  <a:cubicBezTo>
                    <a:pt x="25" y="38"/>
                    <a:pt x="26" y="38"/>
                    <a:pt x="26" y="38"/>
                  </a:cubicBezTo>
                  <a:cubicBezTo>
                    <a:pt x="26" y="38"/>
                    <a:pt x="26" y="38"/>
                    <a:pt x="26" y="38"/>
                  </a:cubicBezTo>
                  <a:cubicBezTo>
                    <a:pt x="26" y="38"/>
                    <a:pt x="26" y="38"/>
                    <a:pt x="26" y="38"/>
                  </a:cubicBezTo>
                  <a:cubicBezTo>
                    <a:pt x="26" y="38"/>
                    <a:pt x="26" y="37"/>
                    <a:pt x="26" y="37"/>
                  </a:cubicBezTo>
                  <a:cubicBezTo>
                    <a:pt x="26" y="37"/>
                    <a:pt x="26" y="37"/>
                    <a:pt x="26" y="37"/>
                  </a:cubicBezTo>
                  <a:cubicBezTo>
                    <a:pt x="26" y="37"/>
                    <a:pt x="26" y="37"/>
                    <a:pt x="26"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8" y="37"/>
                    <a:pt x="28" y="37"/>
                  </a:cubicBezTo>
                  <a:cubicBezTo>
                    <a:pt x="28" y="37"/>
                    <a:pt x="28" y="37"/>
                    <a:pt x="28" y="37"/>
                  </a:cubicBezTo>
                  <a:cubicBezTo>
                    <a:pt x="28" y="37"/>
                    <a:pt x="28" y="37"/>
                    <a:pt x="28" y="37"/>
                  </a:cubicBezTo>
                  <a:cubicBezTo>
                    <a:pt x="28" y="37"/>
                    <a:pt x="28" y="37"/>
                    <a:pt x="28" y="37"/>
                  </a:cubicBezTo>
                  <a:cubicBezTo>
                    <a:pt x="28" y="37"/>
                    <a:pt x="28" y="37"/>
                    <a:pt x="28" y="37"/>
                  </a:cubicBezTo>
                  <a:cubicBezTo>
                    <a:pt x="28" y="37"/>
                    <a:pt x="28" y="37"/>
                    <a:pt x="29" y="37"/>
                  </a:cubicBezTo>
                  <a:close/>
                  <a:moveTo>
                    <a:pt x="18" y="29"/>
                  </a:moveTo>
                  <a:cubicBezTo>
                    <a:pt x="18" y="28"/>
                    <a:pt x="18" y="28"/>
                    <a:pt x="18" y="28"/>
                  </a:cubicBezTo>
                  <a:cubicBezTo>
                    <a:pt x="18" y="28"/>
                    <a:pt x="18" y="28"/>
                    <a:pt x="18" y="28"/>
                  </a:cubicBezTo>
                  <a:cubicBezTo>
                    <a:pt x="19" y="28"/>
                    <a:pt x="19" y="28"/>
                    <a:pt x="19" y="28"/>
                  </a:cubicBezTo>
                  <a:cubicBezTo>
                    <a:pt x="19" y="27"/>
                    <a:pt x="19" y="27"/>
                    <a:pt x="19" y="27"/>
                  </a:cubicBezTo>
                  <a:cubicBezTo>
                    <a:pt x="19" y="27"/>
                    <a:pt x="19" y="27"/>
                    <a:pt x="19" y="27"/>
                  </a:cubicBezTo>
                  <a:cubicBezTo>
                    <a:pt x="20" y="27"/>
                    <a:pt x="20" y="27"/>
                    <a:pt x="20" y="27"/>
                  </a:cubicBezTo>
                  <a:cubicBezTo>
                    <a:pt x="20" y="26"/>
                    <a:pt x="20" y="26"/>
                    <a:pt x="20" y="26"/>
                  </a:cubicBezTo>
                  <a:cubicBezTo>
                    <a:pt x="21" y="26"/>
                    <a:pt x="21" y="26"/>
                    <a:pt x="21" y="26"/>
                  </a:cubicBezTo>
                  <a:cubicBezTo>
                    <a:pt x="21" y="26"/>
                    <a:pt x="21" y="26"/>
                    <a:pt x="21" y="26"/>
                  </a:cubicBezTo>
                  <a:cubicBezTo>
                    <a:pt x="21" y="26"/>
                    <a:pt x="21" y="25"/>
                    <a:pt x="22" y="25"/>
                  </a:cubicBezTo>
                  <a:cubicBezTo>
                    <a:pt x="22" y="25"/>
                    <a:pt x="23" y="25"/>
                    <a:pt x="23" y="24"/>
                  </a:cubicBezTo>
                  <a:cubicBezTo>
                    <a:pt x="23" y="24"/>
                    <a:pt x="23" y="24"/>
                    <a:pt x="23" y="24"/>
                  </a:cubicBezTo>
                  <a:cubicBezTo>
                    <a:pt x="23" y="24"/>
                    <a:pt x="23" y="24"/>
                    <a:pt x="23" y="24"/>
                  </a:cubicBezTo>
                  <a:cubicBezTo>
                    <a:pt x="24" y="24"/>
                    <a:pt x="24" y="24"/>
                    <a:pt x="24" y="24"/>
                  </a:cubicBezTo>
                  <a:cubicBezTo>
                    <a:pt x="24" y="23"/>
                    <a:pt x="24" y="23"/>
                    <a:pt x="24" y="23"/>
                  </a:cubicBezTo>
                  <a:cubicBezTo>
                    <a:pt x="24" y="23"/>
                    <a:pt x="24" y="23"/>
                    <a:pt x="24" y="23"/>
                  </a:cubicBezTo>
                  <a:cubicBezTo>
                    <a:pt x="25" y="24"/>
                    <a:pt x="25" y="24"/>
                    <a:pt x="25" y="24"/>
                  </a:cubicBezTo>
                  <a:cubicBezTo>
                    <a:pt x="25" y="24"/>
                    <a:pt x="25" y="24"/>
                    <a:pt x="25" y="24"/>
                  </a:cubicBezTo>
                  <a:cubicBezTo>
                    <a:pt x="26" y="24"/>
                    <a:pt x="26" y="24"/>
                    <a:pt x="26" y="24"/>
                  </a:cubicBezTo>
                  <a:cubicBezTo>
                    <a:pt x="26" y="25"/>
                    <a:pt x="26" y="25"/>
                    <a:pt x="26" y="25"/>
                  </a:cubicBezTo>
                  <a:cubicBezTo>
                    <a:pt x="27" y="25"/>
                    <a:pt x="27" y="25"/>
                    <a:pt x="27" y="25"/>
                  </a:cubicBezTo>
                  <a:cubicBezTo>
                    <a:pt x="27" y="25"/>
                    <a:pt x="27" y="25"/>
                    <a:pt x="27" y="25"/>
                  </a:cubicBezTo>
                  <a:cubicBezTo>
                    <a:pt x="27" y="26"/>
                    <a:pt x="27" y="26"/>
                    <a:pt x="27" y="26"/>
                  </a:cubicBezTo>
                  <a:cubicBezTo>
                    <a:pt x="27" y="26"/>
                    <a:pt x="27" y="26"/>
                    <a:pt x="28" y="27"/>
                  </a:cubicBezTo>
                  <a:cubicBezTo>
                    <a:pt x="28" y="27"/>
                    <a:pt x="28" y="27"/>
                    <a:pt x="28" y="27"/>
                  </a:cubicBezTo>
                  <a:cubicBezTo>
                    <a:pt x="28" y="28"/>
                    <a:pt x="28" y="28"/>
                    <a:pt x="28" y="28"/>
                  </a:cubicBezTo>
                  <a:cubicBezTo>
                    <a:pt x="28" y="28"/>
                    <a:pt x="28" y="28"/>
                    <a:pt x="28" y="28"/>
                  </a:cubicBezTo>
                  <a:cubicBezTo>
                    <a:pt x="28" y="28"/>
                    <a:pt x="28" y="28"/>
                    <a:pt x="28" y="28"/>
                  </a:cubicBezTo>
                  <a:cubicBezTo>
                    <a:pt x="28" y="29"/>
                    <a:pt x="28" y="29"/>
                    <a:pt x="28" y="29"/>
                  </a:cubicBezTo>
                  <a:cubicBezTo>
                    <a:pt x="28" y="29"/>
                    <a:pt x="28" y="29"/>
                    <a:pt x="28" y="29"/>
                  </a:cubicBezTo>
                  <a:cubicBezTo>
                    <a:pt x="28" y="29"/>
                    <a:pt x="28" y="29"/>
                    <a:pt x="28" y="29"/>
                  </a:cubicBezTo>
                  <a:cubicBezTo>
                    <a:pt x="28" y="30"/>
                    <a:pt x="28" y="30"/>
                    <a:pt x="28" y="30"/>
                  </a:cubicBezTo>
                  <a:cubicBezTo>
                    <a:pt x="28" y="30"/>
                    <a:pt x="28" y="30"/>
                    <a:pt x="28" y="30"/>
                  </a:cubicBezTo>
                  <a:cubicBezTo>
                    <a:pt x="28" y="31"/>
                    <a:pt x="28" y="31"/>
                    <a:pt x="28" y="31"/>
                  </a:cubicBezTo>
                  <a:cubicBezTo>
                    <a:pt x="28" y="31"/>
                    <a:pt x="28" y="31"/>
                    <a:pt x="28" y="31"/>
                  </a:cubicBezTo>
                  <a:cubicBezTo>
                    <a:pt x="28" y="32"/>
                    <a:pt x="28" y="32"/>
                    <a:pt x="28" y="32"/>
                  </a:cubicBezTo>
                  <a:cubicBezTo>
                    <a:pt x="27" y="32"/>
                    <a:pt x="27" y="32"/>
                    <a:pt x="27" y="32"/>
                  </a:cubicBezTo>
                  <a:cubicBezTo>
                    <a:pt x="27" y="32"/>
                    <a:pt x="27" y="32"/>
                    <a:pt x="27" y="32"/>
                  </a:cubicBezTo>
                  <a:cubicBezTo>
                    <a:pt x="27" y="33"/>
                    <a:pt x="27" y="33"/>
                    <a:pt x="27" y="33"/>
                  </a:cubicBezTo>
                  <a:cubicBezTo>
                    <a:pt x="26" y="33"/>
                    <a:pt x="26" y="33"/>
                    <a:pt x="26" y="33"/>
                  </a:cubicBezTo>
                  <a:cubicBezTo>
                    <a:pt x="26" y="33"/>
                    <a:pt x="26" y="33"/>
                    <a:pt x="26" y="33"/>
                  </a:cubicBezTo>
                  <a:cubicBezTo>
                    <a:pt x="26" y="32"/>
                    <a:pt x="26" y="32"/>
                    <a:pt x="26" y="32"/>
                  </a:cubicBezTo>
                  <a:cubicBezTo>
                    <a:pt x="25" y="32"/>
                    <a:pt x="25" y="32"/>
                    <a:pt x="25" y="32"/>
                  </a:cubicBezTo>
                  <a:cubicBezTo>
                    <a:pt x="25" y="32"/>
                    <a:pt x="25" y="32"/>
                    <a:pt x="25" y="32"/>
                  </a:cubicBezTo>
                  <a:cubicBezTo>
                    <a:pt x="24" y="31"/>
                    <a:pt x="24" y="31"/>
                    <a:pt x="23" y="31"/>
                  </a:cubicBezTo>
                  <a:cubicBezTo>
                    <a:pt x="23" y="31"/>
                    <a:pt x="23" y="31"/>
                    <a:pt x="23" y="31"/>
                  </a:cubicBezTo>
                  <a:cubicBezTo>
                    <a:pt x="23" y="31"/>
                    <a:pt x="23" y="31"/>
                    <a:pt x="23" y="31"/>
                  </a:cubicBezTo>
                  <a:cubicBezTo>
                    <a:pt x="22" y="30"/>
                    <a:pt x="22" y="30"/>
                    <a:pt x="22" y="30"/>
                  </a:cubicBezTo>
                  <a:cubicBezTo>
                    <a:pt x="22" y="30"/>
                    <a:pt x="22" y="30"/>
                    <a:pt x="22" y="30"/>
                  </a:cubicBezTo>
                  <a:cubicBezTo>
                    <a:pt x="21" y="30"/>
                    <a:pt x="21" y="30"/>
                    <a:pt x="21" y="30"/>
                  </a:cubicBezTo>
                  <a:cubicBezTo>
                    <a:pt x="20" y="30"/>
                    <a:pt x="20" y="30"/>
                    <a:pt x="19" y="30"/>
                  </a:cubicBezTo>
                  <a:cubicBezTo>
                    <a:pt x="19" y="30"/>
                    <a:pt x="19" y="30"/>
                    <a:pt x="19" y="30"/>
                  </a:cubicBezTo>
                  <a:cubicBezTo>
                    <a:pt x="19" y="30"/>
                    <a:pt x="19" y="30"/>
                    <a:pt x="19" y="30"/>
                  </a:cubicBezTo>
                  <a:cubicBezTo>
                    <a:pt x="18" y="30"/>
                    <a:pt x="18" y="30"/>
                    <a:pt x="18" y="30"/>
                  </a:cubicBezTo>
                  <a:cubicBezTo>
                    <a:pt x="18" y="30"/>
                    <a:pt x="18" y="30"/>
                    <a:pt x="18" y="30"/>
                  </a:cubicBezTo>
                  <a:cubicBezTo>
                    <a:pt x="18" y="29"/>
                    <a:pt x="18" y="29"/>
                    <a:pt x="18" y="29"/>
                  </a:cubicBezTo>
                  <a:cubicBezTo>
                    <a:pt x="18" y="29"/>
                    <a:pt x="18" y="29"/>
                    <a:pt x="18" y="29"/>
                  </a:cubicBezTo>
                  <a:close/>
                  <a:moveTo>
                    <a:pt x="16" y="36"/>
                  </a:moveTo>
                  <a:cubicBezTo>
                    <a:pt x="16" y="36"/>
                    <a:pt x="16" y="36"/>
                    <a:pt x="16" y="36"/>
                  </a:cubicBezTo>
                  <a:cubicBezTo>
                    <a:pt x="16" y="36"/>
                    <a:pt x="16" y="36"/>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7" y="35"/>
                    <a:pt x="17" y="35"/>
                    <a:pt x="17" y="35"/>
                  </a:cubicBezTo>
                  <a:cubicBezTo>
                    <a:pt x="17" y="35"/>
                    <a:pt x="17" y="35"/>
                    <a:pt x="17" y="35"/>
                  </a:cubicBezTo>
                  <a:cubicBezTo>
                    <a:pt x="17" y="35"/>
                    <a:pt x="17" y="35"/>
                    <a:pt x="18" y="34"/>
                  </a:cubicBezTo>
                  <a:cubicBezTo>
                    <a:pt x="18" y="34"/>
                    <a:pt x="18" y="34"/>
                    <a:pt x="18" y="34"/>
                  </a:cubicBezTo>
                  <a:cubicBezTo>
                    <a:pt x="18" y="34"/>
                    <a:pt x="18" y="34"/>
                    <a:pt x="18"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20" y="34"/>
                    <a:pt x="20" y="34"/>
                    <a:pt x="20" y="34"/>
                  </a:cubicBezTo>
                  <a:cubicBezTo>
                    <a:pt x="20" y="35"/>
                    <a:pt x="20" y="35"/>
                    <a:pt x="20" y="35"/>
                  </a:cubicBezTo>
                  <a:cubicBezTo>
                    <a:pt x="20" y="35"/>
                    <a:pt x="20" y="35"/>
                    <a:pt x="20" y="35"/>
                  </a:cubicBezTo>
                  <a:cubicBezTo>
                    <a:pt x="20" y="36"/>
                    <a:pt x="20" y="36"/>
                    <a:pt x="20" y="36"/>
                  </a:cubicBezTo>
                  <a:cubicBezTo>
                    <a:pt x="20" y="36"/>
                    <a:pt x="20" y="36"/>
                    <a:pt x="20" y="36"/>
                  </a:cubicBezTo>
                  <a:cubicBezTo>
                    <a:pt x="20" y="37"/>
                    <a:pt x="20" y="37"/>
                    <a:pt x="20" y="37"/>
                  </a:cubicBezTo>
                  <a:cubicBezTo>
                    <a:pt x="20" y="37"/>
                    <a:pt x="20" y="37"/>
                    <a:pt x="20" y="37"/>
                  </a:cubicBezTo>
                  <a:cubicBezTo>
                    <a:pt x="20" y="37"/>
                    <a:pt x="20" y="37"/>
                    <a:pt x="20" y="37"/>
                  </a:cubicBezTo>
                  <a:cubicBezTo>
                    <a:pt x="19" y="38"/>
                    <a:pt x="19" y="38"/>
                    <a:pt x="19" y="38"/>
                  </a:cubicBezTo>
                  <a:cubicBezTo>
                    <a:pt x="19" y="38"/>
                    <a:pt x="19" y="39"/>
                    <a:pt x="18" y="39"/>
                  </a:cubicBezTo>
                  <a:cubicBezTo>
                    <a:pt x="18" y="39"/>
                    <a:pt x="18" y="39"/>
                    <a:pt x="18" y="39"/>
                  </a:cubicBezTo>
                  <a:cubicBezTo>
                    <a:pt x="18" y="39"/>
                    <a:pt x="18" y="39"/>
                    <a:pt x="17" y="39"/>
                  </a:cubicBezTo>
                  <a:cubicBezTo>
                    <a:pt x="17" y="39"/>
                    <a:pt x="17" y="39"/>
                    <a:pt x="17" y="39"/>
                  </a:cubicBezTo>
                  <a:cubicBezTo>
                    <a:pt x="16" y="38"/>
                    <a:pt x="16" y="38"/>
                    <a:pt x="16" y="38"/>
                  </a:cubicBezTo>
                  <a:cubicBezTo>
                    <a:pt x="16" y="38"/>
                    <a:pt x="16" y="38"/>
                    <a:pt x="16" y="38"/>
                  </a:cubicBezTo>
                  <a:cubicBezTo>
                    <a:pt x="16" y="38"/>
                    <a:pt x="16" y="38"/>
                    <a:pt x="16" y="38"/>
                  </a:cubicBezTo>
                  <a:cubicBezTo>
                    <a:pt x="16" y="37"/>
                    <a:pt x="16" y="37"/>
                    <a:pt x="16" y="37"/>
                  </a:cubicBezTo>
                  <a:cubicBezTo>
                    <a:pt x="16" y="37"/>
                    <a:pt x="16" y="37"/>
                    <a:pt x="16" y="36"/>
                  </a:cubicBezTo>
                  <a:cubicBezTo>
                    <a:pt x="15" y="36"/>
                    <a:pt x="15" y="36"/>
                    <a:pt x="15" y="36"/>
                  </a:cubicBezTo>
                  <a:lnTo>
                    <a:pt x="16" y="36"/>
                  </a:ln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45">
              <a:extLst>
                <a:ext uri="{FF2B5EF4-FFF2-40B4-BE49-F238E27FC236}">
                  <a16:creationId xmlns:a16="http://schemas.microsoft.com/office/drawing/2014/main" id="{760CFE8C-0DD3-4D23-A0E5-8737A46504B7}"/>
                </a:ext>
              </a:extLst>
            </p:cNvPr>
            <p:cNvSpPr>
              <a:spLocks/>
            </p:cNvSpPr>
            <p:nvPr/>
          </p:nvSpPr>
          <p:spPr bwMode="auto">
            <a:xfrm>
              <a:off x="1870847" y="5106810"/>
              <a:ext cx="79316" cy="116923"/>
            </a:xfrm>
            <a:custGeom>
              <a:avLst/>
              <a:gdLst>
                <a:gd name="T0" fmla="*/ 4 w 49"/>
                <a:gd name="T1" fmla="*/ 58 h 72"/>
                <a:gd name="T2" fmla="*/ 9 w 49"/>
                <a:gd name="T3" fmla="*/ 57 h 72"/>
                <a:gd name="T4" fmla="*/ 11 w 49"/>
                <a:gd name="T5" fmla="*/ 56 h 72"/>
                <a:gd name="T6" fmla="*/ 12 w 49"/>
                <a:gd name="T7" fmla="*/ 55 h 72"/>
                <a:gd name="T8" fmla="*/ 17 w 49"/>
                <a:gd name="T9" fmla="*/ 51 h 72"/>
                <a:gd name="T10" fmla="*/ 23 w 49"/>
                <a:gd name="T11" fmla="*/ 44 h 72"/>
                <a:gd name="T12" fmla="*/ 26 w 49"/>
                <a:gd name="T13" fmla="*/ 43 h 72"/>
                <a:gd name="T14" fmla="*/ 29 w 49"/>
                <a:gd name="T15" fmla="*/ 49 h 72"/>
                <a:gd name="T16" fmla="*/ 32 w 49"/>
                <a:gd name="T17" fmla="*/ 61 h 72"/>
                <a:gd name="T18" fmla="*/ 34 w 49"/>
                <a:gd name="T19" fmla="*/ 65 h 72"/>
                <a:gd name="T20" fmla="*/ 36 w 49"/>
                <a:gd name="T21" fmla="*/ 67 h 72"/>
                <a:gd name="T22" fmla="*/ 41 w 49"/>
                <a:gd name="T23" fmla="*/ 71 h 72"/>
                <a:gd name="T24" fmla="*/ 46 w 49"/>
                <a:gd name="T25" fmla="*/ 72 h 72"/>
                <a:gd name="T26" fmla="*/ 47 w 49"/>
                <a:gd name="T27" fmla="*/ 72 h 72"/>
                <a:gd name="T28" fmla="*/ 47 w 49"/>
                <a:gd name="T29" fmla="*/ 67 h 72"/>
                <a:gd name="T30" fmla="*/ 38 w 49"/>
                <a:gd name="T31" fmla="*/ 56 h 72"/>
                <a:gd name="T32" fmla="*/ 37 w 49"/>
                <a:gd name="T33" fmla="*/ 54 h 72"/>
                <a:gd name="T34" fmla="*/ 36 w 49"/>
                <a:gd name="T35" fmla="*/ 49 h 72"/>
                <a:gd name="T36" fmla="*/ 34 w 49"/>
                <a:gd name="T37" fmla="*/ 46 h 72"/>
                <a:gd name="T38" fmla="*/ 32 w 49"/>
                <a:gd name="T39" fmla="*/ 38 h 72"/>
                <a:gd name="T40" fmla="*/ 34 w 49"/>
                <a:gd name="T41" fmla="*/ 32 h 72"/>
                <a:gd name="T42" fmla="*/ 39 w 49"/>
                <a:gd name="T43" fmla="*/ 32 h 72"/>
                <a:gd name="T44" fmla="*/ 43 w 49"/>
                <a:gd name="T45" fmla="*/ 32 h 72"/>
                <a:gd name="T46" fmla="*/ 46 w 49"/>
                <a:gd name="T47" fmla="*/ 31 h 72"/>
                <a:gd name="T48" fmla="*/ 49 w 49"/>
                <a:gd name="T49" fmla="*/ 29 h 72"/>
                <a:gd name="T50" fmla="*/ 48 w 49"/>
                <a:gd name="T51" fmla="*/ 27 h 72"/>
                <a:gd name="T52" fmla="*/ 47 w 49"/>
                <a:gd name="T53" fmla="*/ 25 h 72"/>
                <a:gd name="T54" fmla="*/ 45 w 49"/>
                <a:gd name="T55" fmla="*/ 24 h 72"/>
                <a:gd name="T56" fmla="*/ 42 w 49"/>
                <a:gd name="T57" fmla="*/ 24 h 72"/>
                <a:gd name="T58" fmla="*/ 39 w 49"/>
                <a:gd name="T59" fmla="*/ 22 h 72"/>
                <a:gd name="T60" fmla="*/ 42 w 49"/>
                <a:gd name="T61" fmla="*/ 15 h 72"/>
                <a:gd name="T62" fmla="*/ 45 w 49"/>
                <a:gd name="T63" fmla="*/ 5 h 72"/>
                <a:gd name="T64" fmla="*/ 44 w 49"/>
                <a:gd name="T65" fmla="*/ 4 h 72"/>
                <a:gd name="T66" fmla="*/ 41 w 49"/>
                <a:gd name="T67" fmla="*/ 0 h 72"/>
                <a:gd name="T68" fmla="*/ 39 w 49"/>
                <a:gd name="T69" fmla="*/ 0 h 72"/>
                <a:gd name="T70" fmla="*/ 38 w 49"/>
                <a:gd name="T71" fmla="*/ 1 h 72"/>
                <a:gd name="T72" fmla="*/ 37 w 49"/>
                <a:gd name="T73" fmla="*/ 4 h 72"/>
                <a:gd name="T74" fmla="*/ 37 w 49"/>
                <a:gd name="T75" fmla="*/ 6 h 72"/>
                <a:gd name="T76" fmla="*/ 38 w 49"/>
                <a:gd name="T77" fmla="*/ 10 h 72"/>
                <a:gd name="T78" fmla="*/ 33 w 49"/>
                <a:gd name="T79" fmla="*/ 23 h 72"/>
                <a:gd name="T80" fmla="*/ 25 w 49"/>
                <a:gd name="T81" fmla="*/ 24 h 72"/>
                <a:gd name="T82" fmla="*/ 21 w 49"/>
                <a:gd name="T83" fmla="*/ 24 h 72"/>
                <a:gd name="T84" fmla="*/ 17 w 49"/>
                <a:gd name="T85" fmla="*/ 24 h 72"/>
                <a:gd name="T86" fmla="*/ 14 w 49"/>
                <a:gd name="T87" fmla="*/ 24 h 72"/>
                <a:gd name="T88" fmla="*/ 12 w 49"/>
                <a:gd name="T89" fmla="*/ 25 h 72"/>
                <a:gd name="T90" fmla="*/ 11 w 49"/>
                <a:gd name="T91" fmla="*/ 26 h 72"/>
                <a:gd name="T92" fmla="*/ 11 w 49"/>
                <a:gd name="T93" fmla="*/ 29 h 72"/>
                <a:gd name="T94" fmla="*/ 11 w 49"/>
                <a:gd name="T95" fmla="*/ 31 h 72"/>
                <a:gd name="T96" fmla="*/ 14 w 49"/>
                <a:gd name="T97" fmla="*/ 32 h 72"/>
                <a:gd name="T98" fmla="*/ 17 w 49"/>
                <a:gd name="T99" fmla="*/ 32 h 72"/>
                <a:gd name="T100" fmla="*/ 20 w 49"/>
                <a:gd name="T101" fmla="*/ 32 h 72"/>
                <a:gd name="T102" fmla="*/ 25 w 49"/>
                <a:gd name="T103" fmla="*/ 32 h 72"/>
                <a:gd name="T104" fmla="*/ 26 w 49"/>
                <a:gd name="T105" fmla="*/ 35 h 72"/>
                <a:gd name="T106" fmla="*/ 20 w 49"/>
                <a:gd name="T107" fmla="*/ 42 h 72"/>
                <a:gd name="T108" fmla="*/ 18 w 49"/>
                <a:gd name="T109" fmla="*/ 43 h 72"/>
                <a:gd name="T110" fmla="*/ 11 w 49"/>
                <a:gd name="T111" fmla="*/ 50 h 72"/>
                <a:gd name="T112" fmla="*/ 9 w 49"/>
                <a:gd name="T113" fmla="*/ 51 h 72"/>
                <a:gd name="T114" fmla="*/ 3 w 49"/>
                <a:gd name="T115" fmla="*/ 5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72">
                  <a:moveTo>
                    <a:pt x="1" y="57"/>
                  </a:moveTo>
                  <a:cubicBezTo>
                    <a:pt x="1" y="57"/>
                    <a:pt x="1" y="57"/>
                    <a:pt x="1" y="57"/>
                  </a:cubicBezTo>
                  <a:cubicBezTo>
                    <a:pt x="1" y="57"/>
                    <a:pt x="1" y="57"/>
                    <a:pt x="1" y="57"/>
                  </a:cubicBezTo>
                  <a:cubicBezTo>
                    <a:pt x="2" y="57"/>
                    <a:pt x="2" y="57"/>
                    <a:pt x="2" y="57"/>
                  </a:cubicBezTo>
                  <a:cubicBezTo>
                    <a:pt x="2" y="58"/>
                    <a:pt x="2" y="58"/>
                    <a:pt x="2" y="58"/>
                  </a:cubicBezTo>
                  <a:cubicBezTo>
                    <a:pt x="2" y="58"/>
                    <a:pt x="2" y="58"/>
                    <a:pt x="2" y="58"/>
                  </a:cubicBezTo>
                  <a:cubicBezTo>
                    <a:pt x="2" y="58"/>
                    <a:pt x="2" y="58"/>
                    <a:pt x="2" y="58"/>
                  </a:cubicBezTo>
                  <a:cubicBezTo>
                    <a:pt x="3" y="58"/>
                    <a:pt x="3" y="58"/>
                    <a:pt x="3" y="58"/>
                  </a:cubicBezTo>
                  <a:cubicBezTo>
                    <a:pt x="3" y="58"/>
                    <a:pt x="3" y="58"/>
                    <a:pt x="3" y="58"/>
                  </a:cubicBezTo>
                  <a:cubicBezTo>
                    <a:pt x="3" y="58"/>
                    <a:pt x="3" y="58"/>
                    <a:pt x="4" y="58"/>
                  </a:cubicBezTo>
                  <a:cubicBezTo>
                    <a:pt x="4" y="58"/>
                    <a:pt x="4" y="58"/>
                    <a:pt x="4" y="58"/>
                  </a:cubicBezTo>
                  <a:cubicBezTo>
                    <a:pt x="5" y="58"/>
                    <a:pt x="5" y="58"/>
                    <a:pt x="6" y="58"/>
                  </a:cubicBezTo>
                  <a:cubicBezTo>
                    <a:pt x="6" y="58"/>
                    <a:pt x="7" y="58"/>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10" y="57"/>
                    <a:pt x="10" y="57"/>
                    <a:pt x="10" y="57"/>
                  </a:cubicBezTo>
                  <a:cubicBezTo>
                    <a:pt x="10" y="57"/>
                    <a:pt x="10" y="57"/>
                    <a:pt x="10" y="57"/>
                  </a:cubicBezTo>
                  <a:cubicBezTo>
                    <a:pt x="10" y="57"/>
                    <a:pt x="10" y="57"/>
                    <a:pt x="10" y="57"/>
                  </a:cubicBezTo>
                  <a:cubicBezTo>
                    <a:pt x="10" y="57"/>
                    <a:pt x="10" y="57"/>
                    <a:pt x="10" y="57"/>
                  </a:cubicBezTo>
                  <a:cubicBezTo>
                    <a:pt x="10" y="56"/>
                    <a:pt x="10" y="56"/>
                    <a:pt x="10" y="56"/>
                  </a:cubicBezTo>
                  <a:cubicBezTo>
                    <a:pt x="11" y="56"/>
                    <a:pt x="11" y="56"/>
                    <a:pt x="11" y="56"/>
                  </a:cubicBezTo>
                  <a:cubicBezTo>
                    <a:pt x="11" y="56"/>
                    <a:pt x="11" y="56"/>
                    <a:pt x="11" y="56"/>
                  </a:cubicBezTo>
                  <a:cubicBezTo>
                    <a:pt x="11" y="55"/>
                    <a:pt x="11" y="55"/>
                    <a:pt x="11"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4"/>
                    <a:pt x="13" y="54"/>
                    <a:pt x="13" y="54"/>
                  </a:cubicBezTo>
                  <a:cubicBezTo>
                    <a:pt x="14" y="54"/>
                    <a:pt x="14" y="54"/>
                    <a:pt x="14" y="54"/>
                  </a:cubicBezTo>
                  <a:cubicBezTo>
                    <a:pt x="17" y="51"/>
                    <a:pt x="17" y="51"/>
                    <a:pt x="17" y="51"/>
                  </a:cubicBezTo>
                  <a:cubicBezTo>
                    <a:pt x="18" y="51"/>
                    <a:pt x="18" y="51"/>
                    <a:pt x="18" y="51"/>
                  </a:cubicBezTo>
                  <a:cubicBezTo>
                    <a:pt x="18" y="50"/>
                    <a:pt x="19" y="50"/>
                    <a:pt x="19" y="50"/>
                  </a:cubicBezTo>
                  <a:cubicBezTo>
                    <a:pt x="19" y="50"/>
                    <a:pt x="19" y="50"/>
                    <a:pt x="19" y="50"/>
                  </a:cubicBezTo>
                  <a:cubicBezTo>
                    <a:pt x="19" y="49"/>
                    <a:pt x="19" y="49"/>
                    <a:pt x="19" y="49"/>
                  </a:cubicBezTo>
                  <a:cubicBezTo>
                    <a:pt x="20" y="48"/>
                    <a:pt x="21" y="47"/>
                    <a:pt x="23" y="45"/>
                  </a:cubicBezTo>
                  <a:cubicBezTo>
                    <a:pt x="23" y="45"/>
                    <a:pt x="23" y="45"/>
                    <a:pt x="23" y="45"/>
                  </a:cubicBezTo>
                  <a:cubicBezTo>
                    <a:pt x="23" y="45"/>
                    <a:pt x="23" y="45"/>
                    <a:pt x="23" y="45"/>
                  </a:cubicBezTo>
                  <a:cubicBezTo>
                    <a:pt x="23" y="45"/>
                    <a:pt x="23" y="45"/>
                    <a:pt x="23" y="45"/>
                  </a:cubicBezTo>
                  <a:cubicBezTo>
                    <a:pt x="23" y="45"/>
                    <a:pt x="23" y="45"/>
                    <a:pt x="23" y="45"/>
                  </a:cubicBezTo>
                  <a:cubicBezTo>
                    <a:pt x="23" y="45"/>
                    <a:pt x="23" y="45"/>
                    <a:pt x="23" y="45"/>
                  </a:cubicBezTo>
                  <a:cubicBezTo>
                    <a:pt x="23" y="44"/>
                    <a:pt x="23" y="44"/>
                    <a:pt x="23" y="44"/>
                  </a:cubicBezTo>
                  <a:cubicBezTo>
                    <a:pt x="24" y="44"/>
                    <a:pt x="24" y="44"/>
                    <a:pt x="24" y="44"/>
                  </a:cubicBezTo>
                  <a:cubicBezTo>
                    <a:pt x="24" y="44"/>
                    <a:pt x="24" y="44"/>
                    <a:pt x="24" y="44"/>
                  </a:cubicBezTo>
                  <a:cubicBezTo>
                    <a:pt x="24" y="44"/>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6" y="43"/>
                    <a:pt x="26" y="43"/>
                    <a:pt x="26" y="43"/>
                  </a:cubicBezTo>
                  <a:cubicBezTo>
                    <a:pt x="26" y="43"/>
                    <a:pt x="26" y="43"/>
                    <a:pt x="26" y="43"/>
                  </a:cubicBezTo>
                  <a:cubicBezTo>
                    <a:pt x="27" y="43"/>
                    <a:pt x="27" y="43"/>
                    <a:pt x="27" y="43"/>
                  </a:cubicBezTo>
                  <a:cubicBezTo>
                    <a:pt x="27" y="43"/>
                    <a:pt x="27" y="43"/>
                    <a:pt x="27" y="43"/>
                  </a:cubicBezTo>
                  <a:cubicBezTo>
                    <a:pt x="28" y="44"/>
                    <a:pt x="28" y="44"/>
                    <a:pt x="28" y="44"/>
                  </a:cubicBezTo>
                  <a:cubicBezTo>
                    <a:pt x="28" y="44"/>
                    <a:pt x="28" y="44"/>
                    <a:pt x="28" y="44"/>
                  </a:cubicBezTo>
                  <a:cubicBezTo>
                    <a:pt x="28" y="45"/>
                    <a:pt x="28" y="45"/>
                    <a:pt x="28" y="45"/>
                  </a:cubicBezTo>
                  <a:cubicBezTo>
                    <a:pt x="28" y="45"/>
                    <a:pt x="28" y="45"/>
                    <a:pt x="28" y="45"/>
                  </a:cubicBezTo>
                  <a:cubicBezTo>
                    <a:pt x="28" y="46"/>
                    <a:pt x="28" y="46"/>
                    <a:pt x="28" y="46"/>
                  </a:cubicBezTo>
                  <a:cubicBezTo>
                    <a:pt x="28" y="46"/>
                    <a:pt x="28" y="47"/>
                    <a:pt x="29" y="47"/>
                  </a:cubicBezTo>
                  <a:cubicBezTo>
                    <a:pt x="29" y="48"/>
                    <a:pt x="29" y="48"/>
                    <a:pt x="29" y="48"/>
                  </a:cubicBezTo>
                  <a:cubicBezTo>
                    <a:pt x="29" y="49"/>
                    <a:pt x="29" y="49"/>
                    <a:pt x="29" y="49"/>
                  </a:cubicBezTo>
                  <a:cubicBezTo>
                    <a:pt x="29" y="49"/>
                    <a:pt x="29" y="49"/>
                    <a:pt x="29" y="49"/>
                  </a:cubicBezTo>
                  <a:cubicBezTo>
                    <a:pt x="29" y="49"/>
                    <a:pt x="29" y="49"/>
                    <a:pt x="29" y="49"/>
                  </a:cubicBezTo>
                  <a:cubicBezTo>
                    <a:pt x="29" y="50"/>
                    <a:pt x="29" y="50"/>
                    <a:pt x="29" y="50"/>
                  </a:cubicBezTo>
                  <a:cubicBezTo>
                    <a:pt x="29" y="50"/>
                    <a:pt x="29" y="50"/>
                    <a:pt x="29" y="50"/>
                  </a:cubicBezTo>
                  <a:cubicBezTo>
                    <a:pt x="29" y="50"/>
                    <a:pt x="29" y="50"/>
                    <a:pt x="29" y="50"/>
                  </a:cubicBezTo>
                  <a:cubicBezTo>
                    <a:pt x="29" y="50"/>
                    <a:pt x="29" y="50"/>
                    <a:pt x="29" y="50"/>
                  </a:cubicBezTo>
                  <a:cubicBezTo>
                    <a:pt x="30" y="51"/>
                    <a:pt x="30" y="51"/>
                    <a:pt x="30" y="51"/>
                  </a:cubicBezTo>
                  <a:cubicBezTo>
                    <a:pt x="30" y="52"/>
                    <a:pt x="30" y="53"/>
                    <a:pt x="30" y="54"/>
                  </a:cubicBezTo>
                  <a:cubicBezTo>
                    <a:pt x="31" y="55"/>
                    <a:pt x="31" y="57"/>
                    <a:pt x="31" y="58"/>
                  </a:cubicBezTo>
                  <a:cubicBezTo>
                    <a:pt x="31" y="58"/>
                    <a:pt x="31" y="58"/>
                    <a:pt x="31" y="59"/>
                  </a:cubicBezTo>
                  <a:cubicBezTo>
                    <a:pt x="31" y="59"/>
                    <a:pt x="31" y="59"/>
                    <a:pt x="32" y="60"/>
                  </a:cubicBezTo>
                  <a:cubicBezTo>
                    <a:pt x="32" y="61"/>
                    <a:pt x="32" y="61"/>
                    <a:pt x="32" y="61"/>
                  </a:cubicBezTo>
                  <a:cubicBezTo>
                    <a:pt x="33" y="62"/>
                    <a:pt x="33" y="62"/>
                    <a:pt x="33" y="62"/>
                  </a:cubicBezTo>
                  <a:cubicBezTo>
                    <a:pt x="33" y="62"/>
                    <a:pt x="33" y="62"/>
                    <a:pt x="33" y="62"/>
                  </a:cubicBezTo>
                  <a:cubicBezTo>
                    <a:pt x="33" y="63"/>
                    <a:pt x="33" y="63"/>
                    <a:pt x="33" y="63"/>
                  </a:cubicBezTo>
                  <a:cubicBezTo>
                    <a:pt x="33" y="63"/>
                    <a:pt x="33" y="63"/>
                    <a:pt x="33" y="63"/>
                  </a:cubicBezTo>
                  <a:cubicBezTo>
                    <a:pt x="33" y="64"/>
                    <a:pt x="33" y="64"/>
                    <a:pt x="33" y="64"/>
                  </a:cubicBezTo>
                  <a:cubicBezTo>
                    <a:pt x="33" y="64"/>
                    <a:pt x="33" y="64"/>
                    <a:pt x="33" y="64"/>
                  </a:cubicBezTo>
                  <a:cubicBezTo>
                    <a:pt x="34" y="64"/>
                    <a:pt x="34" y="64"/>
                    <a:pt x="34" y="64"/>
                  </a:cubicBezTo>
                  <a:cubicBezTo>
                    <a:pt x="34" y="64"/>
                    <a:pt x="34" y="64"/>
                    <a:pt x="34" y="64"/>
                  </a:cubicBezTo>
                  <a:cubicBezTo>
                    <a:pt x="34" y="65"/>
                    <a:pt x="34" y="65"/>
                    <a:pt x="34" y="65"/>
                  </a:cubicBezTo>
                  <a:cubicBezTo>
                    <a:pt x="34" y="65"/>
                    <a:pt x="34" y="65"/>
                    <a:pt x="34" y="65"/>
                  </a:cubicBezTo>
                  <a:cubicBezTo>
                    <a:pt x="34" y="65"/>
                    <a:pt x="34" y="65"/>
                    <a:pt x="34" y="65"/>
                  </a:cubicBezTo>
                  <a:cubicBezTo>
                    <a:pt x="34" y="65"/>
                    <a:pt x="34" y="65"/>
                    <a:pt x="34" y="65"/>
                  </a:cubicBezTo>
                  <a:cubicBezTo>
                    <a:pt x="34" y="65"/>
                    <a:pt x="34" y="65"/>
                    <a:pt x="34" y="65"/>
                  </a:cubicBezTo>
                  <a:cubicBezTo>
                    <a:pt x="34" y="65"/>
                    <a:pt x="34" y="65"/>
                    <a:pt x="34" y="65"/>
                  </a:cubicBezTo>
                  <a:cubicBezTo>
                    <a:pt x="35" y="66"/>
                    <a:pt x="35" y="66"/>
                    <a:pt x="35" y="66"/>
                  </a:cubicBezTo>
                  <a:cubicBezTo>
                    <a:pt x="35" y="66"/>
                    <a:pt x="35" y="66"/>
                    <a:pt x="35" y="66"/>
                  </a:cubicBezTo>
                  <a:cubicBezTo>
                    <a:pt x="35" y="66"/>
                    <a:pt x="35" y="66"/>
                    <a:pt x="35" y="66"/>
                  </a:cubicBezTo>
                  <a:cubicBezTo>
                    <a:pt x="35" y="66"/>
                    <a:pt x="35" y="66"/>
                    <a:pt x="35" y="66"/>
                  </a:cubicBezTo>
                  <a:cubicBezTo>
                    <a:pt x="35" y="66"/>
                    <a:pt x="35" y="66"/>
                    <a:pt x="35" y="66"/>
                  </a:cubicBezTo>
                  <a:cubicBezTo>
                    <a:pt x="36" y="66"/>
                    <a:pt x="36" y="66"/>
                    <a:pt x="36" y="66"/>
                  </a:cubicBezTo>
                  <a:cubicBezTo>
                    <a:pt x="36" y="67"/>
                    <a:pt x="36" y="67"/>
                    <a:pt x="36" y="67"/>
                  </a:cubicBezTo>
                  <a:cubicBezTo>
                    <a:pt x="36" y="67"/>
                    <a:pt x="36" y="67"/>
                    <a:pt x="36" y="67"/>
                  </a:cubicBezTo>
                  <a:cubicBezTo>
                    <a:pt x="37" y="67"/>
                    <a:pt x="37" y="67"/>
                    <a:pt x="37" y="68"/>
                  </a:cubicBezTo>
                  <a:cubicBezTo>
                    <a:pt x="37" y="68"/>
                    <a:pt x="37" y="68"/>
                    <a:pt x="37" y="68"/>
                  </a:cubicBezTo>
                  <a:cubicBezTo>
                    <a:pt x="37" y="68"/>
                    <a:pt x="37" y="68"/>
                    <a:pt x="37" y="68"/>
                  </a:cubicBezTo>
                  <a:cubicBezTo>
                    <a:pt x="37" y="68"/>
                    <a:pt x="37" y="68"/>
                    <a:pt x="37" y="68"/>
                  </a:cubicBezTo>
                  <a:cubicBezTo>
                    <a:pt x="37" y="68"/>
                    <a:pt x="37" y="68"/>
                    <a:pt x="37" y="68"/>
                  </a:cubicBezTo>
                  <a:cubicBezTo>
                    <a:pt x="38" y="68"/>
                    <a:pt x="38" y="68"/>
                    <a:pt x="38" y="69"/>
                  </a:cubicBezTo>
                  <a:cubicBezTo>
                    <a:pt x="38" y="69"/>
                    <a:pt x="39" y="69"/>
                    <a:pt x="39" y="69"/>
                  </a:cubicBezTo>
                  <a:cubicBezTo>
                    <a:pt x="39" y="69"/>
                    <a:pt x="39" y="70"/>
                    <a:pt x="40" y="70"/>
                  </a:cubicBezTo>
                  <a:cubicBezTo>
                    <a:pt x="40" y="70"/>
                    <a:pt x="40" y="70"/>
                    <a:pt x="40" y="70"/>
                  </a:cubicBezTo>
                  <a:cubicBezTo>
                    <a:pt x="40" y="70"/>
                    <a:pt x="40" y="70"/>
                    <a:pt x="40" y="70"/>
                  </a:cubicBezTo>
                  <a:cubicBezTo>
                    <a:pt x="41" y="70"/>
                    <a:pt x="41" y="71"/>
                    <a:pt x="41" y="71"/>
                  </a:cubicBezTo>
                  <a:cubicBezTo>
                    <a:pt x="42" y="71"/>
                    <a:pt x="42" y="71"/>
                    <a:pt x="42" y="71"/>
                  </a:cubicBezTo>
                  <a:cubicBezTo>
                    <a:pt x="42" y="71"/>
                    <a:pt x="42" y="71"/>
                    <a:pt x="42" y="71"/>
                  </a:cubicBezTo>
                  <a:cubicBezTo>
                    <a:pt x="44" y="72"/>
                    <a:pt x="44" y="72"/>
                    <a:pt x="44" y="72"/>
                  </a:cubicBezTo>
                  <a:cubicBezTo>
                    <a:pt x="44" y="72"/>
                    <a:pt x="44" y="72"/>
                    <a:pt x="44" y="72"/>
                  </a:cubicBezTo>
                  <a:cubicBezTo>
                    <a:pt x="45" y="72"/>
                    <a:pt x="45" y="72"/>
                    <a:pt x="45" y="72"/>
                  </a:cubicBezTo>
                  <a:cubicBezTo>
                    <a:pt x="45" y="72"/>
                    <a:pt x="45" y="72"/>
                    <a:pt x="45" y="72"/>
                  </a:cubicBezTo>
                  <a:cubicBezTo>
                    <a:pt x="45" y="72"/>
                    <a:pt x="45" y="72"/>
                    <a:pt x="45" y="72"/>
                  </a:cubicBezTo>
                  <a:cubicBezTo>
                    <a:pt x="45" y="72"/>
                    <a:pt x="45"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9" y="70"/>
                    <a:pt x="49" y="70"/>
                    <a:pt x="49" y="70"/>
                  </a:cubicBezTo>
                  <a:cubicBezTo>
                    <a:pt x="49" y="70"/>
                    <a:pt x="49" y="70"/>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8" y="69"/>
                    <a:pt x="48" y="69"/>
                    <a:pt x="48" y="69"/>
                  </a:cubicBezTo>
                  <a:cubicBezTo>
                    <a:pt x="48" y="68"/>
                    <a:pt x="48" y="68"/>
                    <a:pt x="48" y="68"/>
                  </a:cubicBezTo>
                  <a:cubicBezTo>
                    <a:pt x="47" y="67"/>
                    <a:pt x="47" y="67"/>
                    <a:pt x="47" y="67"/>
                  </a:cubicBezTo>
                  <a:cubicBezTo>
                    <a:pt x="46" y="67"/>
                    <a:pt x="46" y="67"/>
                    <a:pt x="46" y="67"/>
                  </a:cubicBezTo>
                  <a:cubicBezTo>
                    <a:pt x="46" y="66"/>
                    <a:pt x="46" y="66"/>
                    <a:pt x="45" y="66"/>
                  </a:cubicBezTo>
                  <a:cubicBezTo>
                    <a:pt x="45" y="66"/>
                    <a:pt x="45" y="65"/>
                    <a:pt x="45" y="65"/>
                  </a:cubicBezTo>
                  <a:cubicBezTo>
                    <a:pt x="44" y="65"/>
                    <a:pt x="44" y="64"/>
                    <a:pt x="44" y="64"/>
                  </a:cubicBezTo>
                  <a:cubicBezTo>
                    <a:pt x="43" y="64"/>
                    <a:pt x="43" y="63"/>
                    <a:pt x="43" y="63"/>
                  </a:cubicBezTo>
                  <a:cubicBezTo>
                    <a:pt x="43" y="63"/>
                    <a:pt x="42" y="62"/>
                    <a:pt x="42" y="62"/>
                  </a:cubicBezTo>
                  <a:cubicBezTo>
                    <a:pt x="42" y="62"/>
                    <a:pt x="41" y="61"/>
                    <a:pt x="41" y="61"/>
                  </a:cubicBezTo>
                  <a:cubicBezTo>
                    <a:pt x="41" y="60"/>
                    <a:pt x="40" y="60"/>
                    <a:pt x="40" y="59"/>
                  </a:cubicBezTo>
                  <a:cubicBezTo>
                    <a:pt x="39" y="58"/>
                    <a:pt x="39" y="58"/>
                    <a:pt x="39" y="57"/>
                  </a:cubicBezTo>
                  <a:cubicBezTo>
                    <a:pt x="39" y="57"/>
                    <a:pt x="39" y="57"/>
                    <a:pt x="39" y="57"/>
                  </a:cubicBezTo>
                  <a:cubicBezTo>
                    <a:pt x="38" y="57"/>
                    <a:pt x="38" y="57"/>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4"/>
                    <a:pt x="38" y="54"/>
                    <a:pt x="38"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3"/>
                    <a:pt x="37" y="53"/>
                  </a:cubicBezTo>
                  <a:cubicBezTo>
                    <a:pt x="37" y="53"/>
                    <a:pt x="37" y="53"/>
                    <a:pt x="37" y="53"/>
                  </a:cubicBezTo>
                  <a:cubicBezTo>
                    <a:pt x="36" y="53"/>
                    <a:pt x="36" y="53"/>
                    <a:pt x="36" y="53"/>
                  </a:cubicBezTo>
                  <a:cubicBezTo>
                    <a:pt x="36" y="52"/>
                    <a:pt x="36" y="52"/>
                    <a:pt x="36" y="51"/>
                  </a:cubicBezTo>
                  <a:cubicBezTo>
                    <a:pt x="36" y="51"/>
                    <a:pt x="36" y="50"/>
                    <a:pt x="36" y="50"/>
                  </a:cubicBezTo>
                  <a:cubicBezTo>
                    <a:pt x="36" y="50"/>
                    <a:pt x="36" y="50"/>
                    <a:pt x="36" y="50"/>
                  </a:cubicBezTo>
                  <a:cubicBezTo>
                    <a:pt x="36" y="50"/>
                    <a:pt x="36" y="49"/>
                    <a:pt x="36" y="49"/>
                  </a:cubicBezTo>
                  <a:cubicBezTo>
                    <a:pt x="36" y="49"/>
                    <a:pt x="36" y="49"/>
                    <a:pt x="36" y="49"/>
                  </a:cubicBezTo>
                  <a:cubicBezTo>
                    <a:pt x="36" y="49"/>
                    <a:pt x="36" y="49"/>
                    <a:pt x="36" y="49"/>
                  </a:cubicBezTo>
                  <a:cubicBezTo>
                    <a:pt x="35" y="49"/>
                    <a:pt x="35" y="49"/>
                    <a:pt x="35" y="49"/>
                  </a:cubicBezTo>
                  <a:cubicBezTo>
                    <a:pt x="35" y="49"/>
                    <a:pt x="35" y="49"/>
                    <a:pt x="35" y="49"/>
                  </a:cubicBezTo>
                  <a:cubicBezTo>
                    <a:pt x="35" y="49"/>
                    <a:pt x="35" y="49"/>
                    <a:pt x="35" y="49"/>
                  </a:cubicBezTo>
                  <a:cubicBezTo>
                    <a:pt x="35" y="49"/>
                    <a:pt x="35" y="49"/>
                    <a:pt x="35" y="49"/>
                  </a:cubicBezTo>
                  <a:cubicBezTo>
                    <a:pt x="35" y="48"/>
                    <a:pt x="35" y="48"/>
                    <a:pt x="35" y="48"/>
                  </a:cubicBezTo>
                  <a:cubicBezTo>
                    <a:pt x="35" y="48"/>
                    <a:pt x="35" y="48"/>
                    <a:pt x="35" y="48"/>
                  </a:cubicBezTo>
                  <a:cubicBezTo>
                    <a:pt x="35" y="48"/>
                    <a:pt x="35" y="48"/>
                    <a:pt x="35" y="48"/>
                  </a:cubicBezTo>
                  <a:cubicBezTo>
                    <a:pt x="34" y="47"/>
                    <a:pt x="34" y="47"/>
                    <a:pt x="34" y="46"/>
                  </a:cubicBezTo>
                  <a:cubicBezTo>
                    <a:pt x="34" y="46"/>
                    <a:pt x="34" y="46"/>
                    <a:pt x="34" y="46"/>
                  </a:cubicBezTo>
                  <a:cubicBezTo>
                    <a:pt x="34" y="46"/>
                    <a:pt x="34" y="46"/>
                    <a:pt x="34" y="46"/>
                  </a:cubicBezTo>
                  <a:cubicBezTo>
                    <a:pt x="34" y="46"/>
                    <a:pt x="34" y="46"/>
                    <a:pt x="34" y="46"/>
                  </a:cubicBezTo>
                  <a:cubicBezTo>
                    <a:pt x="34" y="45"/>
                    <a:pt x="34" y="45"/>
                    <a:pt x="34" y="45"/>
                  </a:cubicBezTo>
                  <a:cubicBezTo>
                    <a:pt x="34" y="45"/>
                    <a:pt x="34" y="45"/>
                    <a:pt x="34" y="45"/>
                  </a:cubicBezTo>
                  <a:cubicBezTo>
                    <a:pt x="33" y="43"/>
                    <a:pt x="33" y="42"/>
                    <a:pt x="32" y="40"/>
                  </a:cubicBezTo>
                  <a:cubicBezTo>
                    <a:pt x="32" y="39"/>
                    <a:pt x="32" y="39"/>
                    <a:pt x="32" y="39"/>
                  </a:cubicBezTo>
                  <a:cubicBezTo>
                    <a:pt x="32" y="39"/>
                    <a:pt x="32" y="39"/>
                    <a:pt x="32" y="39"/>
                  </a:cubicBezTo>
                  <a:cubicBezTo>
                    <a:pt x="32" y="39"/>
                    <a:pt x="32" y="39"/>
                    <a:pt x="32" y="38"/>
                  </a:cubicBezTo>
                  <a:cubicBezTo>
                    <a:pt x="32" y="38"/>
                    <a:pt x="32" y="38"/>
                    <a:pt x="32" y="38"/>
                  </a:cubicBezTo>
                  <a:cubicBezTo>
                    <a:pt x="32" y="38"/>
                    <a:pt x="32" y="38"/>
                    <a:pt x="32" y="38"/>
                  </a:cubicBezTo>
                  <a:cubicBezTo>
                    <a:pt x="32" y="38"/>
                    <a:pt x="32" y="38"/>
                    <a:pt x="32" y="38"/>
                  </a:cubicBezTo>
                  <a:cubicBezTo>
                    <a:pt x="32" y="38"/>
                    <a:pt x="32" y="38"/>
                    <a:pt x="32" y="38"/>
                  </a:cubicBezTo>
                  <a:cubicBezTo>
                    <a:pt x="32" y="38"/>
                    <a:pt x="32" y="38"/>
                    <a:pt x="32" y="38"/>
                  </a:cubicBezTo>
                  <a:cubicBezTo>
                    <a:pt x="32" y="37"/>
                    <a:pt x="32" y="37"/>
                    <a:pt x="32" y="37"/>
                  </a:cubicBezTo>
                  <a:cubicBezTo>
                    <a:pt x="33" y="34"/>
                    <a:pt x="33" y="34"/>
                    <a:pt x="33" y="34"/>
                  </a:cubicBezTo>
                  <a:cubicBezTo>
                    <a:pt x="33" y="33"/>
                    <a:pt x="33" y="33"/>
                    <a:pt x="33" y="33"/>
                  </a:cubicBezTo>
                  <a:cubicBezTo>
                    <a:pt x="33" y="33"/>
                    <a:pt x="33" y="33"/>
                    <a:pt x="33" y="33"/>
                  </a:cubicBezTo>
                  <a:cubicBezTo>
                    <a:pt x="33" y="33"/>
                    <a:pt x="33" y="33"/>
                    <a:pt x="33" y="33"/>
                  </a:cubicBezTo>
                  <a:cubicBezTo>
                    <a:pt x="33" y="33"/>
                    <a:pt x="33" y="33"/>
                    <a:pt x="33" y="33"/>
                  </a:cubicBezTo>
                  <a:cubicBezTo>
                    <a:pt x="34" y="32"/>
                    <a:pt x="34" y="32"/>
                    <a:pt x="34" y="32"/>
                  </a:cubicBezTo>
                  <a:cubicBezTo>
                    <a:pt x="34" y="32"/>
                    <a:pt x="34" y="32"/>
                    <a:pt x="34" y="32"/>
                  </a:cubicBezTo>
                  <a:cubicBezTo>
                    <a:pt x="34" y="32"/>
                    <a:pt x="34" y="32"/>
                    <a:pt x="34" y="32"/>
                  </a:cubicBezTo>
                  <a:cubicBezTo>
                    <a:pt x="35" y="32"/>
                    <a:pt x="35" y="32"/>
                    <a:pt x="35" y="32"/>
                  </a:cubicBezTo>
                  <a:cubicBezTo>
                    <a:pt x="35" y="31"/>
                    <a:pt x="35" y="31"/>
                    <a:pt x="35" y="31"/>
                  </a:cubicBezTo>
                  <a:cubicBezTo>
                    <a:pt x="35" y="31"/>
                    <a:pt x="35" y="31"/>
                    <a:pt x="35" y="31"/>
                  </a:cubicBezTo>
                  <a:cubicBezTo>
                    <a:pt x="36" y="31"/>
                    <a:pt x="36" y="31"/>
                    <a:pt x="36" y="31"/>
                  </a:cubicBezTo>
                  <a:cubicBezTo>
                    <a:pt x="36" y="31"/>
                    <a:pt x="36" y="31"/>
                    <a:pt x="36" y="31"/>
                  </a:cubicBezTo>
                  <a:cubicBezTo>
                    <a:pt x="37" y="31"/>
                    <a:pt x="37" y="31"/>
                    <a:pt x="37" y="31"/>
                  </a:cubicBezTo>
                  <a:cubicBezTo>
                    <a:pt x="37" y="32"/>
                    <a:pt x="38" y="32"/>
                    <a:pt x="38" y="32"/>
                  </a:cubicBezTo>
                  <a:cubicBezTo>
                    <a:pt x="38" y="32"/>
                    <a:pt x="39" y="32"/>
                    <a:pt x="39" y="32"/>
                  </a:cubicBezTo>
                  <a:cubicBezTo>
                    <a:pt x="39" y="32"/>
                    <a:pt x="39" y="32"/>
                    <a:pt x="39" y="32"/>
                  </a:cubicBezTo>
                  <a:cubicBezTo>
                    <a:pt x="39" y="32"/>
                    <a:pt x="39" y="32"/>
                    <a:pt x="39" y="32"/>
                  </a:cubicBezTo>
                  <a:cubicBezTo>
                    <a:pt x="39" y="32"/>
                    <a:pt x="39" y="32"/>
                    <a:pt x="39" y="32"/>
                  </a:cubicBezTo>
                  <a:cubicBezTo>
                    <a:pt x="39" y="32"/>
                    <a:pt x="40" y="32"/>
                    <a:pt x="40" y="32"/>
                  </a:cubicBezTo>
                  <a:cubicBezTo>
                    <a:pt x="40" y="32"/>
                    <a:pt x="41" y="32"/>
                    <a:pt x="41" y="32"/>
                  </a:cubicBezTo>
                  <a:cubicBezTo>
                    <a:pt x="41" y="32"/>
                    <a:pt x="41" y="32"/>
                    <a:pt x="41" y="32"/>
                  </a:cubicBezTo>
                  <a:cubicBezTo>
                    <a:pt x="41" y="32"/>
                    <a:pt x="41" y="32"/>
                    <a:pt x="41" y="32"/>
                  </a:cubicBezTo>
                  <a:cubicBezTo>
                    <a:pt x="41" y="32"/>
                    <a:pt x="41" y="32"/>
                    <a:pt x="41" y="32"/>
                  </a:cubicBezTo>
                  <a:cubicBezTo>
                    <a:pt x="42" y="32"/>
                    <a:pt x="42" y="32"/>
                    <a:pt x="42" y="32"/>
                  </a:cubicBezTo>
                  <a:cubicBezTo>
                    <a:pt x="42" y="32"/>
                    <a:pt x="42" y="32"/>
                    <a:pt x="42" y="32"/>
                  </a:cubicBezTo>
                  <a:cubicBezTo>
                    <a:pt x="42" y="32"/>
                    <a:pt x="42" y="32"/>
                    <a:pt x="42" y="32"/>
                  </a:cubicBezTo>
                  <a:cubicBezTo>
                    <a:pt x="42" y="32"/>
                    <a:pt x="42" y="32"/>
                    <a:pt x="42" y="32"/>
                  </a:cubicBezTo>
                  <a:cubicBezTo>
                    <a:pt x="42" y="32"/>
                    <a:pt x="42" y="32"/>
                    <a:pt x="42"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4" y="32"/>
                    <a:pt x="44" y="32"/>
                    <a:pt x="44" y="32"/>
                  </a:cubicBezTo>
                  <a:cubicBezTo>
                    <a:pt x="44" y="32"/>
                    <a:pt x="44" y="32"/>
                    <a:pt x="44" y="32"/>
                  </a:cubicBezTo>
                  <a:cubicBezTo>
                    <a:pt x="44" y="32"/>
                    <a:pt x="45" y="32"/>
                    <a:pt x="45" y="32"/>
                  </a:cubicBezTo>
                  <a:cubicBezTo>
                    <a:pt x="46" y="32"/>
                    <a:pt x="46" y="31"/>
                    <a:pt x="46" y="31"/>
                  </a:cubicBezTo>
                  <a:cubicBezTo>
                    <a:pt x="46" y="31"/>
                    <a:pt x="46" y="31"/>
                    <a:pt x="46" y="31"/>
                  </a:cubicBezTo>
                  <a:cubicBezTo>
                    <a:pt x="46" y="31"/>
                    <a:pt x="46" y="31"/>
                    <a:pt x="46" y="31"/>
                  </a:cubicBezTo>
                  <a:cubicBezTo>
                    <a:pt x="47" y="31"/>
                    <a:pt x="47" y="31"/>
                    <a:pt x="47" y="31"/>
                  </a:cubicBezTo>
                  <a:cubicBezTo>
                    <a:pt x="47" y="31"/>
                    <a:pt x="47" y="31"/>
                    <a:pt x="47" y="31"/>
                  </a:cubicBezTo>
                  <a:cubicBezTo>
                    <a:pt x="48" y="31"/>
                    <a:pt x="48" y="31"/>
                    <a:pt x="48" y="31"/>
                  </a:cubicBezTo>
                  <a:cubicBezTo>
                    <a:pt x="48" y="31"/>
                    <a:pt x="48" y="31"/>
                    <a:pt x="48" y="31"/>
                  </a:cubicBezTo>
                  <a:cubicBezTo>
                    <a:pt x="48" y="31"/>
                    <a:pt x="48" y="31"/>
                    <a:pt x="48" y="31"/>
                  </a:cubicBezTo>
                  <a:cubicBezTo>
                    <a:pt x="48" y="31"/>
                    <a:pt x="48" y="31"/>
                    <a:pt x="48" y="31"/>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8"/>
                    <a:pt x="49" y="28"/>
                    <a:pt x="49" y="28"/>
                  </a:cubicBezTo>
                  <a:cubicBezTo>
                    <a:pt x="49" y="28"/>
                    <a:pt x="49" y="28"/>
                    <a:pt x="49" y="28"/>
                  </a:cubicBezTo>
                  <a:cubicBezTo>
                    <a:pt x="49" y="28"/>
                    <a:pt x="49" y="28"/>
                    <a:pt x="49" y="28"/>
                  </a:cubicBezTo>
                  <a:cubicBezTo>
                    <a:pt x="49" y="28"/>
                    <a:pt x="49" y="28"/>
                    <a:pt x="49" y="28"/>
                  </a:cubicBezTo>
                  <a:cubicBezTo>
                    <a:pt x="49" y="28"/>
                    <a:pt x="49" y="28"/>
                    <a:pt x="49" y="28"/>
                  </a:cubicBezTo>
                  <a:cubicBezTo>
                    <a:pt x="49" y="27"/>
                    <a:pt x="49" y="27"/>
                    <a:pt x="49" y="27"/>
                  </a:cubicBezTo>
                  <a:cubicBezTo>
                    <a:pt x="49" y="27"/>
                    <a:pt x="49" y="27"/>
                    <a:pt x="49" y="27"/>
                  </a:cubicBezTo>
                  <a:cubicBezTo>
                    <a:pt x="48" y="27"/>
                    <a:pt x="48" y="27"/>
                    <a:pt x="48" y="27"/>
                  </a:cubicBezTo>
                  <a:cubicBezTo>
                    <a:pt x="48" y="27"/>
                    <a:pt x="48" y="27"/>
                    <a:pt x="48" y="27"/>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7" y="25"/>
                    <a:pt x="47" y="25"/>
                    <a:pt x="47" y="25"/>
                  </a:cubicBezTo>
                  <a:cubicBezTo>
                    <a:pt x="47" y="25"/>
                    <a:pt x="47" y="25"/>
                    <a:pt x="47" y="25"/>
                  </a:cubicBezTo>
                  <a:cubicBezTo>
                    <a:pt x="47" y="25"/>
                    <a:pt x="47" y="25"/>
                    <a:pt x="47" y="25"/>
                  </a:cubicBezTo>
                  <a:cubicBezTo>
                    <a:pt x="47" y="25"/>
                    <a:pt x="47" y="25"/>
                    <a:pt x="47" y="25"/>
                  </a:cubicBezTo>
                  <a:cubicBezTo>
                    <a:pt x="47" y="25"/>
                    <a:pt x="47" y="25"/>
                    <a:pt x="47" y="25"/>
                  </a:cubicBezTo>
                  <a:cubicBezTo>
                    <a:pt x="46" y="25"/>
                    <a:pt x="46" y="25"/>
                    <a:pt x="46" y="25"/>
                  </a:cubicBezTo>
                  <a:cubicBezTo>
                    <a:pt x="46" y="25"/>
                    <a:pt x="46" y="25"/>
                    <a:pt x="46" y="25"/>
                  </a:cubicBezTo>
                  <a:cubicBezTo>
                    <a:pt x="46" y="24"/>
                    <a:pt x="46" y="24"/>
                    <a:pt x="46" y="24"/>
                  </a:cubicBezTo>
                  <a:cubicBezTo>
                    <a:pt x="46" y="24"/>
                    <a:pt x="46" y="24"/>
                    <a:pt x="46" y="24"/>
                  </a:cubicBezTo>
                  <a:cubicBezTo>
                    <a:pt x="45" y="24"/>
                    <a:pt x="45" y="24"/>
                    <a:pt x="45" y="24"/>
                  </a:cubicBezTo>
                  <a:cubicBezTo>
                    <a:pt x="45" y="24"/>
                    <a:pt x="45" y="24"/>
                    <a:pt x="45" y="24"/>
                  </a:cubicBezTo>
                  <a:cubicBezTo>
                    <a:pt x="45" y="24"/>
                    <a:pt x="45" y="24"/>
                    <a:pt x="45" y="24"/>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4" y="24"/>
                  </a:cubicBezTo>
                  <a:cubicBezTo>
                    <a:pt x="43" y="24"/>
                    <a:pt x="43" y="24"/>
                    <a:pt x="43" y="24"/>
                  </a:cubicBezTo>
                  <a:cubicBezTo>
                    <a:pt x="43" y="24"/>
                    <a:pt x="43" y="24"/>
                    <a:pt x="43" y="24"/>
                  </a:cubicBezTo>
                  <a:cubicBezTo>
                    <a:pt x="43" y="24"/>
                    <a:pt x="43" y="24"/>
                    <a:pt x="43" y="24"/>
                  </a:cubicBezTo>
                  <a:cubicBezTo>
                    <a:pt x="43" y="24"/>
                    <a:pt x="43" y="24"/>
                    <a:pt x="42" y="24"/>
                  </a:cubicBezTo>
                  <a:cubicBezTo>
                    <a:pt x="42" y="24"/>
                    <a:pt x="42" y="24"/>
                    <a:pt x="42" y="24"/>
                  </a:cubicBezTo>
                  <a:cubicBezTo>
                    <a:pt x="42" y="24"/>
                    <a:pt x="42" y="24"/>
                    <a:pt x="42" y="24"/>
                  </a:cubicBezTo>
                  <a:cubicBezTo>
                    <a:pt x="42" y="24"/>
                    <a:pt x="42" y="24"/>
                    <a:pt x="42" y="24"/>
                  </a:cubicBezTo>
                  <a:cubicBezTo>
                    <a:pt x="41" y="24"/>
                    <a:pt x="41" y="24"/>
                    <a:pt x="41" y="24"/>
                  </a:cubicBezTo>
                  <a:cubicBezTo>
                    <a:pt x="41" y="24"/>
                    <a:pt x="41" y="24"/>
                    <a:pt x="41" y="24"/>
                  </a:cubicBezTo>
                  <a:cubicBezTo>
                    <a:pt x="41" y="24"/>
                    <a:pt x="41" y="24"/>
                    <a:pt x="41" y="24"/>
                  </a:cubicBezTo>
                  <a:cubicBezTo>
                    <a:pt x="41" y="24"/>
                    <a:pt x="41" y="24"/>
                    <a:pt x="41" y="24"/>
                  </a:cubicBezTo>
                  <a:cubicBezTo>
                    <a:pt x="41" y="24"/>
                    <a:pt x="41" y="24"/>
                    <a:pt x="41" y="24"/>
                  </a:cubicBezTo>
                  <a:cubicBezTo>
                    <a:pt x="40" y="24"/>
                    <a:pt x="40" y="24"/>
                    <a:pt x="40" y="24"/>
                  </a:cubicBezTo>
                  <a:cubicBezTo>
                    <a:pt x="40" y="23"/>
                    <a:pt x="40" y="23"/>
                    <a:pt x="40" y="23"/>
                  </a:cubicBezTo>
                  <a:cubicBezTo>
                    <a:pt x="40" y="23"/>
                    <a:pt x="40" y="23"/>
                    <a:pt x="40" y="23"/>
                  </a:cubicBezTo>
                  <a:cubicBezTo>
                    <a:pt x="40" y="23"/>
                    <a:pt x="40" y="23"/>
                    <a:pt x="40" y="23"/>
                  </a:cubicBezTo>
                  <a:cubicBezTo>
                    <a:pt x="39" y="22"/>
                    <a:pt x="39" y="22"/>
                    <a:pt x="39" y="22"/>
                  </a:cubicBezTo>
                  <a:cubicBezTo>
                    <a:pt x="39" y="22"/>
                    <a:pt x="39" y="22"/>
                    <a:pt x="39" y="22"/>
                  </a:cubicBezTo>
                  <a:cubicBezTo>
                    <a:pt x="39" y="22"/>
                    <a:pt x="39" y="22"/>
                    <a:pt x="39" y="22"/>
                  </a:cubicBezTo>
                  <a:cubicBezTo>
                    <a:pt x="40" y="21"/>
                    <a:pt x="40" y="21"/>
                    <a:pt x="40" y="21"/>
                  </a:cubicBezTo>
                  <a:cubicBezTo>
                    <a:pt x="40" y="21"/>
                    <a:pt x="40" y="21"/>
                    <a:pt x="40" y="20"/>
                  </a:cubicBezTo>
                  <a:cubicBezTo>
                    <a:pt x="40" y="20"/>
                    <a:pt x="40" y="20"/>
                    <a:pt x="40" y="19"/>
                  </a:cubicBezTo>
                  <a:cubicBezTo>
                    <a:pt x="41" y="19"/>
                    <a:pt x="41" y="18"/>
                    <a:pt x="41" y="18"/>
                  </a:cubicBezTo>
                  <a:cubicBezTo>
                    <a:pt x="41" y="18"/>
                    <a:pt x="41" y="18"/>
                    <a:pt x="41" y="18"/>
                  </a:cubicBezTo>
                  <a:cubicBezTo>
                    <a:pt x="41" y="18"/>
                    <a:pt x="41" y="18"/>
                    <a:pt x="41" y="18"/>
                  </a:cubicBezTo>
                  <a:cubicBezTo>
                    <a:pt x="41" y="17"/>
                    <a:pt x="41" y="17"/>
                    <a:pt x="41" y="17"/>
                  </a:cubicBezTo>
                  <a:cubicBezTo>
                    <a:pt x="41" y="17"/>
                    <a:pt x="42" y="16"/>
                    <a:pt x="42" y="16"/>
                  </a:cubicBezTo>
                  <a:cubicBezTo>
                    <a:pt x="42" y="16"/>
                    <a:pt x="42" y="15"/>
                    <a:pt x="42" y="15"/>
                  </a:cubicBezTo>
                  <a:cubicBezTo>
                    <a:pt x="42" y="15"/>
                    <a:pt x="42" y="15"/>
                    <a:pt x="42" y="15"/>
                  </a:cubicBezTo>
                  <a:cubicBezTo>
                    <a:pt x="42" y="15"/>
                    <a:pt x="42" y="15"/>
                    <a:pt x="42" y="15"/>
                  </a:cubicBezTo>
                  <a:cubicBezTo>
                    <a:pt x="43" y="13"/>
                    <a:pt x="43" y="13"/>
                    <a:pt x="43" y="13"/>
                  </a:cubicBezTo>
                  <a:cubicBezTo>
                    <a:pt x="43" y="13"/>
                    <a:pt x="43" y="13"/>
                    <a:pt x="43" y="13"/>
                  </a:cubicBezTo>
                  <a:cubicBezTo>
                    <a:pt x="43" y="12"/>
                    <a:pt x="43" y="11"/>
                    <a:pt x="44" y="10"/>
                  </a:cubicBezTo>
                  <a:cubicBezTo>
                    <a:pt x="44" y="9"/>
                    <a:pt x="44" y="9"/>
                    <a:pt x="44" y="8"/>
                  </a:cubicBezTo>
                  <a:cubicBezTo>
                    <a:pt x="45" y="7"/>
                    <a:pt x="45" y="7"/>
                    <a:pt x="45" y="7"/>
                  </a:cubicBezTo>
                  <a:cubicBezTo>
                    <a:pt x="45" y="7"/>
                    <a:pt x="45" y="7"/>
                    <a:pt x="45" y="6"/>
                  </a:cubicBezTo>
                  <a:cubicBezTo>
                    <a:pt x="45" y="6"/>
                    <a:pt x="45" y="6"/>
                    <a:pt x="45" y="6"/>
                  </a:cubicBezTo>
                  <a:cubicBezTo>
                    <a:pt x="45" y="6"/>
                    <a:pt x="45" y="6"/>
                    <a:pt x="45" y="6"/>
                  </a:cubicBezTo>
                  <a:cubicBezTo>
                    <a:pt x="45" y="6"/>
                    <a:pt x="45" y="6"/>
                    <a:pt x="45" y="5"/>
                  </a:cubicBezTo>
                  <a:cubicBezTo>
                    <a:pt x="45" y="5"/>
                    <a:pt x="45" y="5"/>
                    <a:pt x="45" y="5"/>
                  </a:cubicBezTo>
                  <a:cubicBezTo>
                    <a:pt x="45" y="5"/>
                    <a:pt x="45" y="5"/>
                    <a:pt x="45" y="5"/>
                  </a:cubicBezTo>
                  <a:cubicBezTo>
                    <a:pt x="45" y="5"/>
                    <a:pt x="45" y="5"/>
                    <a:pt x="45" y="5"/>
                  </a:cubicBezTo>
                  <a:cubicBezTo>
                    <a:pt x="45" y="5"/>
                    <a:pt x="45" y="5"/>
                    <a:pt x="45" y="5"/>
                  </a:cubicBezTo>
                  <a:cubicBezTo>
                    <a:pt x="45" y="5"/>
                    <a:pt x="45" y="5"/>
                    <a:pt x="45" y="5"/>
                  </a:cubicBezTo>
                  <a:cubicBezTo>
                    <a:pt x="45" y="5"/>
                    <a:pt x="45" y="5"/>
                    <a:pt x="45" y="5"/>
                  </a:cubicBezTo>
                  <a:cubicBezTo>
                    <a:pt x="45" y="4"/>
                    <a:pt x="45" y="4"/>
                    <a:pt x="45" y="4"/>
                  </a:cubicBezTo>
                  <a:cubicBezTo>
                    <a:pt x="45" y="4"/>
                    <a:pt x="45" y="4"/>
                    <a:pt x="45" y="4"/>
                  </a:cubicBezTo>
                  <a:cubicBezTo>
                    <a:pt x="45" y="4"/>
                    <a:pt x="44" y="4"/>
                    <a:pt x="44" y="4"/>
                  </a:cubicBezTo>
                  <a:cubicBezTo>
                    <a:pt x="44" y="4"/>
                    <a:pt x="44" y="4"/>
                    <a:pt x="44" y="4"/>
                  </a:cubicBezTo>
                  <a:cubicBezTo>
                    <a:pt x="44" y="4"/>
                    <a:pt x="44" y="4"/>
                    <a:pt x="44" y="4"/>
                  </a:cubicBezTo>
                  <a:cubicBezTo>
                    <a:pt x="44" y="4"/>
                    <a:pt x="44" y="4"/>
                    <a:pt x="44" y="3"/>
                  </a:cubicBezTo>
                  <a:cubicBezTo>
                    <a:pt x="44" y="3"/>
                    <a:pt x="44" y="3"/>
                    <a:pt x="44" y="3"/>
                  </a:cubicBezTo>
                  <a:cubicBezTo>
                    <a:pt x="44" y="3"/>
                    <a:pt x="44" y="3"/>
                    <a:pt x="44" y="3"/>
                  </a:cubicBezTo>
                  <a:cubicBezTo>
                    <a:pt x="44" y="2"/>
                    <a:pt x="43" y="2"/>
                    <a:pt x="43" y="1"/>
                  </a:cubicBezTo>
                  <a:cubicBezTo>
                    <a:pt x="42" y="1"/>
                    <a:pt x="42" y="1"/>
                    <a:pt x="42" y="1"/>
                  </a:cubicBezTo>
                  <a:cubicBezTo>
                    <a:pt x="42" y="0"/>
                    <a:pt x="42" y="0"/>
                    <a:pt x="42" y="0"/>
                  </a:cubicBezTo>
                  <a:cubicBezTo>
                    <a:pt x="42" y="0"/>
                    <a:pt x="42" y="0"/>
                    <a:pt x="42" y="0"/>
                  </a:cubicBezTo>
                  <a:cubicBezTo>
                    <a:pt x="42" y="0"/>
                    <a:pt x="42" y="0"/>
                    <a:pt x="42" y="0"/>
                  </a:cubicBezTo>
                  <a:cubicBezTo>
                    <a:pt x="42" y="0"/>
                    <a:pt x="42" y="0"/>
                    <a:pt x="42" y="0"/>
                  </a:cubicBezTo>
                  <a:cubicBezTo>
                    <a:pt x="41" y="0"/>
                    <a:pt x="41" y="0"/>
                    <a:pt x="41" y="0"/>
                  </a:cubicBezTo>
                  <a:cubicBezTo>
                    <a:pt x="41" y="0"/>
                    <a:pt x="41" y="0"/>
                    <a:pt x="41" y="0"/>
                  </a:cubicBezTo>
                  <a:cubicBezTo>
                    <a:pt x="41" y="0"/>
                    <a:pt x="41" y="0"/>
                    <a:pt x="41" y="0"/>
                  </a:cubicBezTo>
                  <a:cubicBezTo>
                    <a:pt x="41" y="0"/>
                    <a:pt x="41" y="0"/>
                    <a:pt x="41" y="0"/>
                  </a:cubicBezTo>
                  <a:cubicBezTo>
                    <a:pt x="40" y="0"/>
                    <a:pt x="40" y="0"/>
                    <a:pt x="40" y="0"/>
                  </a:cubicBezTo>
                  <a:cubicBezTo>
                    <a:pt x="40" y="0"/>
                    <a:pt x="40" y="0"/>
                    <a:pt x="40" y="0"/>
                  </a:cubicBezTo>
                  <a:cubicBezTo>
                    <a:pt x="40" y="0"/>
                    <a:pt x="40" y="0"/>
                    <a:pt x="40" y="0"/>
                  </a:cubicBezTo>
                  <a:cubicBezTo>
                    <a:pt x="40" y="0"/>
                    <a:pt x="40" y="0"/>
                    <a:pt x="40"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1"/>
                    <a:pt x="39" y="1"/>
                    <a:pt x="39" y="1"/>
                  </a:cubicBezTo>
                  <a:cubicBezTo>
                    <a:pt x="39" y="1"/>
                    <a:pt x="39" y="1"/>
                    <a:pt x="39"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3"/>
                    <a:pt x="37" y="3"/>
                    <a:pt x="37" y="3"/>
                  </a:cubicBezTo>
                  <a:cubicBezTo>
                    <a:pt x="37" y="3"/>
                    <a:pt x="37" y="3"/>
                    <a:pt x="37" y="3"/>
                  </a:cubicBezTo>
                  <a:cubicBezTo>
                    <a:pt x="37" y="3"/>
                    <a:pt x="37" y="3"/>
                    <a:pt x="37" y="3"/>
                  </a:cubicBezTo>
                  <a:cubicBezTo>
                    <a:pt x="37" y="3"/>
                    <a:pt x="37" y="3"/>
                    <a:pt x="37" y="3"/>
                  </a:cubicBezTo>
                  <a:cubicBezTo>
                    <a:pt x="37" y="4"/>
                    <a:pt x="37" y="4"/>
                    <a:pt x="37" y="4"/>
                  </a:cubicBezTo>
                  <a:cubicBezTo>
                    <a:pt x="36" y="4"/>
                    <a:pt x="36" y="4"/>
                    <a:pt x="36" y="4"/>
                  </a:cubicBezTo>
                  <a:cubicBezTo>
                    <a:pt x="37" y="4"/>
                    <a:pt x="37" y="4"/>
                    <a:pt x="37" y="4"/>
                  </a:cubicBezTo>
                  <a:cubicBezTo>
                    <a:pt x="37" y="4"/>
                    <a:pt x="37" y="4"/>
                    <a:pt x="37" y="4"/>
                  </a:cubicBezTo>
                  <a:cubicBezTo>
                    <a:pt x="37" y="4"/>
                    <a:pt x="37" y="4"/>
                    <a:pt x="37" y="4"/>
                  </a:cubicBezTo>
                  <a:cubicBezTo>
                    <a:pt x="37" y="4"/>
                    <a:pt x="37" y="5"/>
                    <a:pt x="37" y="5"/>
                  </a:cubicBezTo>
                  <a:cubicBezTo>
                    <a:pt x="37" y="5"/>
                    <a:pt x="37" y="5"/>
                    <a:pt x="37" y="5"/>
                  </a:cubicBezTo>
                  <a:cubicBezTo>
                    <a:pt x="37" y="5"/>
                    <a:pt x="37" y="5"/>
                    <a:pt x="37" y="5"/>
                  </a:cubicBezTo>
                  <a:cubicBezTo>
                    <a:pt x="37" y="5"/>
                    <a:pt x="37" y="5"/>
                    <a:pt x="37" y="5"/>
                  </a:cubicBezTo>
                  <a:cubicBezTo>
                    <a:pt x="37" y="5"/>
                    <a:pt x="37" y="5"/>
                    <a:pt x="37" y="5"/>
                  </a:cubicBezTo>
                  <a:cubicBezTo>
                    <a:pt x="37" y="5"/>
                    <a:pt x="37" y="5"/>
                    <a:pt x="37" y="5"/>
                  </a:cubicBezTo>
                  <a:cubicBezTo>
                    <a:pt x="37" y="5"/>
                    <a:pt x="37" y="5"/>
                    <a:pt x="37" y="6"/>
                  </a:cubicBezTo>
                  <a:cubicBezTo>
                    <a:pt x="37" y="6"/>
                    <a:pt x="37" y="6"/>
                    <a:pt x="37" y="6"/>
                  </a:cubicBezTo>
                  <a:cubicBezTo>
                    <a:pt x="37" y="6"/>
                    <a:pt x="37" y="6"/>
                    <a:pt x="37" y="6"/>
                  </a:cubicBezTo>
                  <a:cubicBezTo>
                    <a:pt x="37" y="6"/>
                    <a:pt x="37" y="6"/>
                    <a:pt x="37" y="6"/>
                  </a:cubicBezTo>
                  <a:cubicBezTo>
                    <a:pt x="37" y="6"/>
                    <a:pt x="37" y="6"/>
                    <a:pt x="37" y="6"/>
                  </a:cubicBezTo>
                  <a:cubicBezTo>
                    <a:pt x="38" y="6"/>
                    <a:pt x="38" y="6"/>
                    <a:pt x="38" y="6"/>
                  </a:cubicBezTo>
                  <a:cubicBezTo>
                    <a:pt x="38" y="7"/>
                    <a:pt x="38" y="7"/>
                    <a:pt x="38" y="7"/>
                  </a:cubicBezTo>
                  <a:cubicBezTo>
                    <a:pt x="38" y="7"/>
                    <a:pt x="38" y="7"/>
                    <a:pt x="38" y="7"/>
                  </a:cubicBezTo>
                  <a:cubicBezTo>
                    <a:pt x="38" y="8"/>
                    <a:pt x="38" y="8"/>
                    <a:pt x="38" y="8"/>
                  </a:cubicBezTo>
                  <a:cubicBezTo>
                    <a:pt x="38" y="8"/>
                    <a:pt x="38" y="8"/>
                    <a:pt x="38" y="8"/>
                  </a:cubicBezTo>
                  <a:cubicBezTo>
                    <a:pt x="38" y="9"/>
                    <a:pt x="38" y="9"/>
                    <a:pt x="38" y="9"/>
                  </a:cubicBezTo>
                  <a:cubicBezTo>
                    <a:pt x="38" y="10"/>
                    <a:pt x="38" y="10"/>
                    <a:pt x="38" y="10"/>
                  </a:cubicBezTo>
                  <a:cubicBezTo>
                    <a:pt x="37" y="10"/>
                    <a:pt x="37" y="10"/>
                    <a:pt x="37" y="10"/>
                  </a:cubicBezTo>
                  <a:cubicBezTo>
                    <a:pt x="37" y="11"/>
                    <a:pt x="37" y="11"/>
                    <a:pt x="37" y="11"/>
                  </a:cubicBezTo>
                  <a:cubicBezTo>
                    <a:pt x="37" y="12"/>
                    <a:pt x="37" y="12"/>
                    <a:pt x="37" y="12"/>
                  </a:cubicBezTo>
                  <a:cubicBezTo>
                    <a:pt x="37" y="13"/>
                    <a:pt x="37" y="13"/>
                    <a:pt x="36" y="13"/>
                  </a:cubicBezTo>
                  <a:cubicBezTo>
                    <a:pt x="36" y="14"/>
                    <a:pt x="36" y="14"/>
                    <a:pt x="36" y="14"/>
                  </a:cubicBezTo>
                  <a:cubicBezTo>
                    <a:pt x="36" y="15"/>
                    <a:pt x="36" y="15"/>
                    <a:pt x="36" y="16"/>
                  </a:cubicBezTo>
                  <a:cubicBezTo>
                    <a:pt x="35" y="16"/>
                    <a:pt x="35" y="17"/>
                    <a:pt x="35" y="17"/>
                  </a:cubicBezTo>
                  <a:cubicBezTo>
                    <a:pt x="35" y="18"/>
                    <a:pt x="35" y="18"/>
                    <a:pt x="34" y="19"/>
                  </a:cubicBezTo>
                  <a:cubicBezTo>
                    <a:pt x="34" y="20"/>
                    <a:pt x="34" y="20"/>
                    <a:pt x="34" y="21"/>
                  </a:cubicBezTo>
                  <a:cubicBezTo>
                    <a:pt x="33" y="21"/>
                    <a:pt x="33" y="21"/>
                    <a:pt x="33" y="21"/>
                  </a:cubicBezTo>
                  <a:cubicBezTo>
                    <a:pt x="33" y="22"/>
                    <a:pt x="33" y="22"/>
                    <a:pt x="33" y="23"/>
                  </a:cubicBezTo>
                  <a:cubicBezTo>
                    <a:pt x="32" y="23"/>
                    <a:pt x="32" y="23"/>
                    <a:pt x="32" y="23"/>
                  </a:cubicBezTo>
                  <a:cubicBezTo>
                    <a:pt x="32" y="23"/>
                    <a:pt x="31" y="23"/>
                    <a:pt x="30" y="23"/>
                  </a:cubicBezTo>
                  <a:cubicBezTo>
                    <a:pt x="30" y="24"/>
                    <a:pt x="29" y="24"/>
                    <a:pt x="29" y="24"/>
                  </a:cubicBezTo>
                  <a:cubicBezTo>
                    <a:pt x="28" y="24"/>
                    <a:pt x="28" y="24"/>
                    <a:pt x="28" y="24"/>
                  </a:cubicBezTo>
                  <a:cubicBezTo>
                    <a:pt x="28" y="24"/>
                    <a:pt x="28" y="24"/>
                    <a:pt x="28" y="24"/>
                  </a:cubicBezTo>
                  <a:cubicBezTo>
                    <a:pt x="28" y="24"/>
                    <a:pt x="27" y="24"/>
                    <a:pt x="27" y="24"/>
                  </a:cubicBezTo>
                  <a:cubicBezTo>
                    <a:pt x="27" y="24"/>
                    <a:pt x="27" y="24"/>
                    <a:pt x="27" y="24"/>
                  </a:cubicBezTo>
                  <a:cubicBezTo>
                    <a:pt x="27" y="24"/>
                    <a:pt x="27" y="24"/>
                    <a:pt x="27" y="24"/>
                  </a:cubicBezTo>
                  <a:cubicBezTo>
                    <a:pt x="27" y="24"/>
                    <a:pt x="27" y="24"/>
                    <a:pt x="27" y="24"/>
                  </a:cubicBezTo>
                  <a:cubicBezTo>
                    <a:pt x="25" y="24"/>
                    <a:pt x="25" y="24"/>
                    <a:pt x="25" y="24"/>
                  </a:cubicBezTo>
                  <a:cubicBezTo>
                    <a:pt x="25" y="24"/>
                    <a:pt x="25" y="24"/>
                    <a:pt x="25" y="24"/>
                  </a:cubicBezTo>
                  <a:cubicBezTo>
                    <a:pt x="25" y="24"/>
                    <a:pt x="25" y="24"/>
                    <a:pt x="25" y="24"/>
                  </a:cubicBezTo>
                  <a:cubicBezTo>
                    <a:pt x="24" y="24"/>
                    <a:pt x="24" y="24"/>
                    <a:pt x="24" y="24"/>
                  </a:cubicBezTo>
                  <a:cubicBezTo>
                    <a:pt x="24" y="24"/>
                    <a:pt x="24" y="24"/>
                    <a:pt x="24" y="24"/>
                  </a:cubicBezTo>
                  <a:cubicBezTo>
                    <a:pt x="23" y="24"/>
                    <a:pt x="23" y="24"/>
                    <a:pt x="23" y="24"/>
                  </a:cubicBezTo>
                  <a:cubicBezTo>
                    <a:pt x="23" y="24"/>
                    <a:pt x="23" y="24"/>
                    <a:pt x="23" y="24"/>
                  </a:cubicBezTo>
                  <a:cubicBezTo>
                    <a:pt x="22" y="24"/>
                    <a:pt x="22" y="24"/>
                    <a:pt x="22" y="24"/>
                  </a:cubicBezTo>
                  <a:cubicBezTo>
                    <a:pt x="22" y="24"/>
                    <a:pt x="22" y="24"/>
                    <a:pt x="22" y="24"/>
                  </a:cubicBezTo>
                  <a:cubicBezTo>
                    <a:pt x="22" y="24"/>
                    <a:pt x="22" y="24"/>
                    <a:pt x="22" y="24"/>
                  </a:cubicBezTo>
                  <a:cubicBezTo>
                    <a:pt x="22" y="24"/>
                    <a:pt x="22" y="24"/>
                    <a:pt x="22" y="24"/>
                  </a:cubicBezTo>
                  <a:cubicBezTo>
                    <a:pt x="22" y="24"/>
                    <a:pt x="22" y="24"/>
                    <a:pt x="22" y="24"/>
                  </a:cubicBezTo>
                  <a:cubicBezTo>
                    <a:pt x="21" y="24"/>
                    <a:pt x="21" y="24"/>
                    <a:pt x="21" y="24"/>
                  </a:cubicBezTo>
                  <a:cubicBezTo>
                    <a:pt x="21" y="24"/>
                    <a:pt x="21" y="24"/>
                    <a:pt x="21" y="24"/>
                  </a:cubicBezTo>
                  <a:cubicBezTo>
                    <a:pt x="20" y="25"/>
                    <a:pt x="20" y="25"/>
                    <a:pt x="20" y="25"/>
                  </a:cubicBezTo>
                  <a:cubicBezTo>
                    <a:pt x="19" y="25"/>
                    <a:pt x="19" y="25"/>
                    <a:pt x="19" y="25"/>
                  </a:cubicBezTo>
                  <a:cubicBezTo>
                    <a:pt x="19" y="25"/>
                    <a:pt x="19" y="25"/>
                    <a:pt x="19" y="25"/>
                  </a:cubicBezTo>
                  <a:cubicBezTo>
                    <a:pt x="19" y="25"/>
                    <a:pt x="19" y="25"/>
                    <a:pt x="19" y="25"/>
                  </a:cubicBezTo>
                  <a:cubicBezTo>
                    <a:pt x="19" y="25"/>
                    <a:pt x="19" y="25"/>
                    <a:pt x="19" y="25"/>
                  </a:cubicBezTo>
                  <a:cubicBezTo>
                    <a:pt x="19" y="25"/>
                    <a:pt x="19" y="25"/>
                    <a:pt x="18" y="25"/>
                  </a:cubicBezTo>
                  <a:cubicBezTo>
                    <a:pt x="18" y="25"/>
                    <a:pt x="18" y="25"/>
                    <a:pt x="18" y="25"/>
                  </a:cubicBezTo>
                  <a:cubicBezTo>
                    <a:pt x="18" y="25"/>
                    <a:pt x="18" y="25"/>
                    <a:pt x="18" y="25"/>
                  </a:cubicBezTo>
                  <a:cubicBezTo>
                    <a:pt x="18" y="25"/>
                    <a:pt x="18" y="25"/>
                    <a:pt x="18" y="25"/>
                  </a:cubicBezTo>
                  <a:cubicBezTo>
                    <a:pt x="17" y="24"/>
                    <a:pt x="17" y="24"/>
                    <a:pt x="17" y="24"/>
                  </a:cubicBezTo>
                  <a:cubicBezTo>
                    <a:pt x="17" y="24"/>
                    <a:pt x="17" y="24"/>
                    <a:pt x="17" y="24"/>
                  </a:cubicBezTo>
                  <a:cubicBezTo>
                    <a:pt x="17" y="24"/>
                    <a:pt x="17" y="24"/>
                    <a:pt x="17" y="24"/>
                  </a:cubicBezTo>
                  <a:cubicBezTo>
                    <a:pt x="17" y="24"/>
                    <a:pt x="17" y="24"/>
                    <a:pt x="17" y="24"/>
                  </a:cubicBezTo>
                  <a:cubicBezTo>
                    <a:pt x="16" y="24"/>
                    <a:pt x="16" y="24"/>
                    <a:pt x="16" y="24"/>
                  </a:cubicBezTo>
                  <a:cubicBezTo>
                    <a:pt x="16" y="24"/>
                    <a:pt x="16" y="24"/>
                    <a:pt x="16" y="24"/>
                  </a:cubicBezTo>
                  <a:cubicBezTo>
                    <a:pt x="15" y="24"/>
                    <a:pt x="15" y="24"/>
                    <a:pt x="15" y="24"/>
                  </a:cubicBezTo>
                  <a:cubicBezTo>
                    <a:pt x="15" y="24"/>
                    <a:pt x="15" y="24"/>
                    <a:pt x="15" y="24"/>
                  </a:cubicBezTo>
                  <a:cubicBezTo>
                    <a:pt x="14" y="24"/>
                    <a:pt x="14" y="24"/>
                    <a:pt x="14" y="24"/>
                  </a:cubicBezTo>
                  <a:cubicBezTo>
                    <a:pt x="14" y="24"/>
                    <a:pt x="14" y="24"/>
                    <a:pt x="14" y="24"/>
                  </a:cubicBezTo>
                  <a:cubicBezTo>
                    <a:pt x="14" y="24"/>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2" y="24"/>
                    <a:pt x="12" y="24"/>
                    <a:pt x="12" y="24"/>
                  </a:cubicBezTo>
                  <a:cubicBezTo>
                    <a:pt x="12" y="24"/>
                    <a:pt x="12" y="24"/>
                    <a:pt x="12" y="24"/>
                  </a:cubicBezTo>
                  <a:cubicBezTo>
                    <a:pt x="12" y="24"/>
                    <a:pt x="12" y="24"/>
                    <a:pt x="12" y="24"/>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1" y="25"/>
                    <a:pt x="11" y="25"/>
                    <a:pt x="11" y="25"/>
                  </a:cubicBezTo>
                  <a:cubicBezTo>
                    <a:pt x="11" y="25"/>
                    <a:pt x="11" y="25"/>
                    <a:pt x="11" y="25"/>
                  </a:cubicBezTo>
                  <a:cubicBezTo>
                    <a:pt x="11" y="25"/>
                    <a:pt x="11" y="25"/>
                    <a:pt x="11" y="25"/>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7"/>
                    <a:pt x="11" y="27"/>
                    <a:pt x="11" y="27"/>
                  </a:cubicBezTo>
                  <a:cubicBezTo>
                    <a:pt x="11" y="27"/>
                    <a:pt x="11" y="27"/>
                    <a:pt x="11" y="27"/>
                  </a:cubicBezTo>
                  <a:cubicBezTo>
                    <a:pt x="11" y="27"/>
                    <a:pt x="11" y="27"/>
                    <a:pt x="11" y="27"/>
                  </a:cubicBezTo>
                  <a:cubicBezTo>
                    <a:pt x="10" y="27"/>
                    <a:pt x="10" y="27"/>
                    <a:pt x="10" y="27"/>
                  </a:cubicBezTo>
                  <a:cubicBezTo>
                    <a:pt x="10" y="27"/>
                    <a:pt x="10" y="27"/>
                    <a:pt x="10" y="27"/>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1" y="29"/>
                    <a:pt x="11" y="29"/>
                    <a:pt x="11" y="29"/>
                  </a:cubicBezTo>
                  <a:cubicBezTo>
                    <a:pt x="11" y="29"/>
                    <a:pt x="11" y="29"/>
                    <a:pt x="11" y="29"/>
                  </a:cubicBezTo>
                  <a:cubicBezTo>
                    <a:pt x="11" y="29"/>
                    <a:pt x="11" y="29"/>
                    <a:pt x="11" y="29"/>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1"/>
                    <a:pt x="11" y="31"/>
                    <a:pt x="11" y="31"/>
                  </a:cubicBezTo>
                  <a:cubicBezTo>
                    <a:pt x="11" y="31"/>
                    <a:pt x="11" y="31"/>
                    <a:pt x="11" y="31"/>
                  </a:cubicBezTo>
                  <a:cubicBezTo>
                    <a:pt x="11" y="31"/>
                    <a:pt x="11" y="31"/>
                    <a:pt x="11" y="31"/>
                  </a:cubicBezTo>
                  <a:cubicBezTo>
                    <a:pt x="11" y="31"/>
                    <a:pt x="11" y="31"/>
                    <a:pt x="11" y="31"/>
                  </a:cubicBezTo>
                  <a:cubicBezTo>
                    <a:pt x="12" y="31"/>
                    <a:pt x="12" y="31"/>
                    <a:pt x="12" y="31"/>
                  </a:cubicBezTo>
                  <a:cubicBezTo>
                    <a:pt x="12" y="31"/>
                    <a:pt x="12" y="31"/>
                    <a:pt x="12" y="31"/>
                  </a:cubicBezTo>
                  <a:cubicBezTo>
                    <a:pt x="12" y="31"/>
                    <a:pt x="12" y="31"/>
                    <a:pt x="12" y="31"/>
                  </a:cubicBezTo>
                  <a:cubicBezTo>
                    <a:pt x="12" y="31"/>
                    <a:pt x="12" y="31"/>
                    <a:pt x="12" y="31"/>
                  </a:cubicBezTo>
                  <a:cubicBezTo>
                    <a:pt x="13" y="32"/>
                    <a:pt x="13" y="32"/>
                    <a:pt x="13" y="32"/>
                  </a:cubicBezTo>
                  <a:cubicBezTo>
                    <a:pt x="13" y="32"/>
                    <a:pt x="13" y="32"/>
                    <a:pt x="13" y="32"/>
                  </a:cubicBezTo>
                  <a:cubicBezTo>
                    <a:pt x="13" y="32"/>
                    <a:pt x="13" y="32"/>
                    <a:pt x="13" y="32"/>
                  </a:cubicBezTo>
                  <a:cubicBezTo>
                    <a:pt x="14" y="32"/>
                    <a:pt x="14" y="32"/>
                    <a:pt x="14" y="32"/>
                  </a:cubicBezTo>
                  <a:cubicBezTo>
                    <a:pt x="14" y="32"/>
                    <a:pt x="14" y="32"/>
                    <a:pt x="14" y="32"/>
                  </a:cubicBezTo>
                  <a:cubicBezTo>
                    <a:pt x="14" y="32"/>
                    <a:pt x="14" y="32"/>
                    <a:pt x="14" y="32"/>
                  </a:cubicBezTo>
                  <a:cubicBezTo>
                    <a:pt x="14" y="32"/>
                    <a:pt x="14" y="32"/>
                    <a:pt x="14" y="32"/>
                  </a:cubicBezTo>
                  <a:cubicBezTo>
                    <a:pt x="15" y="32"/>
                    <a:pt x="15" y="32"/>
                    <a:pt x="15" y="32"/>
                  </a:cubicBezTo>
                  <a:cubicBezTo>
                    <a:pt x="15" y="32"/>
                    <a:pt x="15" y="32"/>
                    <a:pt x="15" y="32"/>
                  </a:cubicBezTo>
                  <a:cubicBezTo>
                    <a:pt x="15" y="32"/>
                    <a:pt x="15" y="32"/>
                    <a:pt x="15" y="32"/>
                  </a:cubicBezTo>
                  <a:cubicBezTo>
                    <a:pt x="15" y="32"/>
                    <a:pt x="15" y="32"/>
                    <a:pt x="15" y="32"/>
                  </a:cubicBezTo>
                  <a:cubicBezTo>
                    <a:pt x="15" y="32"/>
                    <a:pt x="15" y="32"/>
                    <a:pt x="15" y="32"/>
                  </a:cubicBezTo>
                  <a:cubicBezTo>
                    <a:pt x="15" y="32"/>
                    <a:pt x="15" y="32"/>
                    <a:pt x="15" y="32"/>
                  </a:cubicBezTo>
                  <a:cubicBezTo>
                    <a:pt x="16" y="32"/>
                    <a:pt x="16" y="32"/>
                    <a:pt x="16" y="32"/>
                  </a:cubicBezTo>
                  <a:cubicBezTo>
                    <a:pt x="16" y="32"/>
                    <a:pt x="16" y="32"/>
                    <a:pt x="16" y="32"/>
                  </a:cubicBezTo>
                  <a:cubicBezTo>
                    <a:pt x="16" y="32"/>
                    <a:pt x="16" y="32"/>
                    <a:pt x="16" y="32"/>
                  </a:cubicBezTo>
                  <a:cubicBezTo>
                    <a:pt x="17" y="32"/>
                    <a:pt x="17" y="32"/>
                    <a:pt x="17" y="32"/>
                  </a:cubicBezTo>
                  <a:cubicBezTo>
                    <a:pt x="17" y="32"/>
                    <a:pt x="17" y="32"/>
                    <a:pt x="17" y="32"/>
                  </a:cubicBezTo>
                  <a:cubicBezTo>
                    <a:pt x="17" y="32"/>
                    <a:pt x="17" y="32"/>
                    <a:pt x="17" y="32"/>
                  </a:cubicBezTo>
                  <a:cubicBezTo>
                    <a:pt x="17" y="32"/>
                    <a:pt x="17" y="32"/>
                    <a:pt x="17" y="32"/>
                  </a:cubicBezTo>
                  <a:cubicBezTo>
                    <a:pt x="17" y="32"/>
                    <a:pt x="17" y="32"/>
                    <a:pt x="17" y="32"/>
                  </a:cubicBezTo>
                  <a:cubicBezTo>
                    <a:pt x="18" y="32"/>
                    <a:pt x="18" y="32"/>
                    <a:pt x="18" y="32"/>
                  </a:cubicBezTo>
                  <a:cubicBezTo>
                    <a:pt x="18" y="32"/>
                    <a:pt x="18" y="32"/>
                    <a:pt x="18" y="32"/>
                  </a:cubicBezTo>
                  <a:cubicBezTo>
                    <a:pt x="18" y="32"/>
                    <a:pt x="18" y="32"/>
                    <a:pt x="18" y="32"/>
                  </a:cubicBezTo>
                  <a:cubicBezTo>
                    <a:pt x="18" y="32"/>
                    <a:pt x="19" y="32"/>
                    <a:pt x="19" y="32"/>
                  </a:cubicBezTo>
                  <a:cubicBezTo>
                    <a:pt x="19" y="32"/>
                    <a:pt x="19" y="32"/>
                    <a:pt x="19" y="32"/>
                  </a:cubicBezTo>
                  <a:cubicBezTo>
                    <a:pt x="20" y="32"/>
                    <a:pt x="20" y="32"/>
                    <a:pt x="20" y="32"/>
                  </a:cubicBezTo>
                  <a:cubicBezTo>
                    <a:pt x="20" y="32"/>
                    <a:pt x="20" y="32"/>
                    <a:pt x="20" y="32"/>
                  </a:cubicBezTo>
                  <a:cubicBezTo>
                    <a:pt x="20" y="32"/>
                    <a:pt x="20" y="32"/>
                    <a:pt x="20" y="32"/>
                  </a:cubicBezTo>
                  <a:cubicBezTo>
                    <a:pt x="20" y="32"/>
                    <a:pt x="21" y="32"/>
                    <a:pt x="21" y="32"/>
                  </a:cubicBezTo>
                  <a:cubicBezTo>
                    <a:pt x="21" y="32"/>
                    <a:pt x="21" y="32"/>
                    <a:pt x="21" y="32"/>
                  </a:cubicBezTo>
                  <a:cubicBezTo>
                    <a:pt x="21" y="32"/>
                    <a:pt x="22" y="32"/>
                    <a:pt x="22" y="32"/>
                  </a:cubicBezTo>
                  <a:cubicBezTo>
                    <a:pt x="22" y="32"/>
                    <a:pt x="22" y="32"/>
                    <a:pt x="22" y="32"/>
                  </a:cubicBezTo>
                  <a:cubicBezTo>
                    <a:pt x="22" y="32"/>
                    <a:pt x="22" y="32"/>
                    <a:pt x="22" y="32"/>
                  </a:cubicBezTo>
                  <a:cubicBezTo>
                    <a:pt x="23" y="32"/>
                    <a:pt x="23" y="32"/>
                    <a:pt x="23" y="32"/>
                  </a:cubicBezTo>
                  <a:cubicBezTo>
                    <a:pt x="23" y="32"/>
                    <a:pt x="23" y="32"/>
                    <a:pt x="23" y="32"/>
                  </a:cubicBezTo>
                  <a:cubicBezTo>
                    <a:pt x="24" y="32"/>
                    <a:pt x="24" y="32"/>
                    <a:pt x="24" y="32"/>
                  </a:cubicBezTo>
                  <a:cubicBezTo>
                    <a:pt x="24" y="32"/>
                    <a:pt x="24" y="32"/>
                    <a:pt x="24" y="32"/>
                  </a:cubicBezTo>
                  <a:cubicBezTo>
                    <a:pt x="24" y="32"/>
                    <a:pt x="24" y="32"/>
                    <a:pt x="24" y="32"/>
                  </a:cubicBezTo>
                  <a:cubicBezTo>
                    <a:pt x="24" y="32"/>
                    <a:pt x="25" y="32"/>
                    <a:pt x="25" y="32"/>
                  </a:cubicBezTo>
                  <a:cubicBezTo>
                    <a:pt x="25" y="32"/>
                    <a:pt x="25" y="32"/>
                    <a:pt x="26" y="32"/>
                  </a:cubicBezTo>
                  <a:cubicBezTo>
                    <a:pt x="26" y="33"/>
                    <a:pt x="26" y="33"/>
                    <a:pt x="26" y="33"/>
                  </a:cubicBezTo>
                  <a:cubicBezTo>
                    <a:pt x="26" y="33"/>
                    <a:pt x="26" y="33"/>
                    <a:pt x="26" y="33"/>
                  </a:cubicBezTo>
                  <a:cubicBezTo>
                    <a:pt x="26" y="33"/>
                    <a:pt x="26" y="33"/>
                    <a:pt x="26" y="33"/>
                  </a:cubicBezTo>
                  <a:cubicBezTo>
                    <a:pt x="26" y="33"/>
                    <a:pt x="26" y="33"/>
                    <a:pt x="26" y="33"/>
                  </a:cubicBezTo>
                  <a:cubicBezTo>
                    <a:pt x="26" y="34"/>
                    <a:pt x="26" y="34"/>
                    <a:pt x="26" y="34"/>
                  </a:cubicBezTo>
                  <a:cubicBezTo>
                    <a:pt x="26" y="34"/>
                    <a:pt x="26" y="34"/>
                    <a:pt x="26" y="34"/>
                  </a:cubicBezTo>
                  <a:cubicBezTo>
                    <a:pt x="26" y="34"/>
                    <a:pt x="26" y="34"/>
                    <a:pt x="26" y="34"/>
                  </a:cubicBezTo>
                  <a:cubicBezTo>
                    <a:pt x="26" y="35"/>
                    <a:pt x="26" y="35"/>
                    <a:pt x="26" y="35"/>
                  </a:cubicBezTo>
                  <a:cubicBezTo>
                    <a:pt x="26" y="35"/>
                    <a:pt x="26" y="35"/>
                    <a:pt x="26" y="35"/>
                  </a:cubicBezTo>
                  <a:cubicBezTo>
                    <a:pt x="26" y="35"/>
                    <a:pt x="26" y="35"/>
                    <a:pt x="26" y="35"/>
                  </a:cubicBezTo>
                  <a:cubicBezTo>
                    <a:pt x="26" y="35"/>
                    <a:pt x="26" y="35"/>
                    <a:pt x="26" y="35"/>
                  </a:cubicBezTo>
                  <a:cubicBezTo>
                    <a:pt x="25" y="35"/>
                    <a:pt x="25" y="36"/>
                    <a:pt x="25" y="36"/>
                  </a:cubicBezTo>
                  <a:cubicBezTo>
                    <a:pt x="25" y="36"/>
                    <a:pt x="25" y="36"/>
                    <a:pt x="25" y="36"/>
                  </a:cubicBezTo>
                  <a:cubicBezTo>
                    <a:pt x="25" y="36"/>
                    <a:pt x="25" y="36"/>
                    <a:pt x="24" y="37"/>
                  </a:cubicBezTo>
                  <a:cubicBezTo>
                    <a:pt x="24" y="37"/>
                    <a:pt x="24" y="37"/>
                    <a:pt x="24" y="37"/>
                  </a:cubicBezTo>
                  <a:cubicBezTo>
                    <a:pt x="23" y="38"/>
                    <a:pt x="23" y="38"/>
                    <a:pt x="23" y="39"/>
                  </a:cubicBezTo>
                  <a:cubicBezTo>
                    <a:pt x="22" y="39"/>
                    <a:pt x="21" y="40"/>
                    <a:pt x="20" y="41"/>
                  </a:cubicBezTo>
                  <a:cubicBezTo>
                    <a:pt x="20" y="41"/>
                    <a:pt x="20" y="41"/>
                    <a:pt x="20" y="41"/>
                  </a:cubicBezTo>
                  <a:cubicBezTo>
                    <a:pt x="20" y="41"/>
                    <a:pt x="20" y="41"/>
                    <a:pt x="20" y="41"/>
                  </a:cubicBezTo>
                  <a:cubicBezTo>
                    <a:pt x="20" y="41"/>
                    <a:pt x="20" y="41"/>
                    <a:pt x="20" y="41"/>
                  </a:cubicBezTo>
                  <a:cubicBezTo>
                    <a:pt x="20" y="42"/>
                    <a:pt x="20" y="42"/>
                    <a:pt x="20" y="42"/>
                  </a:cubicBezTo>
                  <a:cubicBezTo>
                    <a:pt x="20" y="42"/>
                    <a:pt x="20" y="42"/>
                    <a:pt x="20" y="42"/>
                  </a:cubicBezTo>
                  <a:cubicBezTo>
                    <a:pt x="20" y="42"/>
                    <a:pt x="20" y="42"/>
                    <a:pt x="20" y="42"/>
                  </a:cubicBezTo>
                  <a:cubicBezTo>
                    <a:pt x="20" y="42"/>
                    <a:pt x="20" y="42"/>
                    <a:pt x="20"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3"/>
                  </a:cubicBezTo>
                  <a:cubicBezTo>
                    <a:pt x="19" y="43"/>
                    <a:pt x="19" y="43"/>
                    <a:pt x="19" y="43"/>
                  </a:cubicBezTo>
                  <a:cubicBezTo>
                    <a:pt x="18" y="43"/>
                    <a:pt x="18" y="43"/>
                    <a:pt x="18" y="43"/>
                  </a:cubicBezTo>
                  <a:cubicBezTo>
                    <a:pt x="18" y="44"/>
                    <a:pt x="18" y="44"/>
                    <a:pt x="18" y="44"/>
                  </a:cubicBezTo>
                  <a:cubicBezTo>
                    <a:pt x="17" y="44"/>
                    <a:pt x="17" y="44"/>
                    <a:pt x="17" y="44"/>
                  </a:cubicBezTo>
                  <a:cubicBezTo>
                    <a:pt x="17" y="44"/>
                    <a:pt x="17" y="44"/>
                    <a:pt x="17" y="44"/>
                  </a:cubicBezTo>
                  <a:cubicBezTo>
                    <a:pt x="17" y="44"/>
                    <a:pt x="17" y="44"/>
                    <a:pt x="17" y="44"/>
                  </a:cubicBezTo>
                  <a:cubicBezTo>
                    <a:pt x="17" y="44"/>
                    <a:pt x="17" y="44"/>
                    <a:pt x="17" y="44"/>
                  </a:cubicBezTo>
                  <a:cubicBezTo>
                    <a:pt x="17" y="45"/>
                    <a:pt x="17" y="45"/>
                    <a:pt x="16" y="45"/>
                  </a:cubicBezTo>
                  <a:cubicBezTo>
                    <a:pt x="16" y="45"/>
                    <a:pt x="16" y="45"/>
                    <a:pt x="16" y="45"/>
                  </a:cubicBezTo>
                  <a:cubicBezTo>
                    <a:pt x="16" y="45"/>
                    <a:pt x="15" y="46"/>
                    <a:pt x="15" y="46"/>
                  </a:cubicBezTo>
                  <a:cubicBezTo>
                    <a:pt x="15" y="47"/>
                    <a:pt x="14" y="47"/>
                    <a:pt x="14" y="48"/>
                  </a:cubicBezTo>
                  <a:cubicBezTo>
                    <a:pt x="14" y="48"/>
                    <a:pt x="14" y="48"/>
                    <a:pt x="14" y="48"/>
                  </a:cubicBezTo>
                  <a:cubicBezTo>
                    <a:pt x="13" y="48"/>
                    <a:pt x="12" y="49"/>
                    <a:pt x="11" y="50"/>
                  </a:cubicBezTo>
                  <a:cubicBezTo>
                    <a:pt x="10" y="50"/>
                    <a:pt x="10" y="50"/>
                    <a:pt x="10" y="50"/>
                  </a:cubicBezTo>
                  <a:cubicBezTo>
                    <a:pt x="10" y="50"/>
                    <a:pt x="10" y="50"/>
                    <a:pt x="10" y="50"/>
                  </a:cubicBezTo>
                  <a:cubicBezTo>
                    <a:pt x="10" y="50"/>
                    <a:pt x="10" y="50"/>
                    <a:pt x="10" y="50"/>
                  </a:cubicBezTo>
                  <a:cubicBezTo>
                    <a:pt x="10" y="50"/>
                    <a:pt x="10" y="50"/>
                    <a:pt x="10" y="50"/>
                  </a:cubicBezTo>
                  <a:cubicBezTo>
                    <a:pt x="10" y="50"/>
                    <a:pt x="10" y="51"/>
                    <a:pt x="10" y="51"/>
                  </a:cubicBezTo>
                  <a:cubicBezTo>
                    <a:pt x="10" y="51"/>
                    <a:pt x="10" y="51"/>
                    <a:pt x="10" y="51"/>
                  </a:cubicBezTo>
                  <a:cubicBezTo>
                    <a:pt x="9" y="51"/>
                    <a:pt x="9" y="51"/>
                    <a:pt x="9" y="51"/>
                  </a:cubicBezTo>
                  <a:cubicBezTo>
                    <a:pt x="9" y="51"/>
                    <a:pt x="9" y="51"/>
                    <a:pt x="9" y="51"/>
                  </a:cubicBezTo>
                  <a:cubicBezTo>
                    <a:pt x="9" y="51"/>
                    <a:pt x="9" y="51"/>
                    <a:pt x="9" y="51"/>
                  </a:cubicBezTo>
                  <a:cubicBezTo>
                    <a:pt x="9" y="51"/>
                    <a:pt x="9" y="51"/>
                    <a:pt x="9" y="51"/>
                  </a:cubicBezTo>
                  <a:cubicBezTo>
                    <a:pt x="9" y="51"/>
                    <a:pt x="9" y="51"/>
                    <a:pt x="9" y="51"/>
                  </a:cubicBezTo>
                  <a:cubicBezTo>
                    <a:pt x="9" y="51"/>
                    <a:pt x="9" y="51"/>
                    <a:pt x="9" y="51"/>
                  </a:cubicBezTo>
                  <a:cubicBezTo>
                    <a:pt x="8" y="51"/>
                    <a:pt x="8" y="51"/>
                    <a:pt x="8" y="51"/>
                  </a:cubicBezTo>
                  <a:cubicBezTo>
                    <a:pt x="8" y="52"/>
                    <a:pt x="7" y="52"/>
                    <a:pt x="6" y="53"/>
                  </a:cubicBezTo>
                  <a:cubicBezTo>
                    <a:pt x="5" y="53"/>
                    <a:pt x="4" y="54"/>
                    <a:pt x="4" y="54"/>
                  </a:cubicBezTo>
                  <a:cubicBezTo>
                    <a:pt x="4" y="54"/>
                    <a:pt x="4" y="54"/>
                    <a:pt x="4" y="54"/>
                  </a:cubicBezTo>
                  <a:cubicBezTo>
                    <a:pt x="3" y="54"/>
                    <a:pt x="3" y="54"/>
                    <a:pt x="3" y="54"/>
                  </a:cubicBezTo>
                  <a:cubicBezTo>
                    <a:pt x="3" y="54"/>
                    <a:pt x="3" y="54"/>
                    <a:pt x="3" y="54"/>
                  </a:cubicBezTo>
                  <a:cubicBezTo>
                    <a:pt x="3" y="54"/>
                    <a:pt x="3" y="54"/>
                    <a:pt x="3" y="54"/>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1" y="56"/>
                    <a:pt x="1" y="56"/>
                    <a:pt x="1" y="56"/>
                  </a:cubicBezTo>
                  <a:cubicBezTo>
                    <a:pt x="1" y="56"/>
                    <a:pt x="1" y="56"/>
                    <a:pt x="1" y="56"/>
                  </a:cubicBezTo>
                  <a:cubicBezTo>
                    <a:pt x="1" y="56"/>
                    <a:pt x="1" y="56"/>
                    <a:pt x="1" y="56"/>
                  </a:cubicBezTo>
                  <a:cubicBezTo>
                    <a:pt x="0" y="56"/>
                    <a:pt x="0" y="56"/>
                    <a:pt x="0" y="56"/>
                  </a:cubicBezTo>
                  <a:cubicBezTo>
                    <a:pt x="1" y="57"/>
                    <a:pt x="1" y="57"/>
                    <a:pt x="1" y="57"/>
                  </a:cubicBezTo>
                  <a:cubicBezTo>
                    <a:pt x="1" y="57"/>
                    <a:pt x="1" y="57"/>
                    <a:pt x="1" y="57"/>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6">
              <a:extLst>
                <a:ext uri="{FF2B5EF4-FFF2-40B4-BE49-F238E27FC236}">
                  <a16:creationId xmlns:a16="http://schemas.microsoft.com/office/drawing/2014/main" id="{88D64AB5-ED2D-4F31-9185-45AD4B0F5FAD}"/>
                </a:ext>
              </a:extLst>
            </p:cNvPr>
            <p:cNvSpPr>
              <a:spLocks/>
            </p:cNvSpPr>
            <p:nvPr/>
          </p:nvSpPr>
          <p:spPr bwMode="auto">
            <a:xfrm>
              <a:off x="2047940" y="5214160"/>
              <a:ext cx="75898" cy="56752"/>
            </a:xfrm>
            <a:custGeom>
              <a:avLst/>
              <a:gdLst>
                <a:gd name="T0" fmla="*/ 1 w 47"/>
                <a:gd name="T1" fmla="*/ 9 h 35"/>
                <a:gd name="T2" fmla="*/ 2 w 47"/>
                <a:gd name="T3" fmla="*/ 10 h 35"/>
                <a:gd name="T4" fmla="*/ 3 w 47"/>
                <a:gd name="T5" fmla="*/ 10 h 35"/>
                <a:gd name="T6" fmla="*/ 4 w 47"/>
                <a:gd name="T7" fmla="*/ 10 h 35"/>
                <a:gd name="T8" fmla="*/ 8 w 47"/>
                <a:gd name="T9" fmla="*/ 8 h 35"/>
                <a:gd name="T10" fmla="*/ 12 w 47"/>
                <a:gd name="T11" fmla="*/ 8 h 35"/>
                <a:gd name="T12" fmla="*/ 16 w 47"/>
                <a:gd name="T13" fmla="*/ 10 h 35"/>
                <a:gd name="T14" fmla="*/ 19 w 47"/>
                <a:gd name="T15" fmla="*/ 13 h 35"/>
                <a:gd name="T16" fmla="*/ 22 w 47"/>
                <a:gd name="T17" fmla="*/ 14 h 35"/>
                <a:gd name="T18" fmla="*/ 22 w 47"/>
                <a:gd name="T19" fmla="*/ 14 h 35"/>
                <a:gd name="T20" fmla="*/ 24 w 47"/>
                <a:gd name="T21" fmla="*/ 15 h 35"/>
                <a:gd name="T22" fmla="*/ 24 w 47"/>
                <a:gd name="T23" fmla="*/ 15 h 35"/>
                <a:gd name="T24" fmla="*/ 25 w 47"/>
                <a:gd name="T25" fmla="*/ 15 h 35"/>
                <a:gd name="T26" fmla="*/ 27 w 47"/>
                <a:gd name="T27" fmla="*/ 16 h 35"/>
                <a:gd name="T28" fmla="*/ 28 w 47"/>
                <a:gd name="T29" fmla="*/ 17 h 35"/>
                <a:gd name="T30" fmla="*/ 31 w 47"/>
                <a:gd name="T31" fmla="*/ 18 h 35"/>
                <a:gd name="T32" fmla="*/ 34 w 47"/>
                <a:gd name="T33" fmla="*/ 20 h 35"/>
                <a:gd name="T34" fmla="*/ 36 w 47"/>
                <a:gd name="T35" fmla="*/ 22 h 35"/>
                <a:gd name="T36" fmla="*/ 39 w 47"/>
                <a:gd name="T37" fmla="*/ 24 h 35"/>
                <a:gd name="T38" fmla="*/ 41 w 47"/>
                <a:gd name="T39" fmla="*/ 26 h 35"/>
                <a:gd name="T40" fmla="*/ 40 w 47"/>
                <a:gd name="T41" fmla="*/ 28 h 35"/>
                <a:gd name="T42" fmla="*/ 37 w 47"/>
                <a:gd name="T43" fmla="*/ 30 h 35"/>
                <a:gd name="T44" fmla="*/ 42 w 47"/>
                <a:gd name="T45" fmla="*/ 34 h 35"/>
                <a:gd name="T46" fmla="*/ 43 w 47"/>
                <a:gd name="T47" fmla="*/ 35 h 35"/>
                <a:gd name="T48" fmla="*/ 45 w 47"/>
                <a:gd name="T49" fmla="*/ 34 h 35"/>
                <a:gd name="T50" fmla="*/ 46 w 47"/>
                <a:gd name="T51" fmla="*/ 33 h 35"/>
                <a:gd name="T52" fmla="*/ 47 w 47"/>
                <a:gd name="T53" fmla="*/ 32 h 35"/>
                <a:gd name="T54" fmla="*/ 47 w 47"/>
                <a:gd name="T55" fmla="*/ 30 h 35"/>
                <a:gd name="T56" fmla="*/ 47 w 47"/>
                <a:gd name="T57" fmla="*/ 29 h 35"/>
                <a:gd name="T58" fmla="*/ 47 w 47"/>
                <a:gd name="T59" fmla="*/ 28 h 35"/>
                <a:gd name="T60" fmla="*/ 46 w 47"/>
                <a:gd name="T61" fmla="*/ 26 h 35"/>
                <a:gd name="T62" fmla="*/ 43 w 47"/>
                <a:gd name="T63" fmla="*/ 22 h 35"/>
                <a:gd name="T64" fmla="*/ 40 w 47"/>
                <a:gd name="T65" fmla="*/ 19 h 35"/>
                <a:gd name="T66" fmla="*/ 39 w 47"/>
                <a:gd name="T67" fmla="*/ 17 h 35"/>
                <a:gd name="T68" fmla="*/ 34 w 47"/>
                <a:gd name="T69" fmla="*/ 15 h 35"/>
                <a:gd name="T70" fmla="*/ 33 w 47"/>
                <a:gd name="T71" fmla="*/ 13 h 35"/>
                <a:gd name="T72" fmla="*/ 32 w 47"/>
                <a:gd name="T73" fmla="*/ 13 h 35"/>
                <a:gd name="T74" fmla="*/ 31 w 47"/>
                <a:gd name="T75" fmla="*/ 13 h 35"/>
                <a:gd name="T76" fmla="*/ 29 w 47"/>
                <a:gd name="T77" fmla="*/ 12 h 35"/>
                <a:gd name="T78" fmla="*/ 27 w 47"/>
                <a:gd name="T79" fmla="*/ 11 h 35"/>
                <a:gd name="T80" fmla="*/ 26 w 47"/>
                <a:gd name="T81" fmla="*/ 11 h 35"/>
                <a:gd name="T82" fmla="*/ 25 w 47"/>
                <a:gd name="T83" fmla="*/ 10 h 35"/>
                <a:gd name="T84" fmla="*/ 22 w 47"/>
                <a:gd name="T85" fmla="*/ 8 h 35"/>
                <a:gd name="T86" fmla="*/ 19 w 47"/>
                <a:gd name="T87" fmla="*/ 8 h 35"/>
                <a:gd name="T88" fmla="*/ 17 w 47"/>
                <a:gd name="T89" fmla="*/ 6 h 35"/>
                <a:gd name="T90" fmla="*/ 17 w 47"/>
                <a:gd name="T91" fmla="*/ 4 h 35"/>
                <a:gd name="T92" fmla="*/ 18 w 47"/>
                <a:gd name="T93" fmla="*/ 3 h 35"/>
                <a:gd name="T94" fmla="*/ 18 w 47"/>
                <a:gd name="T95" fmla="*/ 2 h 35"/>
                <a:gd name="T96" fmla="*/ 17 w 47"/>
                <a:gd name="T97" fmla="*/ 1 h 35"/>
                <a:gd name="T98" fmla="*/ 15 w 47"/>
                <a:gd name="T99" fmla="*/ 0 h 35"/>
                <a:gd name="T100" fmla="*/ 12 w 47"/>
                <a:gd name="T101" fmla="*/ 1 h 35"/>
                <a:gd name="T102" fmla="*/ 10 w 47"/>
                <a:gd name="T103" fmla="*/ 2 h 35"/>
                <a:gd name="T104" fmla="*/ 8 w 47"/>
                <a:gd name="T105" fmla="*/ 2 h 35"/>
                <a:gd name="T106" fmla="*/ 8 w 47"/>
                <a:gd name="T107" fmla="*/ 2 h 35"/>
                <a:gd name="T108" fmla="*/ 4 w 47"/>
                <a:gd name="T109" fmla="*/ 3 h 35"/>
                <a:gd name="T110" fmla="*/ 1 w 47"/>
                <a:gd name="T111" fmla="*/ 5 h 35"/>
                <a:gd name="T112" fmla="*/ 1 w 47"/>
                <a:gd name="T113" fmla="*/ 5 h 35"/>
                <a:gd name="T114" fmla="*/ 1 w 47"/>
                <a:gd name="T115" fmla="*/ 6 h 35"/>
                <a:gd name="T116" fmla="*/ 1 w 47"/>
                <a:gd name="T117" fmla="*/ 6 h 35"/>
                <a:gd name="T118" fmla="*/ 0 w 47"/>
                <a:gd name="T11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35">
                  <a:moveTo>
                    <a:pt x="1" y="8"/>
                  </a:moveTo>
                  <a:cubicBezTo>
                    <a:pt x="1" y="8"/>
                    <a:pt x="1" y="8"/>
                    <a:pt x="1" y="8"/>
                  </a:cubicBezTo>
                  <a:cubicBezTo>
                    <a:pt x="1" y="8"/>
                    <a:pt x="1" y="8"/>
                    <a:pt x="1" y="8"/>
                  </a:cubicBezTo>
                  <a:cubicBezTo>
                    <a:pt x="1" y="8"/>
                    <a:pt x="1" y="8"/>
                    <a:pt x="1" y="8"/>
                  </a:cubicBezTo>
                  <a:cubicBezTo>
                    <a:pt x="1" y="8"/>
                    <a:pt x="1" y="9"/>
                    <a:pt x="1" y="9"/>
                  </a:cubicBezTo>
                  <a:cubicBezTo>
                    <a:pt x="1" y="9"/>
                    <a:pt x="1" y="9"/>
                    <a:pt x="1" y="9"/>
                  </a:cubicBezTo>
                  <a:cubicBezTo>
                    <a:pt x="1" y="9"/>
                    <a:pt x="1" y="9"/>
                    <a:pt x="1" y="9"/>
                  </a:cubicBezTo>
                  <a:cubicBezTo>
                    <a:pt x="1" y="9"/>
                    <a:pt x="1" y="9"/>
                    <a:pt x="1" y="9"/>
                  </a:cubicBezTo>
                  <a:cubicBezTo>
                    <a:pt x="1" y="9"/>
                    <a:pt x="1" y="9"/>
                    <a:pt x="1" y="9"/>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3" y="10"/>
                    <a:pt x="3" y="10"/>
                    <a:pt x="3" y="10"/>
                  </a:cubicBezTo>
                  <a:cubicBezTo>
                    <a:pt x="3" y="10"/>
                    <a:pt x="3" y="10"/>
                    <a:pt x="3" y="10"/>
                  </a:cubicBezTo>
                  <a:cubicBezTo>
                    <a:pt x="3" y="10"/>
                    <a:pt x="3" y="10"/>
                    <a:pt x="3" y="10"/>
                  </a:cubicBezTo>
                  <a:cubicBezTo>
                    <a:pt x="3" y="10"/>
                    <a:pt x="3" y="10"/>
                    <a:pt x="3" y="10"/>
                  </a:cubicBezTo>
                  <a:cubicBezTo>
                    <a:pt x="4" y="10"/>
                    <a:pt x="4" y="10"/>
                    <a:pt x="4" y="10"/>
                  </a:cubicBezTo>
                  <a:cubicBezTo>
                    <a:pt x="4" y="10"/>
                    <a:pt x="4" y="10"/>
                    <a:pt x="4" y="10"/>
                  </a:cubicBezTo>
                  <a:cubicBezTo>
                    <a:pt x="4" y="10"/>
                    <a:pt x="4" y="10"/>
                    <a:pt x="4" y="10"/>
                  </a:cubicBezTo>
                  <a:cubicBezTo>
                    <a:pt x="4" y="10"/>
                    <a:pt x="4" y="10"/>
                    <a:pt x="4" y="10"/>
                  </a:cubicBezTo>
                  <a:cubicBezTo>
                    <a:pt x="4" y="10"/>
                    <a:pt x="4" y="10"/>
                    <a:pt x="4" y="10"/>
                  </a:cubicBezTo>
                  <a:cubicBezTo>
                    <a:pt x="5" y="9"/>
                    <a:pt x="5" y="9"/>
                    <a:pt x="5" y="9"/>
                  </a:cubicBezTo>
                  <a:cubicBezTo>
                    <a:pt x="5" y="9"/>
                    <a:pt x="6" y="9"/>
                    <a:pt x="6" y="9"/>
                  </a:cubicBezTo>
                  <a:cubicBezTo>
                    <a:pt x="7" y="8"/>
                    <a:pt x="7" y="8"/>
                    <a:pt x="7" y="8"/>
                  </a:cubicBezTo>
                  <a:cubicBezTo>
                    <a:pt x="8" y="8"/>
                    <a:pt x="8" y="8"/>
                    <a:pt x="8" y="8"/>
                  </a:cubicBezTo>
                  <a:cubicBezTo>
                    <a:pt x="8" y="8"/>
                    <a:pt x="8" y="8"/>
                    <a:pt x="8" y="8"/>
                  </a:cubicBezTo>
                  <a:cubicBezTo>
                    <a:pt x="9" y="8"/>
                    <a:pt x="9" y="8"/>
                    <a:pt x="9" y="8"/>
                  </a:cubicBezTo>
                  <a:cubicBezTo>
                    <a:pt x="10" y="7"/>
                    <a:pt x="10" y="7"/>
                    <a:pt x="10" y="7"/>
                  </a:cubicBezTo>
                  <a:cubicBezTo>
                    <a:pt x="11" y="7"/>
                    <a:pt x="11" y="7"/>
                    <a:pt x="11" y="7"/>
                  </a:cubicBezTo>
                  <a:cubicBezTo>
                    <a:pt x="11" y="7"/>
                    <a:pt x="11" y="7"/>
                    <a:pt x="11" y="7"/>
                  </a:cubicBezTo>
                  <a:cubicBezTo>
                    <a:pt x="11" y="7"/>
                    <a:pt x="12" y="8"/>
                    <a:pt x="12" y="8"/>
                  </a:cubicBezTo>
                  <a:cubicBezTo>
                    <a:pt x="12" y="8"/>
                    <a:pt x="12" y="8"/>
                    <a:pt x="12" y="8"/>
                  </a:cubicBezTo>
                  <a:cubicBezTo>
                    <a:pt x="13" y="7"/>
                    <a:pt x="13" y="7"/>
                    <a:pt x="13" y="7"/>
                  </a:cubicBezTo>
                  <a:cubicBezTo>
                    <a:pt x="13" y="7"/>
                    <a:pt x="13" y="7"/>
                    <a:pt x="13" y="7"/>
                  </a:cubicBezTo>
                  <a:cubicBezTo>
                    <a:pt x="15" y="10"/>
                    <a:pt x="15" y="10"/>
                    <a:pt x="15" y="10"/>
                  </a:cubicBezTo>
                  <a:cubicBezTo>
                    <a:pt x="15" y="10"/>
                    <a:pt x="15" y="10"/>
                    <a:pt x="15" y="10"/>
                  </a:cubicBezTo>
                  <a:cubicBezTo>
                    <a:pt x="15" y="10"/>
                    <a:pt x="15" y="10"/>
                    <a:pt x="15" y="10"/>
                  </a:cubicBezTo>
                  <a:cubicBezTo>
                    <a:pt x="16" y="10"/>
                    <a:pt x="16" y="10"/>
                    <a:pt x="16" y="10"/>
                  </a:cubicBezTo>
                  <a:cubicBezTo>
                    <a:pt x="16" y="10"/>
                    <a:pt x="16" y="11"/>
                    <a:pt x="17" y="11"/>
                  </a:cubicBezTo>
                  <a:cubicBezTo>
                    <a:pt x="17" y="11"/>
                    <a:pt x="17" y="12"/>
                    <a:pt x="18" y="12"/>
                  </a:cubicBezTo>
                  <a:cubicBezTo>
                    <a:pt x="18" y="12"/>
                    <a:pt x="18" y="12"/>
                    <a:pt x="18" y="12"/>
                  </a:cubicBezTo>
                  <a:cubicBezTo>
                    <a:pt x="18" y="12"/>
                    <a:pt x="18" y="12"/>
                    <a:pt x="18" y="12"/>
                  </a:cubicBezTo>
                  <a:cubicBezTo>
                    <a:pt x="18" y="12"/>
                    <a:pt x="18" y="12"/>
                    <a:pt x="18" y="12"/>
                  </a:cubicBezTo>
                  <a:cubicBezTo>
                    <a:pt x="18" y="12"/>
                    <a:pt x="19" y="13"/>
                    <a:pt x="19" y="13"/>
                  </a:cubicBezTo>
                  <a:cubicBezTo>
                    <a:pt x="19" y="13"/>
                    <a:pt x="19" y="13"/>
                    <a:pt x="19" y="13"/>
                  </a:cubicBezTo>
                  <a:cubicBezTo>
                    <a:pt x="19" y="13"/>
                    <a:pt x="19" y="13"/>
                    <a:pt x="19" y="13"/>
                  </a:cubicBezTo>
                  <a:cubicBezTo>
                    <a:pt x="19" y="13"/>
                    <a:pt x="19" y="13"/>
                    <a:pt x="19" y="13"/>
                  </a:cubicBezTo>
                  <a:cubicBezTo>
                    <a:pt x="19" y="13"/>
                    <a:pt x="20" y="13"/>
                    <a:pt x="20" y="13"/>
                  </a:cubicBezTo>
                  <a:cubicBezTo>
                    <a:pt x="20" y="13"/>
                    <a:pt x="20" y="13"/>
                    <a:pt x="20" y="13"/>
                  </a:cubicBezTo>
                  <a:cubicBezTo>
                    <a:pt x="21" y="14"/>
                    <a:pt x="21"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5" y="15"/>
                    <a:pt x="25" y="15"/>
                    <a:pt x="25" y="15"/>
                  </a:cubicBezTo>
                  <a:cubicBezTo>
                    <a:pt x="25" y="15"/>
                    <a:pt x="25" y="15"/>
                    <a:pt x="25" y="15"/>
                  </a:cubicBezTo>
                  <a:cubicBezTo>
                    <a:pt x="25" y="15"/>
                    <a:pt x="25" y="15"/>
                    <a:pt x="25" y="15"/>
                  </a:cubicBezTo>
                  <a:cubicBezTo>
                    <a:pt x="25" y="15"/>
                    <a:pt x="25" y="15"/>
                    <a:pt x="25" y="15"/>
                  </a:cubicBezTo>
                  <a:cubicBezTo>
                    <a:pt x="25" y="15"/>
                    <a:pt x="26" y="15"/>
                    <a:pt x="26" y="15"/>
                  </a:cubicBezTo>
                  <a:cubicBezTo>
                    <a:pt x="26" y="15"/>
                    <a:pt x="26" y="15"/>
                    <a:pt x="26" y="15"/>
                  </a:cubicBezTo>
                  <a:cubicBezTo>
                    <a:pt x="26" y="16"/>
                    <a:pt x="26" y="16"/>
                    <a:pt x="26"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8" y="17"/>
                    <a:pt x="28" y="17"/>
                    <a:pt x="28" y="17"/>
                  </a:cubicBezTo>
                  <a:cubicBezTo>
                    <a:pt x="28" y="17"/>
                    <a:pt x="28" y="17"/>
                    <a:pt x="28" y="17"/>
                  </a:cubicBezTo>
                  <a:cubicBezTo>
                    <a:pt x="28" y="17"/>
                    <a:pt x="28" y="17"/>
                    <a:pt x="28" y="17"/>
                  </a:cubicBezTo>
                  <a:cubicBezTo>
                    <a:pt x="28" y="17"/>
                    <a:pt x="29" y="17"/>
                    <a:pt x="29" y="17"/>
                  </a:cubicBezTo>
                  <a:cubicBezTo>
                    <a:pt x="29" y="17"/>
                    <a:pt x="29" y="17"/>
                    <a:pt x="29" y="17"/>
                  </a:cubicBezTo>
                  <a:cubicBezTo>
                    <a:pt x="29" y="17"/>
                    <a:pt x="29" y="17"/>
                    <a:pt x="30" y="18"/>
                  </a:cubicBezTo>
                  <a:cubicBezTo>
                    <a:pt x="30" y="18"/>
                    <a:pt x="31" y="18"/>
                    <a:pt x="31" y="18"/>
                  </a:cubicBezTo>
                  <a:cubicBezTo>
                    <a:pt x="31" y="18"/>
                    <a:pt x="31" y="18"/>
                    <a:pt x="31" y="18"/>
                  </a:cubicBezTo>
                  <a:cubicBezTo>
                    <a:pt x="31" y="18"/>
                    <a:pt x="31" y="18"/>
                    <a:pt x="31" y="18"/>
                  </a:cubicBezTo>
                  <a:cubicBezTo>
                    <a:pt x="31" y="19"/>
                    <a:pt x="31" y="19"/>
                    <a:pt x="31" y="19"/>
                  </a:cubicBezTo>
                  <a:cubicBezTo>
                    <a:pt x="32" y="19"/>
                    <a:pt x="32" y="19"/>
                    <a:pt x="32" y="19"/>
                  </a:cubicBezTo>
                  <a:cubicBezTo>
                    <a:pt x="33" y="19"/>
                    <a:pt x="33" y="19"/>
                    <a:pt x="33" y="19"/>
                  </a:cubicBezTo>
                  <a:cubicBezTo>
                    <a:pt x="33" y="20"/>
                    <a:pt x="33" y="20"/>
                    <a:pt x="33" y="20"/>
                  </a:cubicBezTo>
                  <a:cubicBezTo>
                    <a:pt x="34" y="20"/>
                    <a:pt x="34" y="20"/>
                    <a:pt x="34" y="20"/>
                  </a:cubicBezTo>
                  <a:cubicBezTo>
                    <a:pt x="35" y="21"/>
                    <a:pt x="35" y="21"/>
                    <a:pt x="35" y="21"/>
                  </a:cubicBezTo>
                  <a:cubicBezTo>
                    <a:pt x="35" y="21"/>
                    <a:pt x="35" y="21"/>
                    <a:pt x="35" y="21"/>
                  </a:cubicBezTo>
                  <a:cubicBezTo>
                    <a:pt x="36" y="21"/>
                    <a:pt x="36" y="22"/>
                    <a:pt x="36" y="22"/>
                  </a:cubicBezTo>
                  <a:cubicBezTo>
                    <a:pt x="36" y="22"/>
                    <a:pt x="36" y="22"/>
                    <a:pt x="36" y="22"/>
                  </a:cubicBezTo>
                  <a:cubicBezTo>
                    <a:pt x="36" y="22"/>
                    <a:pt x="36" y="22"/>
                    <a:pt x="36" y="22"/>
                  </a:cubicBezTo>
                  <a:cubicBezTo>
                    <a:pt x="36" y="22"/>
                    <a:pt x="36" y="22"/>
                    <a:pt x="36" y="22"/>
                  </a:cubicBezTo>
                  <a:cubicBezTo>
                    <a:pt x="36" y="22"/>
                    <a:pt x="37" y="22"/>
                    <a:pt x="37" y="22"/>
                  </a:cubicBezTo>
                  <a:cubicBezTo>
                    <a:pt x="37" y="23"/>
                    <a:pt x="37" y="23"/>
                    <a:pt x="37" y="23"/>
                  </a:cubicBezTo>
                  <a:cubicBezTo>
                    <a:pt x="37" y="23"/>
                    <a:pt x="37" y="23"/>
                    <a:pt x="37" y="23"/>
                  </a:cubicBezTo>
                  <a:cubicBezTo>
                    <a:pt x="37" y="23"/>
                    <a:pt x="38" y="24"/>
                    <a:pt x="39" y="24"/>
                  </a:cubicBezTo>
                  <a:cubicBezTo>
                    <a:pt x="39" y="24"/>
                    <a:pt x="39" y="24"/>
                    <a:pt x="39" y="24"/>
                  </a:cubicBezTo>
                  <a:cubicBezTo>
                    <a:pt x="39" y="24"/>
                    <a:pt x="39" y="24"/>
                    <a:pt x="39" y="24"/>
                  </a:cubicBezTo>
                  <a:cubicBezTo>
                    <a:pt x="39" y="24"/>
                    <a:pt x="40" y="25"/>
                    <a:pt x="40" y="25"/>
                  </a:cubicBezTo>
                  <a:cubicBezTo>
                    <a:pt x="40" y="25"/>
                    <a:pt x="40" y="25"/>
                    <a:pt x="40" y="25"/>
                  </a:cubicBezTo>
                  <a:cubicBezTo>
                    <a:pt x="40" y="25"/>
                    <a:pt x="40" y="25"/>
                    <a:pt x="40" y="25"/>
                  </a:cubicBezTo>
                  <a:cubicBezTo>
                    <a:pt x="40" y="25"/>
                    <a:pt x="40" y="25"/>
                    <a:pt x="40" y="25"/>
                  </a:cubicBezTo>
                  <a:cubicBezTo>
                    <a:pt x="41" y="25"/>
                    <a:pt x="41" y="25"/>
                    <a:pt x="41" y="25"/>
                  </a:cubicBezTo>
                  <a:cubicBezTo>
                    <a:pt x="41" y="26"/>
                    <a:pt x="41" y="26"/>
                    <a:pt x="41" y="26"/>
                  </a:cubicBezTo>
                  <a:cubicBezTo>
                    <a:pt x="41" y="26"/>
                    <a:pt x="41" y="26"/>
                    <a:pt x="41" y="26"/>
                  </a:cubicBezTo>
                  <a:cubicBezTo>
                    <a:pt x="41" y="26"/>
                    <a:pt x="41" y="26"/>
                    <a:pt x="41" y="26"/>
                  </a:cubicBezTo>
                  <a:cubicBezTo>
                    <a:pt x="41" y="27"/>
                    <a:pt x="41" y="27"/>
                    <a:pt x="41" y="27"/>
                  </a:cubicBezTo>
                  <a:cubicBezTo>
                    <a:pt x="41" y="27"/>
                    <a:pt x="40" y="27"/>
                    <a:pt x="40" y="27"/>
                  </a:cubicBezTo>
                  <a:cubicBezTo>
                    <a:pt x="40" y="28"/>
                    <a:pt x="40" y="28"/>
                    <a:pt x="40" y="28"/>
                  </a:cubicBezTo>
                  <a:cubicBezTo>
                    <a:pt x="40" y="28"/>
                    <a:pt x="40" y="28"/>
                    <a:pt x="40" y="28"/>
                  </a:cubicBezTo>
                  <a:cubicBezTo>
                    <a:pt x="39" y="29"/>
                    <a:pt x="39" y="29"/>
                    <a:pt x="38" y="29"/>
                  </a:cubicBezTo>
                  <a:cubicBezTo>
                    <a:pt x="38" y="29"/>
                    <a:pt x="38" y="29"/>
                    <a:pt x="38" y="29"/>
                  </a:cubicBezTo>
                  <a:cubicBezTo>
                    <a:pt x="38" y="29"/>
                    <a:pt x="38" y="29"/>
                    <a:pt x="38" y="29"/>
                  </a:cubicBezTo>
                  <a:cubicBezTo>
                    <a:pt x="38" y="29"/>
                    <a:pt x="38" y="29"/>
                    <a:pt x="38" y="29"/>
                  </a:cubicBezTo>
                  <a:cubicBezTo>
                    <a:pt x="37" y="30"/>
                    <a:pt x="37" y="30"/>
                    <a:pt x="37" y="30"/>
                  </a:cubicBezTo>
                  <a:cubicBezTo>
                    <a:pt x="37" y="30"/>
                    <a:pt x="37" y="30"/>
                    <a:pt x="37" y="30"/>
                  </a:cubicBezTo>
                  <a:cubicBezTo>
                    <a:pt x="37" y="30"/>
                    <a:pt x="37" y="30"/>
                    <a:pt x="37" y="30"/>
                  </a:cubicBezTo>
                  <a:cubicBezTo>
                    <a:pt x="37" y="31"/>
                    <a:pt x="37" y="31"/>
                    <a:pt x="37" y="31"/>
                  </a:cubicBezTo>
                  <a:cubicBezTo>
                    <a:pt x="38" y="32"/>
                    <a:pt x="38" y="32"/>
                    <a:pt x="39" y="32"/>
                  </a:cubicBezTo>
                  <a:cubicBezTo>
                    <a:pt x="39" y="33"/>
                    <a:pt x="40" y="33"/>
                    <a:pt x="41" y="33"/>
                  </a:cubicBezTo>
                  <a:cubicBezTo>
                    <a:pt x="41" y="34"/>
                    <a:pt x="41" y="34"/>
                    <a:pt x="42" y="34"/>
                  </a:cubicBezTo>
                  <a:cubicBezTo>
                    <a:pt x="42" y="34"/>
                    <a:pt x="42" y="34"/>
                    <a:pt x="42" y="34"/>
                  </a:cubicBezTo>
                  <a:cubicBezTo>
                    <a:pt x="42" y="34"/>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4" y="35"/>
                  </a:cubicBezTo>
                  <a:cubicBezTo>
                    <a:pt x="44" y="35"/>
                    <a:pt x="44" y="35"/>
                    <a:pt x="44" y="34"/>
                  </a:cubicBezTo>
                  <a:cubicBezTo>
                    <a:pt x="44" y="34"/>
                    <a:pt x="44" y="34"/>
                    <a:pt x="44" y="34"/>
                  </a:cubicBezTo>
                  <a:cubicBezTo>
                    <a:pt x="45" y="34"/>
                    <a:pt x="45" y="34"/>
                    <a:pt x="45" y="34"/>
                  </a:cubicBezTo>
                  <a:cubicBezTo>
                    <a:pt x="45" y="34"/>
                    <a:pt x="45" y="34"/>
                    <a:pt x="45" y="34"/>
                  </a:cubicBezTo>
                  <a:cubicBezTo>
                    <a:pt x="45" y="34"/>
                    <a:pt x="45" y="34"/>
                    <a:pt x="45" y="34"/>
                  </a:cubicBezTo>
                  <a:cubicBezTo>
                    <a:pt x="45" y="34"/>
                    <a:pt x="45" y="34"/>
                    <a:pt x="45" y="34"/>
                  </a:cubicBezTo>
                  <a:cubicBezTo>
                    <a:pt x="45" y="34"/>
                    <a:pt x="45" y="34"/>
                    <a:pt x="45" y="34"/>
                  </a:cubicBezTo>
                  <a:cubicBezTo>
                    <a:pt x="46" y="34"/>
                    <a:pt x="46" y="33"/>
                    <a:pt x="46" y="33"/>
                  </a:cubicBezTo>
                  <a:cubicBezTo>
                    <a:pt x="46" y="33"/>
                    <a:pt x="46" y="33"/>
                    <a:pt x="46" y="33"/>
                  </a:cubicBezTo>
                  <a:cubicBezTo>
                    <a:pt x="46" y="33"/>
                    <a:pt x="46" y="33"/>
                    <a:pt x="46" y="33"/>
                  </a:cubicBezTo>
                  <a:cubicBezTo>
                    <a:pt x="46" y="33"/>
                    <a:pt x="46" y="33"/>
                    <a:pt x="46" y="33"/>
                  </a:cubicBezTo>
                  <a:cubicBezTo>
                    <a:pt x="46" y="33"/>
                    <a:pt x="46" y="33"/>
                    <a:pt x="46" y="33"/>
                  </a:cubicBezTo>
                  <a:cubicBezTo>
                    <a:pt x="47" y="33"/>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1"/>
                  </a:cubicBezTo>
                  <a:cubicBezTo>
                    <a:pt x="47" y="31"/>
                    <a:pt x="47" y="31"/>
                    <a:pt x="47" y="31"/>
                  </a:cubicBezTo>
                  <a:cubicBezTo>
                    <a:pt x="47" y="31"/>
                    <a:pt x="47" y="31"/>
                    <a:pt x="47" y="30"/>
                  </a:cubicBezTo>
                  <a:cubicBezTo>
                    <a:pt x="47" y="30"/>
                    <a:pt x="47" y="30"/>
                    <a:pt x="47" y="30"/>
                  </a:cubicBezTo>
                  <a:cubicBezTo>
                    <a:pt x="47" y="30"/>
                    <a:pt x="47" y="30"/>
                    <a:pt x="47" y="30"/>
                  </a:cubicBezTo>
                  <a:cubicBezTo>
                    <a:pt x="47" y="30"/>
                    <a:pt x="47" y="30"/>
                    <a:pt x="47" y="30"/>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8"/>
                    <a:pt x="47" y="28"/>
                    <a:pt x="47" y="28"/>
                  </a:cubicBezTo>
                  <a:cubicBezTo>
                    <a:pt x="47" y="28"/>
                    <a:pt x="47" y="28"/>
                    <a:pt x="47" y="28"/>
                  </a:cubicBezTo>
                  <a:cubicBezTo>
                    <a:pt x="47" y="28"/>
                    <a:pt x="47" y="28"/>
                    <a:pt x="47" y="28"/>
                  </a:cubicBezTo>
                  <a:cubicBezTo>
                    <a:pt x="47" y="28"/>
                    <a:pt x="47" y="28"/>
                    <a:pt x="47" y="28"/>
                  </a:cubicBezTo>
                  <a:cubicBezTo>
                    <a:pt x="47" y="27"/>
                    <a:pt x="47" y="27"/>
                    <a:pt x="47" y="27"/>
                  </a:cubicBezTo>
                  <a:cubicBezTo>
                    <a:pt x="46" y="27"/>
                    <a:pt x="46" y="27"/>
                    <a:pt x="46" y="27"/>
                  </a:cubicBezTo>
                  <a:cubicBezTo>
                    <a:pt x="46" y="27"/>
                    <a:pt x="46" y="27"/>
                    <a:pt x="46" y="27"/>
                  </a:cubicBezTo>
                  <a:cubicBezTo>
                    <a:pt x="46" y="26"/>
                    <a:pt x="46" y="26"/>
                    <a:pt x="46" y="26"/>
                  </a:cubicBezTo>
                  <a:cubicBezTo>
                    <a:pt x="46" y="26"/>
                    <a:pt x="46" y="26"/>
                    <a:pt x="46" y="26"/>
                  </a:cubicBezTo>
                  <a:cubicBezTo>
                    <a:pt x="45" y="25"/>
                    <a:pt x="45" y="25"/>
                    <a:pt x="45" y="24"/>
                  </a:cubicBezTo>
                  <a:cubicBezTo>
                    <a:pt x="45" y="24"/>
                    <a:pt x="45" y="24"/>
                    <a:pt x="45" y="24"/>
                  </a:cubicBezTo>
                  <a:cubicBezTo>
                    <a:pt x="45" y="24"/>
                    <a:pt x="45" y="24"/>
                    <a:pt x="45" y="24"/>
                  </a:cubicBezTo>
                  <a:cubicBezTo>
                    <a:pt x="44" y="22"/>
                    <a:pt x="44" y="22"/>
                    <a:pt x="44" y="22"/>
                  </a:cubicBezTo>
                  <a:cubicBezTo>
                    <a:pt x="44" y="22"/>
                    <a:pt x="44" y="22"/>
                    <a:pt x="44" y="22"/>
                  </a:cubicBezTo>
                  <a:cubicBezTo>
                    <a:pt x="43" y="22"/>
                    <a:pt x="43" y="22"/>
                    <a:pt x="43" y="22"/>
                  </a:cubicBezTo>
                  <a:cubicBezTo>
                    <a:pt x="43" y="21"/>
                    <a:pt x="42" y="21"/>
                    <a:pt x="42" y="21"/>
                  </a:cubicBezTo>
                  <a:cubicBezTo>
                    <a:pt x="42" y="21"/>
                    <a:pt x="42" y="21"/>
                    <a:pt x="42" y="21"/>
                  </a:cubicBezTo>
                  <a:cubicBezTo>
                    <a:pt x="42" y="21"/>
                    <a:pt x="42" y="21"/>
                    <a:pt x="42" y="21"/>
                  </a:cubicBezTo>
                  <a:cubicBezTo>
                    <a:pt x="42" y="21"/>
                    <a:pt x="42" y="21"/>
                    <a:pt x="42" y="21"/>
                  </a:cubicBezTo>
                  <a:cubicBezTo>
                    <a:pt x="41" y="20"/>
                    <a:pt x="41" y="20"/>
                    <a:pt x="41" y="20"/>
                  </a:cubicBezTo>
                  <a:cubicBezTo>
                    <a:pt x="41" y="20"/>
                    <a:pt x="40" y="19"/>
                    <a:pt x="40" y="19"/>
                  </a:cubicBezTo>
                  <a:cubicBezTo>
                    <a:pt x="40" y="19"/>
                    <a:pt x="40" y="19"/>
                    <a:pt x="40" y="19"/>
                  </a:cubicBezTo>
                  <a:cubicBezTo>
                    <a:pt x="40" y="18"/>
                    <a:pt x="40" y="18"/>
                    <a:pt x="39" y="18"/>
                  </a:cubicBezTo>
                  <a:cubicBezTo>
                    <a:pt x="39" y="18"/>
                    <a:pt x="39" y="18"/>
                    <a:pt x="39" y="18"/>
                  </a:cubicBezTo>
                  <a:cubicBezTo>
                    <a:pt x="39" y="18"/>
                    <a:pt x="39" y="18"/>
                    <a:pt x="39" y="18"/>
                  </a:cubicBezTo>
                  <a:cubicBezTo>
                    <a:pt x="39" y="18"/>
                    <a:pt x="39" y="18"/>
                    <a:pt x="39" y="17"/>
                  </a:cubicBezTo>
                  <a:cubicBezTo>
                    <a:pt x="39" y="17"/>
                    <a:pt x="39" y="17"/>
                    <a:pt x="39" y="17"/>
                  </a:cubicBezTo>
                  <a:cubicBezTo>
                    <a:pt x="38" y="17"/>
                    <a:pt x="38" y="17"/>
                    <a:pt x="38" y="17"/>
                  </a:cubicBezTo>
                  <a:cubicBezTo>
                    <a:pt x="38" y="17"/>
                    <a:pt x="38" y="17"/>
                    <a:pt x="37" y="17"/>
                  </a:cubicBezTo>
                  <a:cubicBezTo>
                    <a:pt x="37" y="17"/>
                    <a:pt x="37" y="16"/>
                    <a:pt x="37" y="16"/>
                  </a:cubicBezTo>
                  <a:cubicBezTo>
                    <a:pt x="36" y="16"/>
                    <a:pt x="36" y="16"/>
                    <a:pt x="35" y="16"/>
                  </a:cubicBezTo>
                  <a:cubicBezTo>
                    <a:pt x="35" y="15"/>
                    <a:pt x="35" y="15"/>
                    <a:pt x="35" y="15"/>
                  </a:cubicBezTo>
                  <a:cubicBezTo>
                    <a:pt x="35" y="15"/>
                    <a:pt x="35" y="15"/>
                    <a:pt x="34" y="15"/>
                  </a:cubicBezTo>
                  <a:cubicBezTo>
                    <a:pt x="34" y="15"/>
                    <a:pt x="34" y="14"/>
                    <a:pt x="33" y="14"/>
                  </a:cubicBezTo>
                  <a:cubicBezTo>
                    <a:pt x="33" y="14"/>
                    <a:pt x="33" y="14"/>
                    <a:pt x="33" y="14"/>
                  </a:cubicBezTo>
                  <a:cubicBezTo>
                    <a:pt x="33" y="14"/>
                    <a:pt x="33" y="14"/>
                    <a:pt x="33" y="14"/>
                  </a:cubicBezTo>
                  <a:cubicBezTo>
                    <a:pt x="33" y="14"/>
                    <a:pt x="33" y="14"/>
                    <a:pt x="33" y="14"/>
                  </a:cubicBezTo>
                  <a:cubicBezTo>
                    <a:pt x="33" y="13"/>
                    <a:pt x="33" y="13"/>
                    <a:pt x="33" y="13"/>
                  </a:cubicBezTo>
                  <a:cubicBezTo>
                    <a:pt x="33" y="13"/>
                    <a:pt x="33" y="13"/>
                    <a:pt x="33" y="13"/>
                  </a:cubicBezTo>
                  <a:cubicBezTo>
                    <a:pt x="33" y="13"/>
                    <a:pt x="33" y="13"/>
                    <a:pt x="33"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0" y="13"/>
                    <a:pt x="30" y="13"/>
                    <a:pt x="30" y="13"/>
                  </a:cubicBezTo>
                  <a:cubicBezTo>
                    <a:pt x="30" y="13"/>
                    <a:pt x="30" y="13"/>
                    <a:pt x="30" y="13"/>
                  </a:cubicBezTo>
                  <a:cubicBezTo>
                    <a:pt x="30" y="12"/>
                    <a:pt x="29" y="12"/>
                    <a:pt x="29" y="12"/>
                  </a:cubicBezTo>
                  <a:cubicBezTo>
                    <a:pt x="29" y="12"/>
                    <a:pt x="28" y="12"/>
                    <a:pt x="28" y="11"/>
                  </a:cubicBezTo>
                  <a:cubicBezTo>
                    <a:pt x="28" y="11"/>
                    <a:pt x="28" y="11"/>
                    <a:pt x="28" y="11"/>
                  </a:cubicBezTo>
                  <a:cubicBezTo>
                    <a:pt x="28" y="11"/>
                    <a:pt x="28" y="11"/>
                    <a:pt x="28" y="11"/>
                  </a:cubicBezTo>
                  <a:cubicBezTo>
                    <a:pt x="28" y="11"/>
                    <a:pt x="28" y="11"/>
                    <a:pt x="28" y="11"/>
                  </a:cubicBez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1"/>
                  </a:cubicBezTo>
                  <a:cubicBezTo>
                    <a:pt x="26" y="11"/>
                    <a:pt x="26" y="11"/>
                    <a:pt x="26" y="11"/>
                  </a:cubicBezTo>
                  <a:cubicBezTo>
                    <a:pt x="26" y="11"/>
                    <a:pt x="26" y="11"/>
                    <a:pt x="26" y="11"/>
                  </a:cubicBezTo>
                  <a:cubicBezTo>
                    <a:pt x="26" y="11"/>
                    <a:pt x="26" y="11"/>
                    <a:pt x="26" y="11"/>
                  </a:cubicBezTo>
                  <a:cubicBezTo>
                    <a:pt x="26" y="10"/>
                    <a:pt x="26" y="10"/>
                    <a:pt x="26" y="10"/>
                  </a:cubicBezTo>
                  <a:cubicBezTo>
                    <a:pt x="26" y="10"/>
                    <a:pt x="26" y="10"/>
                    <a:pt x="26" y="10"/>
                  </a:cubicBezTo>
                  <a:cubicBezTo>
                    <a:pt x="26" y="10"/>
                    <a:pt x="26" y="10"/>
                    <a:pt x="26" y="10"/>
                  </a:cubicBezTo>
                  <a:cubicBezTo>
                    <a:pt x="26" y="10"/>
                    <a:pt x="26" y="10"/>
                    <a:pt x="26" y="10"/>
                  </a:cubicBezTo>
                  <a:cubicBezTo>
                    <a:pt x="25" y="10"/>
                    <a:pt x="25" y="10"/>
                    <a:pt x="25" y="10"/>
                  </a:cubicBezTo>
                  <a:cubicBezTo>
                    <a:pt x="25" y="10"/>
                    <a:pt x="25" y="10"/>
                    <a:pt x="25" y="10"/>
                  </a:cubicBezTo>
                  <a:cubicBezTo>
                    <a:pt x="24" y="10"/>
                    <a:pt x="24" y="10"/>
                    <a:pt x="24" y="10"/>
                  </a:cubicBezTo>
                  <a:cubicBezTo>
                    <a:pt x="22" y="8"/>
                    <a:pt x="22" y="8"/>
                    <a:pt x="22" y="8"/>
                  </a:cubicBezTo>
                  <a:cubicBezTo>
                    <a:pt x="22" y="8"/>
                    <a:pt x="22" y="8"/>
                    <a:pt x="22" y="8"/>
                  </a:cubicBezTo>
                  <a:cubicBezTo>
                    <a:pt x="22" y="8"/>
                    <a:pt x="22" y="8"/>
                    <a:pt x="22" y="8"/>
                  </a:cubicBezTo>
                  <a:cubicBezTo>
                    <a:pt x="22" y="8"/>
                    <a:pt x="22" y="8"/>
                    <a:pt x="22" y="8"/>
                  </a:cubicBezTo>
                  <a:cubicBezTo>
                    <a:pt x="21" y="8"/>
                    <a:pt x="21" y="8"/>
                    <a:pt x="21" y="8"/>
                  </a:cubicBezTo>
                  <a:cubicBezTo>
                    <a:pt x="21" y="8"/>
                    <a:pt x="21" y="8"/>
                    <a:pt x="21" y="8"/>
                  </a:cubicBezTo>
                  <a:cubicBezTo>
                    <a:pt x="20" y="8"/>
                    <a:pt x="20" y="8"/>
                    <a:pt x="20" y="8"/>
                  </a:cubicBezTo>
                  <a:cubicBezTo>
                    <a:pt x="20" y="8"/>
                    <a:pt x="20" y="8"/>
                    <a:pt x="20" y="8"/>
                  </a:cubicBezTo>
                  <a:cubicBezTo>
                    <a:pt x="20" y="8"/>
                    <a:pt x="20" y="8"/>
                    <a:pt x="20" y="8"/>
                  </a:cubicBezTo>
                  <a:cubicBezTo>
                    <a:pt x="19" y="8"/>
                    <a:pt x="19" y="8"/>
                    <a:pt x="19" y="8"/>
                  </a:cubicBezTo>
                  <a:cubicBezTo>
                    <a:pt x="19" y="7"/>
                    <a:pt x="19" y="7"/>
                    <a:pt x="19" y="7"/>
                  </a:cubicBezTo>
                  <a:cubicBezTo>
                    <a:pt x="19" y="7"/>
                    <a:pt x="19" y="7"/>
                    <a:pt x="19" y="7"/>
                  </a:cubicBezTo>
                  <a:cubicBezTo>
                    <a:pt x="18" y="7"/>
                    <a:pt x="18" y="7"/>
                    <a:pt x="18" y="7"/>
                  </a:cubicBezTo>
                  <a:cubicBezTo>
                    <a:pt x="18" y="7"/>
                    <a:pt x="18" y="6"/>
                    <a:pt x="17" y="6"/>
                  </a:cubicBezTo>
                  <a:cubicBezTo>
                    <a:pt x="17" y="6"/>
                    <a:pt x="17" y="6"/>
                    <a:pt x="17" y="6"/>
                  </a:cubicBezTo>
                  <a:cubicBezTo>
                    <a:pt x="17" y="6"/>
                    <a:pt x="17" y="6"/>
                    <a:pt x="17" y="6"/>
                  </a:cubicBezTo>
                  <a:cubicBezTo>
                    <a:pt x="16" y="5"/>
                    <a:pt x="16" y="5"/>
                    <a:pt x="16" y="5"/>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8" y="4"/>
                    <a:pt x="18" y="4"/>
                    <a:pt x="18" y="4"/>
                  </a:cubicBezTo>
                  <a:cubicBezTo>
                    <a:pt x="18" y="4"/>
                    <a:pt x="18" y="4"/>
                    <a:pt x="18" y="4"/>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2"/>
                    <a:pt x="18" y="2"/>
                    <a:pt x="18" y="2"/>
                  </a:cubicBezTo>
                  <a:cubicBezTo>
                    <a:pt x="18" y="2"/>
                    <a:pt x="18" y="2"/>
                    <a:pt x="18" y="2"/>
                  </a:cubicBezTo>
                  <a:cubicBezTo>
                    <a:pt x="18" y="2"/>
                    <a:pt x="18" y="2"/>
                    <a:pt x="18" y="2"/>
                  </a:cubicBezTo>
                  <a:cubicBezTo>
                    <a:pt x="18" y="2"/>
                    <a:pt x="18" y="2"/>
                    <a:pt x="18" y="2"/>
                  </a:cubicBezTo>
                  <a:cubicBezTo>
                    <a:pt x="18" y="2"/>
                    <a:pt x="18" y="2"/>
                    <a:pt x="18" y="2"/>
                  </a:cubicBezTo>
                  <a:cubicBezTo>
                    <a:pt x="18"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1"/>
                    <a:pt x="16" y="1"/>
                    <a:pt x="16" y="1"/>
                  </a:cubicBezTo>
                  <a:cubicBezTo>
                    <a:pt x="16" y="0"/>
                    <a:pt x="16" y="0"/>
                    <a:pt x="15" y="0"/>
                  </a:cubicBezTo>
                  <a:cubicBezTo>
                    <a:pt x="15" y="0"/>
                    <a:pt x="15" y="0"/>
                    <a:pt x="15" y="0"/>
                  </a:cubicBezTo>
                  <a:cubicBezTo>
                    <a:pt x="15" y="0"/>
                    <a:pt x="15" y="0"/>
                    <a:pt x="15" y="0"/>
                  </a:cubicBezTo>
                  <a:cubicBezTo>
                    <a:pt x="15" y="0"/>
                    <a:pt x="15" y="0"/>
                    <a:pt x="15" y="0"/>
                  </a:cubicBezTo>
                  <a:cubicBezTo>
                    <a:pt x="14" y="1"/>
                    <a:pt x="14" y="1"/>
                    <a:pt x="14" y="1"/>
                  </a:cubicBezTo>
                  <a:cubicBezTo>
                    <a:pt x="12" y="1"/>
                    <a:pt x="12" y="1"/>
                    <a:pt x="12" y="1"/>
                  </a:cubicBezTo>
                  <a:cubicBezTo>
                    <a:pt x="12" y="1"/>
                    <a:pt x="12" y="1"/>
                    <a:pt x="12" y="1"/>
                  </a:cubicBezTo>
                  <a:cubicBezTo>
                    <a:pt x="12" y="1"/>
                    <a:pt x="12" y="1"/>
                    <a:pt x="12" y="1"/>
                  </a:cubicBezTo>
                  <a:cubicBezTo>
                    <a:pt x="12" y="1"/>
                    <a:pt x="12" y="1"/>
                    <a:pt x="12" y="1"/>
                  </a:cubicBezTo>
                  <a:cubicBezTo>
                    <a:pt x="11" y="1"/>
                    <a:pt x="11" y="1"/>
                    <a:pt x="11" y="1"/>
                  </a:cubicBezTo>
                  <a:cubicBezTo>
                    <a:pt x="11" y="1"/>
                    <a:pt x="11" y="1"/>
                    <a:pt x="11" y="1"/>
                  </a:cubicBezTo>
                  <a:cubicBezTo>
                    <a:pt x="11" y="2"/>
                    <a:pt x="11" y="2"/>
                    <a:pt x="11"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6" y="3"/>
                  </a:cubicBezTo>
                  <a:cubicBezTo>
                    <a:pt x="6" y="3"/>
                    <a:pt x="6" y="3"/>
                    <a:pt x="6" y="3"/>
                  </a:cubicBezTo>
                  <a:cubicBezTo>
                    <a:pt x="5" y="3"/>
                    <a:pt x="5" y="3"/>
                    <a:pt x="4" y="3"/>
                  </a:cubicBezTo>
                  <a:cubicBezTo>
                    <a:pt x="4" y="3"/>
                    <a:pt x="4" y="3"/>
                    <a:pt x="3" y="4"/>
                  </a:cubicBezTo>
                  <a:cubicBezTo>
                    <a:pt x="3" y="4"/>
                    <a:pt x="3" y="4"/>
                    <a:pt x="3" y="4"/>
                  </a:cubicBezTo>
                  <a:cubicBezTo>
                    <a:pt x="3" y="4"/>
                    <a:pt x="3" y="4"/>
                    <a:pt x="3" y="4"/>
                  </a:cubicBezTo>
                  <a:cubicBezTo>
                    <a:pt x="3" y="4"/>
                    <a:pt x="3" y="4"/>
                    <a:pt x="3" y="4"/>
                  </a:cubicBezTo>
                  <a:cubicBezTo>
                    <a:pt x="3" y="4"/>
                    <a:pt x="3" y="4"/>
                    <a:pt x="2" y="4"/>
                  </a:cubicBezTo>
                  <a:cubicBezTo>
                    <a:pt x="2" y="4"/>
                    <a:pt x="2" y="4"/>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7"/>
                    <a:pt x="1" y="7"/>
                    <a:pt x="1" y="7"/>
                  </a:cubicBezTo>
                  <a:cubicBezTo>
                    <a:pt x="1" y="7"/>
                    <a:pt x="1" y="7"/>
                    <a:pt x="1" y="7"/>
                  </a:cubicBezTo>
                  <a:cubicBezTo>
                    <a:pt x="1" y="7"/>
                    <a:pt x="1" y="7"/>
                    <a:pt x="1" y="7"/>
                  </a:cubicBezTo>
                  <a:cubicBezTo>
                    <a:pt x="0" y="7"/>
                    <a:pt x="0" y="7"/>
                    <a:pt x="0" y="7"/>
                  </a:cubicBezTo>
                  <a:cubicBezTo>
                    <a:pt x="0" y="7"/>
                    <a:pt x="0" y="7"/>
                    <a:pt x="0" y="7"/>
                  </a:cubicBezTo>
                  <a:cubicBezTo>
                    <a:pt x="1" y="7"/>
                    <a:pt x="1" y="7"/>
                    <a:pt x="1" y="7"/>
                  </a:cubicBezTo>
                  <a:cubicBezTo>
                    <a:pt x="1" y="7"/>
                    <a:pt x="1" y="7"/>
                    <a:pt x="1" y="8"/>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7">
              <a:extLst>
                <a:ext uri="{FF2B5EF4-FFF2-40B4-BE49-F238E27FC236}">
                  <a16:creationId xmlns:a16="http://schemas.microsoft.com/office/drawing/2014/main" id="{AE39E44E-199D-4BEE-A505-D82F1F5B81F5}"/>
                </a:ext>
              </a:extLst>
            </p:cNvPr>
            <p:cNvSpPr>
              <a:spLocks/>
            </p:cNvSpPr>
            <p:nvPr/>
          </p:nvSpPr>
          <p:spPr bwMode="auto">
            <a:xfrm>
              <a:off x="2109479" y="5217579"/>
              <a:ext cx="35556" cy="23932"/>
            </a:xfrm>
            <a:custGeom>
              <a:avLst/>
              <a:gdLst>
                <a:gd name="T0" fmla="*/ 1 w 22"/>
                <a:gd name="T1" fmla="*/ 8 h 15"/>
                <a:gd name="T2" fmla="*/ 1 w 22"/>
                <a:gd name="T3" fmla="*/ 9 h 15"/>
                <a:gd name="T4" fmla="*/ 2 w 22"/>
                <a:gd name="T5" fmla="*/ 11 h 15"/>
                <a:gd name="T6" fmla="*/ 3 w 22"/>
                <a:gd name="T7" fmla="*/ 12 h 15"/>
                <a:gd name="T8" fmla="*/ 6 w 22"/>
                <a:gd name="T9" fmla="*/ 13 h 15"/>
                <a:gd name="T10" fmla="*/ 8 w 22"/>
                <a:gd name="T11" fmla="*/ 14 h 15"/>
                <a:gd name="T12" fmla="*/ 9 w 22"/>
                <a:gd name="T13" fmla="*/ 14 h 15"/>
                <a:gd name="T14" fmla="*/ 12 w 22"/>
                <a:gd name="T15" fmla="*/ 15 h 15"/>
                <a:gd name="T16" fmla="*/ 12 w 22"/>
                <a:gd name="T17" fmla="*/ 15 h 15"/>
                <a:gd name="T18" fmla="*/ 13 w 22"/>
                <a:gd name="T19" fmla="*/ 15 h 15"/>
                <a:gd name="T20" fmla="*/ 13 w 22"/>
                <a:gd name="T21" fmla="*/ 15 h 15"/>
                <a:gd name="T22" fmla="*/ 14 w 22"/>
                <a:gd name="T23" fmla="*/ 15 h 15"/>
                <a:gd name="T24" fmla="*/ 15 w 22"/>
                <a:gd name="T25" fmla="*/ 15 h 15"/>
                <a:gd name="T26" fmla="*/ 15 w 22"/>
                <a:gd name="T27" fmla="*/ 15 h 15"/>
                <a:gd name="T28" fmla="*/ 16 w 22"/>
                <a:gd name="T29" fmla="*/ 15 h 15"/>
                <a:gd name="T30" fmla="*/ 17 w 22"/>
                <a:gd name="T31" fmla="*/ 15 h 15"/>
                <a:gd name="T32" fmla="*/ 17 w 22"/>
                <a:gd name="T33" fmla="*/ 15 h 15"/>
                <a:gd name="T34" fmla="*/ 18 w 22"/>
                <a:gd name="T35" fmla="*/ 14 h 15"/>
                <a:gd name="T36" fmla="*/ 21 w 22"/>
                <a:gd name="T37" fmla="*/ 13 h 15"/>
                <a:gd name="T38" fmla="*/ 21 w 22"/>
                <a:gd name="T39" fmla="*/ 13 h 15"/>
                <a:gd name="T40" fmla="*/ 22 w 22"/>
                <a:gd name="T41" fmla="*/ 12 h 15"/>
                <a:gd name="T42" fmla="*/ 22 w 22"/>
                <a:gd name="T43" fmla="*/ 11 h 15"/>
                <a:gd name="T44" fmla="*/ 22 w 22"/>
                <a:gd name="T45" fmla="*/ 11 h 15"/>
                <a:gd name="T46" fmla="*/ 22 w 22"/>
                <a:gd name="T47" fmla="*/ 10 h 15"/>
                <a:gd name="T48" fmla="*/ 22 w 22"/>
                <a:gd name="T49" fmla="*/ 10 h 15"/>
                <a:gd name="T50" fmla="*/ 22 w 22"/>
                <a:gd name="T51" fmla="*/ 9 h 15"/>
                <a:gd name="T52" fmla="*/ 21 w 22"/>
                <a:gd name="T53" fmla="*/ 9 h 15"/>
                <a:gd name="T54" fmla="*/ 21 w 22"/>
                <a:gd name="T55" fmla="*/ 8 h 15"/>
                <a:gd name="T56" fmla="*/ 19 w 22"/>
                <a:gd name="T57" fmla="*/ 7 h 15"/>
                <a:gd name="T58" fmla="*/ 19 w 22"/>
                <a:gd name="T59" fmla="*/ 7 h 15"/>
                <a:gd name="T60" fmla="*/ 16 w 22"/>
                <a:gd name="T61" fmla="*/ 8 h 15"/>
                <a:gd name="T62" fmla="*/ 15 w 22"/>
                <a:gd name="T63" fmla="*/ 8 h 15"/>
                <a:gd name="T64" fmla="*/ 14 w 22"/>
                <a:gd name="T65" fmla="*/ 8 h 15"/>
                <a:gd name="T66" fmla="*/ 13 w 22"/>
                <a:gd name="T67" fmla="*/ 8 h 15"/>
                <a:gd name="T68" fmla="*/ 12 w 22"/>
                <a:gd name="T69" fmla="*/ 8 h 15"/>
                <a:gd name="T70" fmla="*/ 11 w 22"/>
                <a:gd name="T71" fmla="*/ 9 h 15"/>
                <a:gd name="T72" fmla="*/ 9 w 22"/>
                <a:gd name="T73" fmla="*/ 9 h 15"/>
                <a:gd name="T74" fmla="*/ 9 w 22"/>
                <a:gd name="T75" fmla="*/ 9 h 15"/>
                <a:gd name="T76" fmla="*/ 6 w 22"/>
                <a:gd name="T77" fmla="*/ 6 h 15"/>
                <a:gd name="T78" fmla="*/ 7 w 22"/>
                <a:gd name="T79" fmla="*/ 6 h 15"/>
                <a:gd name="T80" fmla="*/ 7 w 22"/>
                <a:gd name="T81" fmla="*/ 5 h 15"/>
                <a:gd name="T82" fmla="*/ 8 w 22"/>
                <a:gd name="T83" fmla="*/ 5 h 15"/>
                <a:gd name="T84" fmla="*/ 8 w 22"/>
                <a:gd name="T85" fmla="*/ 5 h 15"/>
                <a:gd name="T86" fmla="*/ 9 w 22"/>
                <a:gd name="T87" fmla="*/ 5 h 15"/>
                <a:gd name="T88" fmla="*/ 9 w 22"/>
                <a:gd name="T89" fmla="*/ 5 h 15"/>
                <a:gd name="T90" fmla="*/ 10 w 22"/>
                <a:gd name="T91" fmla="*/ 4 h 15"/>
                <a:gd name="T92" fmla="*/ 11 w 22"/>
                <a:gd name="T93" fmla="*/ 3 h 15"/>
                <a:gd name="T94" fmla="*/ 11 w 22"/>
                <a:gd name="T95" fmla="*/ 3 h 15"/>
                <a:gd name="T96" fmla="*/ 11 w 22"/>
                <a:gd name="T97" fmla="*/ 2 h 15"/>
                <a:gd name="T98" fmla="*/ 11 w 22"/>
                <a:gd name="T99" fmla="*/ 0 h 15"/>
                <a:gd name="T100" fmla="*/ 10 w 22"/>
                <a:gd name="T101" fmla="*/ 0 h 15"/>
                <a:gd name="T102" fmla="*/ 8 w 22"/>
                <a:gd name="T103" fmla="*/ 0 h 15"/>
                <a:gd name="T104" fmla="*/ 7 w 22"/>
                <a:gd name="T105" fmla="*/ 0 h 15"/>
                <a:gd name="T106" fmla="*/ 6 w 22"/>
                <a:gd name="T107" fmla="*/ 0 h 15"/>
                <a:gd name="T108" fmla="*/ 3 w 22"/>
                <a:gd name="T109" fmla="*/ 1 h 15"/>
                <a:gd name="T110" fmla="*/ 2 w 22"/>
                <a:gd name="T111" fmla="*/ 2 h 15"/>
                <a:gd name="T112" fmla="*/ 2 w 22"/>
                <a:gd name="T113" fmla="*/ 2 h 15"/>
                <a:gd name="T114" fmla="*/ 1 w 22"/>
                <a:gd name="T115" fmla="*/ 4 h 15"/>
                <a:gd name="T116" fmla="*/ 0 w 22"/>
                <a:gd name="T117" fmla="*/ 5 h 15"/>
                <a:gd name="T118" fmla="*/ 0 w 22"/>
                <a:gd name="T11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 h="15">
                  <a:moveTo>
                    <a:pt x="0" y="6"/>
                  </a:moveTo>
                  <a:cubicBezTo>
                    <a:pt x="0" y="7"/>
                    <a:pt x="0" y="7"/>
                    <a:pt x="0" y="7"/>
                  </a:cubicBezTo>
                  <a:cubicBezTo>
                    <a:pt x="0" y="7"/>
                    <a:pt x="0" y="7"/>
                    <a:pt x="0" y="7"/>
                  </a:cubicBezTo>
                  <a:cubicBezTo>
                    <a:pt x="0" y="7"/>
                    <a:pt x="1" y="7"/>
                    <a:pt x="1" y="8"/>
                  </a:cubicBezTo>
                  <a:cubicBezTo>
                    <a:pt x="1" y="8"/>
                    <a:pt x="1" y="8"/>
                    <a:pt x="1" y="8"/>
                  </a:cubicBezTo>
                  <a:cubicBezTo>
                    <a:pt x="1" y="8"/>
                    <a:pt x="1" y="8"/>
                    <a:pt x="1" y="8"/>
                  </a:cubicBezTo>
                  <a:cubicBezTo>
                    <a:pt x="1" y="9"/>
                    <a:pt x="1" y="9"/>
                    <a:pt x="1" y="9"/>
                  </a:cubicBezTo>
                  <a:cubicBezTo>
                    <a:pt x="1" y="9"/>
                    <a:pt x="1" y="9"/>
                    <a:pt x="1" y="9"/>
                  </a:cubicBezTo>
                  <a:cubicBezTo>
                    <a:pt x="1" y="9"/>
                    <a:pt x="1" y="9"/>
                    <a:pt x="1" y="9"/>
                  </a:cubicBezTo>
                  <a:cubicBezTo>
                    <a:pt x="1" y="10"/>
                    <a:pt x="1" y="10"/>
                    <a:pt x="2" y="10"/>
                  </a:cubicBezTo>
                  <a:cubicBezTo>
                    <a:pt x="2" y="10"/>
                    <a:pt x="2" y="10"/>
                    <a:pt x="2" y="10"/>
                  </a:cubicBezTo>
                  <a:cubicBezTo>
                    <a:pt x="2" y="10"/>
                    <a:pt x="2" y="10"/>
                    <a:pt x="2" y="11"/>
                  </a:cubicBezTo>
                  <a:cubicBezTo>
                    <a:pt x="2" y="11"/>
                    <a:pt x="3" y="11"/>
                    <a:pt x="3" y="12"/>
                  </a:cubicBezTo>
                  <a:cubicBezTo>
                    <a:pt x="3" y="12"/>
                    <a:pt x="3" y="12"/>
                    <a:pt x="3" y="12"/>
                  </a:cubicBezTo>
                  <a:cubicBezTo>
                    <a:pt x="3" y="12"/>
                    <a:pt x="3" y="12"/>
                    <a:pt x="3" y="12"/>
                  </a:cubicBezTo>
                  <a:cubicBezTo>
                    <a:pt x="3" y="12"/>
                    <a:pt x="3" y="12"/>
                    <a:pt x="3" y="12"/>
                  </a:cubicBezTo>
                  <a:cubicBezTo>
                    <a:pt x="4" y="12"/>
                    <a:pt x="4" y="12"/>
                    <a:pt x="4" y="12"/>
                  </a:cubicBezTo>
                  <a:cubicBezTo>
                    <a:pt x="4" y="12"/>
                    <a:pt x="4" y="12"/>
                    <a:pt x="4" y="12"/>
                  </a:cubicBezTo>
                  <a:cubicBezTo>
                    <a:pt x="5" y="13"/>
                    <a:pt x="5" y="13"/>
                    <a:pt x="6" y="13"/>
                  </a:cubicBezTo>
                  <a:cubicBezTo>
                    <a:pt x="6" y="13"/>
                    <a:pt x="6" y="13"/>
                    <a:pt x="6" y="13"/>
                  </a:cubicBezTo>
                  <a:cubicBezTo>
                    <a:pt x="6" y="13"/>
                    <a:pt x="6" y="13"/>
                    <a:pt x="6" y="13"/>
                  </a:cubicBezTo>
                  <a:cubicBezTo>
                    <a:pt x="6" y="13"/>
                    <a:pt x="6" y="13"/>
                    <a:pt x="6" y="13"/>
                  </a:cubicBezTo>
                  <a:cubicBezTo>
                    <a:pt x="7" y="14"/>
                    <a:pt x="7" y="14"/>
                    <a:pt x="7" y="14"/>
                  </a:cubicBezTo>
                  <a:cubicBezTo>
                    <a:pt x="7" y="14"/>
                    <a:pt x="8" y="14"/>
                    <a:pt x="8" y="14"/>
                  </a:cubicBezTo>
                  <a:cubicBezTo>
                    <a:pt x="8" y="14"/>
                    <a:pt x="8" y="14"/>
                    <a:pt x="8" y="14"/>
                  </a:cubicBezTo>
                  <a:cubicBezTo>
                    <a:pt x="8" y="14"/>
                    <a:pt x="8" y="14"/>
                    <a:pt x="8" y="14"/>
                  </a:cubicBezTo>
                  <a:cubicBezTo>
                    <a:pt x="9" y="14"/>
                    <a:pt x="9" y="14"/>
                    <a:pt x="9" y="14"/>
                  </a:cubicBezTo>
                  <a:cubicBezTo>
                    <a:pt x="9" y="14"/>
                    <a:pt x="9" y="14"/>
                    <a:pt x="9" y="14"/>
                  </a:cubicBezTo>
                  <a:cubicBezTo>
                    <a:pt x="10" y="14"/>
                    <a:pt x="10" y="14"/>
                    <a:pt x="10" y="14"/>
                  </a:cubicBezTo>
                  <a:cubicBezTo>
                    <a:pt x="10" y="14"/>
                    <a:pt x="10" y="14"/>
                    <a:pt x="10" y="14"/>
                  </a:cubicBezTo>
                  <a:cubicBezTo>
                    <a:pt x="11" y="15"/>
                    <a:pt x="11" y="15"/>
                    <a:pt x="11"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4" y="15"/>
                    <a:pt x="14" y="15"/>
                  </a:cubicBezTo>
                  <a:cubicBezTo>
                    <a:pt x="14" y="15"/>
                    <a:pt x="14" y="15"/>
                    <a:pt x="14" y="15"/>
                  </a:cubicBezTo>
                  <a:cubicBezTo>
                    <a:pt x="14" y="15"/>
                    <a:pt x="14" y="15"/>
                    <a:pt x="14"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8" y="15"/>
                    <a:pt x="18" y="15"/>
                    <a:pt x="18" y="15"/>
                  </a:cubicBezTo>
                  <a:cubicBezTo>
                    <a:pt x="18" y="15"/>
                    <a:pt x="18" y="15"/>
                    <a:pt x="18" y="15"/>
                  </a:cubicBezTo>
                  <a:cubicBezTo>
                    <a:pt x="18" y="15"/>
                    <a:pt x="18" y="15"/>
                    <a:pt x="18" y="14"/>
                  </a:cubicBezTo>
                  <a:cubicBezTo>
                    <a:pt x="19" y="14"/>
                    <a:pt x="19" y="14"/>
                    <a:pt x="19" y="14"/>
                  </a:cubicBezTo>
                  <a:cubicBezTo>
                    <a:pt x="19" y="14"/>
                    <a:pt x="19" y="14"/>
                    <a:pt x="19" y="14"/>
                  </a:cubicBezTo>
                  <a:cubicBezTo>
                    <a:pt x="20" y="14"/>
                    <a:pt x="20" y="14"/>
                    <a:pt x="20" y="14"/>
                  </a:cubicBezTo>
                  <a:cubicBezTo>
                    <a:pt x="20" y="14"/>
                    <a:pt x="20" y="13"/>
                    <a:pt x="21" y="13"/>
                  </a:cubicBezTo>
                  <a:cubicBezTo>
                    <a:pt x="21" y="13"/>
                    <a:pt x="21" y="13"/>
                    <a:pt x="21" y="13"/>
                  </a:cubicBezTo>
                  <a:cubicBezTo>
                    <a:pt x="21" y="13"/>
                    <a:pt x="21" y="13"/>
                    <a:pt x="21" y="13"/>
                  </a:cubicBezTo>
                  <a:cubicBezTo>
                    <a:pt x="21" y="13"/>
                    <a:pt x="21" y="13"/>
                    <a:pt x="21" y="13"/>
                  </a:cubicBezTo>
                  <a:cubicBezTo>
                    <a:pt x="21" y="13"/>
                    <a:pt x="21" y="13"/>
                    <a:pt x="21" y="13"/>
                  </a:cubicBezTo>
                  <a:cubicBezTo>
                    <a:pt x="21" y="13"/>
                    <a:pt x="21" y="13"/>
                    <a:pt x="21" y="13"/>
                  </a:cubicBezTo>
                  <a:cubicBezTo>
                    <a:pt x="22" y="12"/>
                    <a:pt x="22" y="12"/>
                    <a:pt x="22" y="12"/>
                  </a:cubicBezTo>
                  <a:cubicBezTo>
                    <a:pt x="22" y="12"/>
                    <a:pt x="22" y="12"/>
                    <a:pt x="22" y="12"/>
                  </a:cubicBezTo>
                  <a:cubicBezTo>
                    <a:pt x="22" y="12"/>
                    <a:pt x="22" y="12"/>
                    <a:pt x="22" y="12"/>
                  </a:cubicBezTo>
                  <a:cubicBezTo>
                    <a:pt x="22" y="12"/>
                    <a:pt x="22" y="12"/>
                    <a:pt x="22" y="12"/>
                  </a:cubicBezTo>
                  <a:cubicBezTo>
                    <a:pt x="22" y="12"/>
                    <a:pt x="22" y="12"/>
                    <a:pt x="22" y="12"/>
                  </a:cubicBezTo>
                  <a:cubicBezTo>
                    <a:pt x="22" y="12"/>
                    <a:pt x="22" y="12"/>
                    <a:pt x="22" y="12"/>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9"/>
                    <a:pt x="22" y="9"/>
                    <a:pt x="22" y="9"/>
                  </a:cubicBezTo>
                  <a:cubicBezTo>
                    <a:pt x="22" y="9"/>
                    <a:pt x="22" y="9"/>
                    <a:pt x="22" y="9"/>
                  </a:cubicBezTo>
                  <a:cubicBezTo>
                    <a:pt x="22" y="9"/>
                    <a:pt x="22" y="9"/>
                    <a:pt x="22" y="9"/>
                  </a:cubicBezTo>
                  <a:cubicBezTo>
                    <a:pt x="22" y="9"/>
                    <a:pt x="22" y="9"/>
                    <a:pt x="22" y="9"/>
                  </a:cubicBezTo>
                  <a:cubicBezTo>
                    <a:pt x="22" y="9"/>
                    <a:pt x="22" y="9"/>
                    <a:pt x="22" y="9"/>
                  </a:cubicBezTo>
                  <a:cubicBezTo>
                    <a:pt x="21" y="9"/>
                    <a:pt x="21" y="9"/>
                    <a:pt x="21" y="9"/>
                  </a:cubicBezTo>
                  <a:cubicBezTo>
                    <a:pt x="21" y="9"/>
                    <a:pt x="21" y="9"/>
                    <a:pt x="21" y="9"/>
                  </a:cubicBezTo>
                  <a:cubicBezTo>
                    <a:pt x="21" y="9"/>
                    <a:pt x="21" y="9"/>
                    <a:pt x="21" y="9"/>
                  </a:cubicBezTo>
                  <a:cubicBezTo>
                    <a:pt x="21" y="8"/>
                    <a:pt x="21" y="8"/>
                    <a:pt x="21" y="8"/>
                  </a:cubicBezTo>
                  <a:cubicBezTo>
                    <a:pt x="21" y="8"/>
                    <a:pt x="21" y="8"/>
                    <a:pt x="21" y="8"/>
                  </a:cubicBezTo>
                  <a:cubicBezTo>
                    <a:pt x="21" y="8"/>
                    <a:pt x="21" y="8"/>
                    <a:pt x="21" y="8"/>
                  </a:cubicBezTo>
                  <a:cubicBezTo>
                    <a:pt x="20" y="8"/>
                    <a:pt x="20" y="8"/>
                    <a:pt x="20" y="8"/>
                  </a:cubicBezTo>
                  <a:cubicBezTo>
                    <a:pt x="20" y="8"/>
                    <a:pt x="20" y="8"/>
                    <a:pt x="20" y="8"/>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8" y="7"/>
                    <a:pt x="18" y="7"/>
                    <a:pt x="17" y="8"/>
                  </a:cubicBezTo>
                  <a:cubicBezTo>
                    <a:pt x="17" y="8"/>
                    <a:pt x="17" y="8"/>
                    <a:pt x="17" y="8"/>
                  </a:cubicBezTo>
                  <a:cubicBezTo>
                    <a:pt x="16" y="8"/>
                    <a:pt x="16" y="8"/>
                    <a:pt x="16"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4" y="8"/>
                  </a:cubicBezTo>
                  <a:cubicBezTo>
                    <a:pt x="14" y="8"/>
                    <a:pt x="14" y="8"/>
                    <a:pt x="14" y="8"/>
                  </a:cubicBezTo>
                  <a:cubicBezTo>
                    <a:pt x="14" y="8"/>
                    <a:pt x="14" y="8"/>
                    <a:pt x="14" y="8"/>
                  </a:cubicBezTo>
                  <a:cubicBezTo>
                    <a:pt x="14" y="8"/>
                    <a:pt x="14" y="8"/>
                    <a:pt x="14" y="8"/>
                  </a:cubicBezTo>
                  <a:cubicBezTo>
                    <a:pt x="14" y="8"/>
                    <a:pt x="14" y="8"/>
                    <a:pt x="14" y="8"/>
                  </a:cubicBezTo>
                  <a:cubicBezTo>
                    <a:pt x="14" y="8"/>
                    <a:pt x="14" y="8"/>
                    <a:pt x="14" y="8"/>
                  </a:cubicBezTo>
                  <a:cubicBezTo>
                    <a:pt x="13" y="8"/>
                    <a:pt x="13" y="8"/>
                    <a:pt x="13" y="8"/>
                  </a:cubicBezTo>
                  <a:cubicBezTo>
                    <a:pt x="13" y="8"/>
                    <a:pt x="13" y="8"/>
                    <a:pt x="13" y="8"/>
                  </a:cubicBezTo>
                  <a:cubicBezTo>
                    <a:pt x="12" y="8"/>
                    <a:pt x="12" y="8"/>
                    <a:pt x="12" y="8"/>
                  </a:cubicBezTo>
                  <a:cubicBezTo>
                    <a:pt x="12" y="8"/>
                    <a:pt x="12" y="8"/>
                    <a:pt x="12" y="8"/>
                  </a:cubicBezTo>
                  <a:cubicBezTo>
                    <a:pt x="12" y="8"/>
                    <a:pt x="12" y="8"/>
                    <a:pt x="12" y="8"/>
                  </a:cubicBezTo>
                  <a:cubicBezTo>
                    <a:pt x="12" y="8"/>
                    <a:pt x="12" y="8"/>
                    <a:pt x="12" y="8"/>
                  </a:cubicBezTo>
                  <a:cubicBezTo>
                    <a:pt x="12" y="8"/>
                    <a:pt x="12" y="8"/>
                    <a:pt x="12" y="8"/>
                  </a:cubicBezTo>
                  <a:cubicBezTo>
                    <a:pt x="11" y="9"/>
                    <a:pt x="11" y="9"/>
                    <a:pt x="11" y="9"/>
                  </a:cubicBezTo>
                  <a:cubicBezTo>
                    <a:pt x="11" y="9"/>
                    <a:pt x="11" y="9"/>
                    <a:pt x="11" y="9"/>
                  </a:cubicBezTo>
                  <a:cubicBezTo>
                    <a:pt x="11" y="9"/>
                    <a:pt x="11" y="9"/>
                    <a:pt x="11" y="9"/>
                  </a:cubicBezTo>
                  <a:cubicBezTo>
                    <a:pt x="10" y="9"/>
                    <a:pt x="10" y="9"/>
                    <a:pt x="10" y="9"/>
                  </a:cubicBezTo>
                  <a:cubicBezTo>
                    <a:pt x="10" y="9"/>
                    <a:pt x="10" y="9"/>
                    <a:pt x="10" y="9"/>
                  </a:cubicBezTo>
                  <a:cubicBezTo>
                    <a:pt x="10" y="9"/>
                    <a:pt x="9" y="9"/>
                    <a:pt x="9" y="9"/>
                  </a:cubicBezTo>
                  <a:cubicBezTo>
                    <a:pt x="9" y="9"/>
                    <a:pt x="9" y="9"/>
                    <a:pt x="9" y="9"/>
                  </a:cubicBezTo>
                  <a:cubicBezTo>
                    <a:pt x="9" y="9"/>
                    <a:pt x="9" y="9"/>
                    <a:pt x="9" y="9"/>
                  </a:cubicBezTo>
                  <a:cubicBezTo>
                    <a:pt x="9" y="9"/>
                    <a:pt x="9" y="9"/>
                    <a:pt x="9" y="9"/>
                  </a:cubicBezTo>
                  <a:cubicBezTo>
                    <a:pt x="9" y="9"/>
                    <a:pt x="9" y="9"/>
                    <a:pt x="9" y="9"/>
                  </a:cubicBezTo>
                  <a:cubicBezTo>
                    <a:pt x="8" y="9"/>
                    <a:pt x="8" y="9"/>
                    <a:pt x="8" y="9"/>
                  </a:cubicBezTo>
                  <a:cubicBezTo>
                    <a:pt x="7" y="7"/>
                    <a:pt x="7" y="7"/>
                    <a:pt x="7" y="7"/>
                  </a:cubicBezTo>
                  <a:cubicBezTo>
                    <a:pt x="7" y="7"/>
                    <a:pt x="6" y="7"/>
                    <a:pt x="6" y="7"/>
                  </a:cubicBezTo>
                  <a:cubicBezTo>
                    <a:pt x="6" y="6"/>
                    <a:pt x="6" y="6"/>
                    <a:pt x="6" y="6"/>
                  </a:cubicBezTo>
                  <a:cubicBezTo>
                    <a:pt x="6" y="6"/>
                    <a:pt x="6" y="6"/>
                    <a:pt x="6" y="6"/>
                  </a:cubicBezTo>
                  <a:cubicBezTo>
                    <a:pt x="7" y="5"/>
                    <a:pt x="7" y="5"/>
                    <a:pt x="7" y="5"/>
                  </a:cubicBezTo>
                  <a:cubicBezTo>
                    <a:pt x="7" y="6"/>
                    <a:pt x="7" y="6"/>
                    <a:pt x="7" y="6"/>
                  </a:cubicBezTo>
                  <a:cubicBezTo>
                    <a:pt x="7" y="6"/>
                    <a:pt x="7" y="6"/>
                    <a:pt x="7" y="6"/>
                  </a:cubicBezTo>
                  <a:cubicBezTo>
                    <a:pt x="7" y="6"/>
                    <a:pt x="7" y="6"/>
                    <a:pt x="7" y="6"/>
                  </a:cubicBezTo>
                  <a:cubicBezTo>
                    <a:pt x="7" y="5"/>
                    <a:pt x="7" y="5"/>
                    <a:pt x="7" y="5"/>
                  </a:cubicBezTo>
                  <a:cubicBezTo>
                    <a:pt x="7" y="5"/>
                    <a:pt x="7" y="5"/>
                    <a:pt x="7" y="5"/>
                  </a:cubicBezTo>
                  <a:cubicBezTo>
                    <a:pt x="7" y="5"/>
                    <a:pt x="7" y="5"/>
                    <a:pt x="7" y="5"/>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10" y="5"/>
                    <a:pt x="10" y="4"/>
                    <a:pt x="10" y="4"/>
                  </a:cubicBezTo>
                  <a:cubicBezTo>
                    <a:pt x="10" y="4"/>
                    <a:pt x="10" y="4"/>
                    <a:pt x="10" y="4"/>
                  </a:cubicBezTo>
                  <a:cubicBezTo>
                    <a:pt x="11" y="4"/>
                    <a:pt x="11" y="4"/>
                    <a:pt x="11" y="4"/>
                  </a:cubicBezTo>
                  <a:cubicBezTo>
                    <a:pt x="11" y="4"/>
                    <a:pt x="11" y="4"/>
                    <a:pt x="11" y="4"/>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2"/>
                    <a:pt x="11" y="2"/>
                  </a:cubicBezTo>
                  <a:cubicBezTo>
                    <a:pt x="11" y="2"/>
                    <a:pt x="11" y="2"/>
                    <a:pt x="11" y="2"/>
                  </a:cubicBezTo>
                  <a:cubicBezTo>
                    <a:pt x="11" y="2"/>
                    <a:pt x="11" y="2"/>
                    <a:pt x="11" y="2"/>
                  </a:cubicBezTo>
                  <a:cubicBezTo>
                    <a:pt x="11" y="2"/>
                    <a:pt x="11" y="2"/>
                    <a:pt x="11" y="2"/>
                  </a:cubicBezTo>
                  <a:cubicBezTo>
                    <a:pt x="11" y="1"/>
                    <a:pt x="11" y="1"/>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0" y="0"/>
                    <a:pt x="10" y="0"/>
                  </a:cubicBezTo>
                  <a:cubicBezTo>
                    <a:pt x="10" y="0"/>
                    <a:pt x="10" y="0"/>
                    <a:pt x="10" y="0"/>
                  </a:cubicBezTo>
                  <a:cubicBezTo>
                    <a:pt x="9" y="0"/>
                    <a:pt x="9" y="0"/>
                    <a:pt x="9" y="0"/>
                  </a:cubicBezTo>
                  <a:cubicBezTo>
                    <a:pt x="9" y="0"/>
                    <a:pt x="9" y="0"/>
                    <a:pt x="9" y="0"/>
                  </a:cubicBezTo>
                  <a:cubicBezTo>
                    <a:pt x="8" y="0"/>
                    <a:pt x="8" y="0"/>
                    <a:pt x="8" y="0"/>
                  </a:cubicBezTo>
                  <a:cubicBezTo>
                    <a:pt x="8" y="0"/>
                    <a:pt x="8" y="0"/>
                    <a:pt x="8" y="0"/>
                  </a:cubicBezTo>
                  <a:cubicBezTo>
                    <a:pt x="8" y="0"/>
                    <a:pt x="8" y="0"/>
                    <a:pt x="8"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3" y="1"/>
                    <a:pt x="3" y="1"/>
                    <a:pt x="3" y="1"/>
                  </a:cubicBezTo>
                  <a:cubicBezTo>
                    <a:pt x="3" y="1"/>
                    <a:pt x="3" y="1"/>
                    <a:pt x="3" y="1"/>
                  </a:cubicBezTo>
                  <a:cubicBezTo>
                    <a:pt x="3" y="1"/>
                    <a:pt x="3" y="1"/>
                    <a:pt x="3" y="1"/>
                  </a:cubicBezTo>
                  <a:cubicBezTo>
                    <a:pt x="3" y="1"/>
                    <a:pt x="3" y="1"/>
                    <a:pt x="3" y="1"/>
                  </a:cubicBezTo>
                  <a:cubicBezTo>
                    <a:pt x="2" y="1"/>
                    <a:pt x="2" y="2"/>
                    <a:pt x="2" y="2"/>
                  </a:cubicBezTo>
                  <a:cubicBezTo>
                    <a:pt x="2" y="2"/>
                    <a:pt x="2" y="2"/>
                    <a:pt x="2" y="2"/>
                  </a:cubicBezTo>
                  <a:cubicBezTo>
                    <a:pt x="2" y="2"/>
                    <a:pt x="2" y="2"/>
                    <a:pt x="2" y="2"/>
                  </a:cubicBezTo>
                  <a:cubicBezTo>
                    <a:pt x="2" y="2"/>
                    <a:pt x="2" y="2"/>
                    <a:pt x="2" y="2"/>
                  </a:cubicBezTo>
                  <a:cubicBezTo>
                    <a:pt x="2" y="2"/>
                    <a:pt x="2" y="2"/>
                    <a:pt x="2" y="2"/>
                  </a:cubicBezTo>
                  <a:cubicBezTo>
                    <a:pt x="2" y="2"/>
                    <a:pt x="1" y="2"/>
                    <a:pt x="1" y="3"/>
                  </a:cubicBezTo>
                  <a:cubicBezTo>
                    <a:pt x="1" y="3"/>
                    <a:pt x="1" y="3"/>
                    <a:pt x="1" y="3"/>
                  </a:cubicBezTo>
                  <a:cubicBezTo>
                    <a:pt x="1" y="3"/>
                    <a:pt x="1" y="3"/>
                    <a:pt x="1" y="3"/>
                  </a:cubicBezTo>
                  <a:cubicBezTo>
                    <a:pt x="1" y="3"/>
                    <a:pt x="1" y="4"/>
                    <a:pt x="1" y="4"/>
                  </a:cubicBezTo>
                  <a:cubicBezTo>
                    <a:pt x="1" y="4"/>
                    <a:pt x="1" y="4"/>
                    <a:pt x="0" y="4"/>
                  </a:cubicBezTo>
                  <a:cubicBezTo>
                    <a:pt x="0" y="4"/>
                    <a:pt x="0" y="4"/>
                    <a:pt x="0" y="4"/>
                  </a:cubicBezTo>
                  <a:cubicBezTo>
                    <a:pt x="0" y="5"/>
                    <a:pt x="0" y="5"/>
                    <a:pt x="0" y="5"/>
                  </a:cubicBezTo>
                  <a:cubicBezTo>
                    <a:pt x="0" y="5"/>
                    <a:pt x="0" y="5"/>
                    <a:pt x="0" y="5"/>
                  </a:cubicBezTo>
                  <a:cubicBezTo>
                    <a:pt x="0" y="5"/>
                    <a:pt x="0" y="5"/>
                    <a:pt x="0" y="5"/>
                  </a:cubicBezTo>
                  <a:cubicBezTo>
                    <a:pt x="0" y="5"/>
                    <a:pt x="0" y="6"/>
                    <a:pt x="0" y="6"/>
                  </a:cubicBezTo>
                  <a:cubicBezTo>
                    <a:pt x="0" y="6"/>
                    <a:pt x="0" y="6"/>
                    <a:pt x="0" y="6"/>
                  </a:cubicBezTo>
                  <a:cubicBezTo>
                    <a:pt x="0" y="6"/>
                    <a:pt x="0" y="6"/>
                    <a:pt x="0" y="6"/>
                  </a:cubicBezTo>
                  <a:cubicBezTo>
                    <a:pt x="0" y="6"/>
                    <a:pt x="0" y="6"/>
                    <a:pt x="0" y="6"/>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48">
              <a:extLst>
                <a:ext uri="{FF2B5EF4-FFF2-40B4-BE49-F238E27FC236}">
                  <a16:creationId xmlns:a16="http://schemas.microsoft.com/office/drawing/2014/main" id="{AB86598A-ADC8-4DB1-AD1D-D26056847A6B}"/>
                </a:ext>
              </a:extLst>
            </p:cNvPr>
            <p:cNvSpPr>
              <a:spLocks/>
            </p:cNvSpPr>
            <p:nvPr/>
          </p:nvSpPr>
          <p:spPr bwMode="auto">
            <a:xfrm>
              <a:off x="2084863" y="5205955"/>
              <a:ext cx="21197" cy="19145"/>
            </a:xfrm>
            <a:custGeom>
              <a:avLst/>
              <a:gdLst>
                <a:gd name="T0" fmla="*/ 0 w 13"/>
                <a:gd name="T1" fmla="*/ 10 h 12"/>
                <a:gd name="T2" fmla="*/ 0 w 13"/>
                <a:gd name="T3" fmla="*/ 11 h 12"/>
                <a:gd name="T4" fmla="*/ 1 w 13"/>
                <a:gd name="T5" fmla="*/ 12 h 12"/>
                <a:gd name="T6" fmla="*/ 1 w 13"/>
                <a:gd name="T7" fmla="*/ 12 h 12"/>
                <a:gd name="T8" fmla="*/ 1 w 13"/>
                <a:gd name="T9" fmla="*/ 12 h 12"/>
                <a:gd name="T10" fmla="*/ 2 w 13"/>
                <a:gd name="T11" fmla="*/ 12 h 12"/>
                <a:gd name="T12" fmla="*/ 2 w 13"/>
                <a:gd name="T13" fmla="*/ 12 h 12"/>
                <a:gd name="T14" fmla="*/ 2 w 13"/>
                <a:gd name="T15" fmla="*/ 12 h 12"/>
                <a:gd name="T16" fmla="*/ 3 w 13"/>
                <a:gd name="T17" fmla="*/ 12 h 12"/>
                <a:gd name="T18" fmla="*/ 3 w 13"/>
                <a:gd name="T19" fmla="*/ 12 h 12"/>
                <a:gd name="T20" fmla="*/ 3 w 13"/>
                <a:gd name="T21" fmla="*/ 12 h 12"/>
                <a:gd name="T22" fmla="*/ 3 w 13"/>
                <a:gd name="T23" fmla="*/ 12 h 12"/>
                <a:gd name="T24" fmla="*/ 4 w 13"/>
                <a:gd name="T25" fmla="*/ 12 h 12"/>
                <a:gd name="T26" fmla="*/ 4 w 13"/>
                <a:gd name="T27" fmla="*/ 12 h 12"/>
                <a:gd name="T28" fmla="*/ 6 w 13"/>
                <a:gd name="T29" fmla="*/ 11 h 12"/>
                <a:gd name="T30" fmla="*/ 6 w 13"/>
                <a:gd name="T31" fmla="*/ 11 h 12"/>
                <a:gd name="T32" fmla="*/ 7 w 13"/>
                <a:gd name="T33" fmla="*/ 11 h 12"/>
                <a:gd name="T34" fmla="*/ 7 w 13"/>
                <a:gd name="T35" fmla="*/ 10 h 12"/>
                <a:gd name="T36" fmla="*/ 10 w 13"/>
                <a:gd name="T37" fmla="*/ 8 h 12"/>
                <a:gd name="T38" fmla="*/ 10 w 13"/>
                <a:gd name="T39" fmla="*/ 8 h 12"/>
                <a:gd name="T40" fmla="*/ 10 w 13"/>
                <a:gd name="T41" fmla="*/ 8 h 12"/>
                <a:gd name="T42" fmla="*/ 10 w 13"/>
                <a:gd name="T43" fmla="*/ 8 h 12"/>
                <a:gd name="T44" fmla="*/ 11 w 13"/>
                <a:gd name="T45" fmla="*/ 7 h 12"/>
                <a:gd name="T46" fmla="*/ 11 w 13"/>
                <a:gd name="T47" fmla="*/ 7 h 12"/>
                <a:gd name="T48" fmla="*/ 11 w 13"/>
                <a:gd name="T49" fmla="*/ 7 h 12"/>
                <a:gd name="T50" fmla="*/ 11 w 13"/>
                <a:gd name="T51" fmla="*/ 6 h 12"/>
                <a:gd name="T52" fmla="*/ 11 w 13"/>
                <a:gd name="T53" fmla="*/ 6 h 12"/>
                <a:gd name="T54" fmla="*/ 11 w 13"/>
                <a:gd name="T55" fmla="*/ 6 h 12"/>
                <a:gd name="T56" fmla="*/ 12 w 13"/>
                <a:gd name="T57" fmla="*/ 5 h 12"/>
                <a:gd name="T58" fmla="*/ 12 w 13"/>
                <a:gd name="T59" fmla="*/ 5 h 12"/>
                <a:gd name="T60" fmla="*/ 12 w 13"/>
                <a:gd name="T61" fmla="*/ 4 h 12"/>
                <a:gd name="T62" fmla="*/ 13 w 13"/>
                <a:gd name="T63" fmla="*/ 3 h 12"/>
                <a:gd name="T64" fmla="*/ 13 w 13"/>
                <a:gd name="T65" fmla="*/ 3 h 12"/>
                <a:gd name="T66" fmla="*/ 13 w 13"/>
                <a:gd name="T67" fmla="*/ 2 h 12"/>
                <a:gd name="T68" fmla="*/ 13 w 13"/>
                <a:gd name="T69" fmla="*/ 2 h 12"/>
                <a:gd name="T70" fmla="*/ 13 w 13"/>
                <a:gd name="T71" fmla="*/ 1 h 12"/>
                <a:gd name="T72" fmla="*/ 12 w 13"/>
                <a:gd name="T73" fmla="*/ 1 h 12"/>
                <a:gd name="T74" fmla="*/ 12 w 13"/>
                <a:gd name="T75" fmla="*/ 0 h 12"/>
                <a:gd name="T76" fmla="*/ 12 w 13"/>
                <a:gd name="T77" fmla="*/ 0 h 12"/>
                <a:gd name="T78" fmla="*/ 12 w 13"/>
                <a:gd name="T79" fmla="*/ 0 h 12"/>
                <a:gd name="T80" fmla="*/ 12 w 13"/>
                <a:gd name="T81" fmla="*/ 0 h 12"/>
                <a:gd name="T82" fmla="*/ 12 w 13"/>
                <a:gd name="T83" fmla="*/ 0 h 12"/>
                <a:gd name="T84" fmla="*/ 11 w 13"/>
                <a:gd name="T85" fmla="*/ 0 h 12"/>
                <a:gd name="T86" fmla="*/ 11 w 13"/>
                <a:gd name="T87" fmla="*/ 0 h 12"/>
                <a:gd name="T88" fmla="*/ 11 w 13"/>
                <a:gd name="T89" fmla="*/ 0 h 12"/>
                <a:gd name="T90" fmla="*/ 11 w 13"/>
                <a:gd name="T91" fmla="*/ 0 h 12"/>
                <a:gd name="T92" fmla="*/ 10 w 13"/>
                <a:gd name="T93" fmla="*/ 0 h 12"/>
                <a:gd name="T94" fmla="*/ 10 w 13"/>
                <a:gd name="T95" fmla="*/ 0 h 12"/>
                <a:gd name="T96" fmla="*/ 10 w 13"/>
                <a:gd name="T97" fmla="*/ 0 h 12"/>
                <a:gd name="T98" fmla="*/ 8 w 13"/>
                <a:gd name="T99" fmla="*/ 2 h 12"/>
                <a:gd name="T100" fmla="*/ 7 w 13"/>
                <a:gd name="T101" fmla="*/ 2 h 12"/>
                <a:gd name="T102" fmla="*/ 7 w 13"/>
                <a:gd name="T103" fmla="*/ 2 h 12"/>
                <a:gd name="T104" fmla="*/ 2 w 13"/>
                <a:gd name="T105" fmla="*/ 6 h 12"/>
                <a:gd name="T106" fmla="*/ 2 w 13"/>
                <a:gd name="T107" fmla="*/ 6 h 12"/>
                <a:gd name="T108" fmla="*/ 1 w 13"/>
                <a:gd name="T109" fmla="*/ 7 h 12"/>
                <a:gd name="T110" fmla="*/ 1 w 13"/>
                <a:gd name="T111" fmla="*/ 8 h 12"/>
                <a:gd name="T112" fmla="*/ 1 w 13"/>
                <a:gd name="T113" fmla="*/ 8 h 12"/>
                <a:gd name="T114" fmla="*/ 0 w 13"/>
                <a:gd name="T115" fmla="*/ 8 h 12"/>
                <a:gd name="T116" fmla="*/ 0 w 13"/>
                <a:gd name="T117" fmla="*/ 9 h 12"/>
                <a:gd name="T118" fmla="*/ 0 w 13"/>
                <a:gd name="T119" fmla="*/ 9 h 12"/>
                <a:gd name="T120" fmla="*/ 0 w 13"/>
                <a:gd name="T121" fmla="*/ 9 h 12"/>
                <a:gd name="T122" fmla="*/ 0 w 13"/>
                <a:gd name="T123" fmla="*/ 9 h 12"/>
                <a:gd name="T124" fmla="*/ 0 w 13"/>
                <a:gd name="T12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 h="12">
                  <a:moveTo>
                    <a:pt x="0" y="10"/>
                  </a:moveTo>
                  <a:cubicBezTo>
                    <a:pt x="0" y="10"/>
                    <a:pt x="0" y="10"/>
                    <a:pt x="0" y="10"/>
                  </a:cubicBezTo>
                  <a:cubicBezTo>
                    <a:pt x="0" y="10"/>
                    <a:pt x="0" y="10"/>
                    <a:pt x="0" y="10"/>
                  </a:cubicBezTo>
                  <a:cubicBezTo>
                    <a:pt x="0" y="11"/>
                    <a:pt x="0" y="11"/>
                    <a:pt x="0" y="11"/>
                  </a:cubicBezTo>
                  <a:cubicBezTo>
                    <a:pt x="1" y="11"/>
                    <a:pt x="1" y="11"/>
                    <a:pt x="1" y="12"/>
                  </a:cubicBezTo>
                  <a:cubicBezTo>
                    <a:pt x="1" y="12"/>
                    <a:pt x="1" y="12"/>
                    <a:pt x="1" y="12"/>
                  </a:cubicBezTo>
                  <a:cubicBezTo>
                    <a:pt x="1" y="12"/>
                    <a:pt x="1" y="12"/>
                    <a:pt x="1" y="12"/>
                  </a:cubicBezTo>
                  <a:cubicBezTo>
                    <a:pt x="1" y="12"/>
                    <a:pt x="1" y="12"/>
                    <a:pt x="1" y="12"/>
                  </a:cubicBezTo>
                  <a:cubicBezTo>
                    <a:pt x="1" y="12"/>
                    <a:pt x="1" y="12"/>
                    <a:pt x="1" y="12"/>
                  </a:cubicBezTo>
                  <a:cubicBezTo>
                    <a:pt x="1" y="12"/>
                    <a:pt x="1" y="12"/>
                    <a:pt x="1" y="12"/>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4" y="12"/>
                    <a:pt x="4" y="12"/>
                    <a:pt x="4" y="12"/>
                  </a:cubicBezTo>
                  <a:cubicBezTo>
                    <a:pt x="4" y="12"/>
                    <a:pt x="4" y="12"/>
                    <a:pt x="4" y="12"/>
                  </a:cubicBezTo>
                  <a:cubicBezTo>
                    <a:pt x="4" y="12"/>
                    <a:pt x="4" y="12"/>
                    <a:pt x="4" y="12"/>
                  </a:cubicBezTo>
                  <a:cubicBezTo>
                    <a:pt x="4" y="12"/>
                    <a:pt x="4" y="12"/>
                    <a:pt x="4" y="12"/>
                  </a:cubicBezTo>
                  <a:cubicBezTo>
                    <a:pt x="5" y="12"/>
                    <a:pt x="5" y="12"/>
                    <a:pt x="6" y="11"/>
                  </a:cubicBezTo>
                  <a:cubicBezTo>
                    <a:pt x="6" y="11"/>
                    <a:pt x="6" y="11"/>
                    <a:pt x="6" y="11"/>
                  </a:cubicBezTo>
                  <a:cubicBezTo>
                    <a:pt x="6" y="11"/>
                    <a:pt x="6" y="11"/>
                    <a:pt x="6" y="11"/>
                  </a:cubicBezTo>
                  <a:cubicBezTo>
                    <a:pt x="6" y="11"/>
                    <a:pt x="6" y="11"/>
                    <a:pt x="6" y="11"/>
                  </a:cubicBezTo>
                  <a:cubicBezTo>
                    <a:pt x="7" y="11"/>
                    <a:pt x="7" y="11"/>
                    <a:pt x="7" y="11"/>
                  </a:cubicBezTo>
                  <a:cubicBezTo>
                    <a:pt x="7" y="10"/>
                    <a:pt x="7" y="10"/>
                    <a:pt x="7" y="10"/>
                  </a:cubicBezTo>
                  <a:cubicBezTo>
                    <a:pt x="7" y="10"/>
                    <a:pt x="7" y="10"/>
                    <a:pt x="7" y="10"/>
                  </a:cubicBezTo>
                  <a:cubicBezTo>
                    <a:pt x="8" y="9"/>
                    <a:pt x="8" y="9"/>
                    <a:pt x="8" y="9"/>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6"/>
                    <a:pt x="11" y="6"/>
                    <a:pt x="11" y="6"/>
                  </a:cubicBezTo>
                  <a:cubicBezTo>
                    <a:pt x="11" y="6"/>
                    <a:pt x="11" y="6"/>
                    <a:pt x="11" y="6"/>
                  </a:cubicBezTo>
                  <a:cubicBezTo>
                    <a:pt x="11" y="6"/>
                    <a:pt x="11" y="6"/>
                    <a:pt x="11" y="6"/>
                  </a:cubicBezTo>
                  <a:cubicBezTo>
                    <a:pt x="11" y="6"/>
                    <a:pt x="11" y="6"/>
                    <a:pt x="11" y="6"/>
                  </a:cubicBezTo>
                  <a:cubicBezTo>
                    <a:pt x="11" y="6"/>
                    <a:pt x="11" y="6"/>
                    <a:pt x="11" y="6"/>
                  </a:cubicBezTo>
                  <a:cubicBezTo>
                    <a:pt x="12" y="6"/>
                    <a:pt x="12" y="6"/>
                    <a:pt x="12" y="6"/>
                  </a:cubicBezTo>
                  <a:cubicBezTo>
                    <a:pt x="12" y="5"/>
                    <a:pt x="12" y="5"/>
                    <a:pt x="12" y="5"/>
                  </a:cubicBezTo>
                  <a:cubicBezTo>
                    <a:pt x="12" y="5"/>
                    <a:pt x="12" y="5"/>
                    <a:pt x="12" y="5"/>
                  </a:cubicBezTo>
                  <a:cubicBezTo>
                    <a:pt x="12" y="5"/>
                    <a:pt x="12" y="5"/>
                    <a:pt x="12" y="5"/>
                  </a:cubicBezTo>
                  <a:cubicBezTo>
                    <a:pt x="12" y="5"/>
                    <a:pt x="12" y="5"/>
                    <a:pt x="12" y="5"/>
                  </a:cubicBezTo>
                  <a:cubicBezTo>
                    <a:pt x="12" y="4"/>
                    <a:pt x="12" y="4"/>
                    <a:pt x="12" y="4"/>
                  </a:cubicBezTo>
                  <a:cubicBezTo>
                    <a:pt x="12" y="4"/>
                    <a:pt x="13" y="4"/>
                    <a:pt x="13" y="4"/>
                  </a:cubicBezTo>
                  <a:cubicBezTo>
                    <a:pt x="13" y="4"/>
                    <a:pt x="13" y="4"/>
                    <a:pt x="13" y="3"/>
                  </a:cubicBezTo>
                  <a:cubicBezTo>
                    <a:pt x="13" y="3"/>
                    <a:pt x="13" y="3"/>
                    <a:pt x="13" y="3"/>
                  </a:cubicBezTo>
                  <a:cubicBezTo>
                    <a:pt x="13" y="3"/>
                    <a:pt x="13" y="3"/>
                    <a:pt x="13" y="3"/>
                  </a:cubicBezTo>
                  <a:cubicBezTo>
                    <a:pt x="13" y="3"/>
                    <a:pt x="13" y="3"/>
                    <a:pt x="13" y="3"/>
                  </a:cubicBezTo>
                  <a:cubicBezTo>
                    <a:pt x="13" y="3"/>
                    <a:pt x="13" y="3"/>
                    <a:pt x="13" y="2"/>
                  </a:cubicBezTo>
                  <a:cubicBezTo>
                    <a:pt x="13" y="2"/>
                    <a:pt x="13" y="2"/>
                    <a:pt x="13" y="2"/>
                  </a:cubicBezTo>
                  <a:cubicBezTo>
                    <a:pt x="13" y="2"/>
                    <a:pt x="13" y="2"/>
                    <a:pt x="13" y="2"/>
                  </a:cubicBezTo>
                  <a:cubicBezTo>
                    <a:pt x="13" y="2"/>
                    <a:pt x="13" y="2"/>
                    <a:pt x="13" y="2"/>
                  </a:cubicBezTo>
                  <a:cubicBezTo>
                    <a:pt x="13" y="2"/>
                    <a:pt x="13" y="1"/>
                    <a:pt x="13" y="1"/>
                  </a:cubicBezTo>
                  <a:cubicBezTo>
                    <a:pt x="13" y="1"/>
                    <a:pt x="13" y="1"/>
                    <a:pt x="12" y="1"/>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9" y="1"/>
                    <a:pt x="9" y="1"/>
                    <a:pt x="9" y="1"/>
                  </a:cubicBezTo>
                  <a:cubicBezTo>
                    <a:pt x="9" y="1"/>
                    <a:pt x="8" y="1"/>
                    <a:pt x="8" y="2"/>
                  </a:cubicBezTo>
                  <a:cubicBezTo>
                    <a:pt x="8" y="2"/>
                    <a:pt x="8" y="2"/>
                    <a:pt x="8" y="2"/>
                  </a:cubicBezTo>
                  <a:cubicBezTo>
                    <a:pt x="8" y="2"/>
                    <a:pt x="7" y="2"/>
                    <a:pt x="7" y="2"/>
                  </a:cubicBezTo>
                  <a:cubicBezTo>
                    <a:pt x="7" y="2"/>
                    <a:pt x="7" y="2"/>
                    <a:pt x="7" y="2"/>
                  </a:cubicBezTo>
                  <a:cubicBezTo>
                    <a:pt x="7" y="2"/>
                    <a:pt x="7" y="2"/>
                    <a:pt x="7" y="2"/>
                  </a:cubicBezTo>
                  <a:cubicBezTo>
                    <a:pt x="2" y="6"/>
                    <a:pt x="2" y="6"/>
                    <a:pt x="2" y="6"/>
                  </a:cubicBezTo>
                  <a:cubicBezTo>
                    <a:pt x="2" y="6"/>
                    <a:pt x="2" y="6"/>
                    <a:pt x="2" y="6"/>
                  </a:cubicBezTo>
                  <a:cubicBezTo>
                    <a:pt x="2" y="6"/>
                    <a:pt x="2" y="6"/>
                    <a:pt x="2" y="6"/>
                  </a:cubicBezTo>
                  <a:cubicBezTo>
                    <a:pt x="2" y="6"/>
                    <a:pt x="2" y="6"/>
                    <a:pt x="2" y="6"/>
                  </a:cubicBezTo>
                  <a:cubicBezTo>
                    <a:pt x="1" y="7"/>
                    <a:pt x="1" y="7"/>
                    <a:pt x="1" y="7"/>
                  </a:cubicBezTo>
                  <a:cubicBezTo>
                    <a:pt x="1" y="7"/>
                    <a:pt x="1" y="7"/>
                    <a:pt x="1" y="7"/>
                  </a:cubicBezTo>
                  <a:cubicBezTo>
                    <a:pt x="1" y="7"/>
                    <a:pt x="1" y="7"/>
                    <a:pt x="1" y="7"/>
                  </a:cubicBezTo>
                  <a:cubicBezTo>
                    <a:pt x="1" y="8"/>
                    <a:pt x="1" y="8"/>
                    <a:pt x="1" y="8"/>
                  </a:cubicBezTo>
                  <a:cubicBezTo>
                    <a:pt x="1" y="8"/>
                    <a:pt x="1" y="8"/>
                    <a:pt x="1" y="8"/>
                  </a:cubicBezTo>
                  <a:cubicBezTo>
                    <a:pt x="1" y="8"/>
                    <a:pt x="1" y="8"/>
                    <a:pt x="1" y="8"/>
                  </a:cubicBezTo>
                  <a:cubicBezTo>
                    <a:pt x="0" y="8"/>
                    <a:pt x="0" y="8"/>
                    <a:pt x="0" y="8"/>
                  </a:cubicBezTo>
                  <a:cubicBezTo>
                    <a:pt x="0" y="8"/>
                    <a:pt x="0" y="8"/>
                    <a:pt x="0" y="8"/>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10"/>
                    <a:pt x="0" y="10"/>
                    <a:pt x="0" y="10"/>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49">
              <a:extLst>
                <a:ext uri="{FF2B5EF4-FFF2-40B4-BE49-F238E27FC236}">
                  <a16:creationId xmlns:a16="http://schemas.microsoft.com/office/drawing/2014/main" id="{E2309FBC-5A35-4015-B092-E726C16CF457}"/>
                </a:ext>
              </a:extLst>
            </p:cNvPr>
            <p:cNvSpPr>
              <a:spLocks/>
            </p:cNvSpPr>
            <p:nvPr/>
          </p:nvSpPr>
          <p:spPr bwMode="auto">
            <a:xfrm>
              <a:off x="1541274" y="5220314"/>
              <a:ext cx="94359" cy="97778"/>
            </a:xfrm>
            <a:custGeom>
              <a:avLst/>
              <a:gdLst>
                <a:gd name="T0" fmla="*/ 3 w 58"/>
                <a:gd name="T1" fmla="*/ 8 h 60"/>
                <a:gd name="T2" fmla="*/ 21 w 58"/>
                <a:gd name="T3" fmla="*/ 32 h 60"/>
                <a:gd name="T4" fmla="*/ 26 w 58"/>
                <a:gd name="T5" fmla="*/ 41 h 60"/>
                <a:gd name="T6" fmla="*/ 17 w 58"/>
                <a:gd name="T7" fmla="*/ 54 h 60"/>
                <a:gd name="T8" fmla="*/ 16 w 58"/>
                <a:gd name="T9" fmla="*/ 56 h 60"/>
                <a:gd name="T10" fmla="*/ 15 w 58"/>
                <a:gd name="T11" fmla="*/ 58 h 60"/>
                <a:gd name="T12" fmla="*/ 14 w 58"/>
                <a:gd name="T13" fmla="*/ 60 h 60"/>
                <a:gd name="T14" fmla="*/ 20 w 58"/>
                <a:gd name="T15" fmla="*/ 60 h 60"/>
                <a:gd name="T16" fmla="*/ 21 w 58"/>
                <a:gd name="T17" fmla="*/ 60 h 60"/>
                <a:gd name="T18" fmla="*/ 22 w 58"/>
                <a:gd name="T19" fmla="*/ 59 h 60"/>
                <a:gd name="T20" fmla="*/ 22 w 58"/>
                <a:gd name="T21" fmla="*/ 59 h 60"/>
                <a:gd name="T22" fmla="*/ 24 w 58"/>
                <a:gd name="T23" fmla="*/ 56 h 60"/>
                <a:gd name="T24" fmla="*/ 33 w 58"/>
                <a:gd name="T25" fmla="*/ 44 h 60"/>
                <a:gd name="T26" fmla="*/ 50 w 58"/>
                <a:gd name="T27" fmla="*/ 28 h 60"/>
                <a:gd name="T28" fmla="*/ 54 w 58"/>
                <a:gd name="T29" fmla="*/ 26 h 60"/>
                <a:gd name="T30" fmla="*/ 55 w 58"/>
                <a:gd name="T31" fmla="*/ 26 h 60"/>
                <a:gd name="T32" fmla="*/ 57 w 58"/>
                <a:gd name="T33" fmla="*/ 25 h 60"/>
                <a:gd name="T34" fmla="*/ 58 w 58"/>
                <a:gd name="T35" fmla="*/ 23 h 60"/>
                <a:gd name="T36" fmla="*/ 58 w 58"/>
                <a:gd name="T37" fmla="*/ 22 h 60"/>
                <a:gd name="T38" fmla="*/ 58 w 58"/>
                <a:gd name="T39" fmla="*/ 21 h 60"/>
                <a:gd name="T40" fmla="*/ 58 w 58"/>
                <a:gd name="T41" fmla="*/ 20 h 60"/>
                <a:gd name="T42" fmla="*/ 58 w 58"/>
                <a:gd name="T43" fmla="*/ 20 h 60"/>
                <a:gd name="T44" fmla="*/ 57 w 58"/>
                <a:gd name="T45" fmla="*/ 19 h 60"/>
                <a:gd name="T46" fmla="*/ 56 w 58"/>
                <a:gd name="T47" fmla="*/ 19 h 60"/>
                <a:gd name="T48" fmla="*/ 54 w 58"/>
                <a:gd name="T49" fmla="*/ 18 h 60"/>
                <a:gd name="T50" fmla="*/ 52 w 58"/>
                <a:gd name="T51" fmla="*/ 19 h 60"/>
                <a:gd name="T52" fmla="*/ 50 w 58"/>
                <a:gd name="T53" fmla="*/ 20 h 60"/>
                <a:gd name="T54" fmla="*/ 39 w 58"/>
                <a:gd name="T55" fmla="*/ 28 h 60"/>
                <a:gd name="T56" fmla="*/ 33 w 58"/>
                <a:gd name="T57" fmla="*/ 32 h 60"/>
                <a:gd name="T58" fmla="*/ 30 w 58"/>
                <a:gd name="T59" fmla="*/ 32 h 60"/>
                <a:gd name="T60" fmla="*/ 25 w 58"/>
                <a:gd name="T61" fmla="*/ 25 h 60"/>
                <a:gd name="T62" fmla="*/ 23 w 58"/>
                <a:gd name="T63" fmla="*/ 22 h 60"/>
                <a:gd name="T64" fmla="*/ 23 w 58"/>
                <a:gd name="T65" fmla="*/ 20 h 60"/>
                <a:gd name="T66" fmla="*/ 24 w 58"/>
                <a:gd name="T67" fmla="*/ 18 h 60"/>
                <a:gd name="T68" fmla="*/ 27 w 58"/>
                <a:gd name="T69" fmla="*/ 15 h 60"/>
                <a:gd name="T70" fmla="*/ 28 w 58"/>
                <a:gd name="T71" fmla="*/ 13 h 60"/>
                <a:gd name="T72" fmla="*/ 29 w 58"/>
                <a:gd name="T73" fmla="*/ 12 h 60"/>
                <a:gd name="T74" fmla="*/ 30 w 58"/>
                <a:gd name="T75" fmla="*/ 10 h 60"/>
                <a:gd name="T76" fmla="*/ 30 w 58"/>
                <a:gd name="T77" fmla="*/ 9 h 60"/>
                <a:gd name="T78" fmla="*/ 29 w 58"/>
                <a:gd name="T79" fmla="*/ 8 h 60"/>
                <a:gd name="T80" fmla="*/ 29 w 58"/>
                <a:gd name="T81" fmla="*/ 7 h 60"/>
                <a:gd name="T82" fmla="*/ 29 w 58"/>
                <a:gd name="T83" fmla="*/ 7 h 60"/>
                <a:gd name="T84" fmla="*/ 28 w 58"/>
                <a:gd name="T85" fmla="*/ 7 h 60"/>
                <a:gd name="T86" fmla="*/ 27 w 58"/>
                <a:gd name="T87" fmla="*/ 7 h 60"/>
                <a:gd name="T88" fmla="*/ 25 w 58"/>
                <a:gd name="T89" fmla="*/ 8 h 60"/>
                <a:gd name="T90" fmla="*/ 24 w 58"/>
                <a:gd name="T91" fmla="*/ 10 h 60"/>
                <a:gd name="T92" fmla="*/ 20 w 58"/>
                <a:gd name="T93" fmla="*/ 16 h 60"/>
                <a:gd name="T94" fmla="*/ 16 w 58"/>
                <a:gd name="T95" fmla="*/ 15 h 60"/>
                <a:gd name="T96" fmla="*/ 10 w 58"/>
                <a:gd name="T97" fmla="*/ 3 h 60"/>
                <a:gd name="T98" fmla="*/ 9 w 58"/>
                <a:gd name="T99" fmla="*/ 2 h 60"/>
                <a:gd name="T100" fmla="*/ 8 w 58"/>
                <a:gd name="T101" fmla="*/ 1 h 60"/>
                <a:gd name="T102" fmla="*/ 7 w 58"/>
                <a:gd name="T103" fmla="*/ 0 h 60"/>
                <a:gd name="T104" fmla="*/ 6 w 58"/>
                <a:gd name="T105" fmla="*/ 0 h 60"/>
                <a:gd name="T106" fmla="*/ 3 w 58"/>
                <a:gd name="T107" fmla="*/ 0 h 60"/>
                <a:gd name="T108" fmla="*/ 0 w 58"/>
                <a:gd name="T109" fmla="*/ 1 h 60"/>
                <a:gd name="T110" fmla="*/ 0 w 58"/>
                <a:gd name="T111"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0">
                  <a:moveTo>
                    <a:pt x="0" y="4"/>
                  </a:moveTo>
                  <a:cubicBezTo>
                    <a:pt x="1" y="5"/>
                    <a:pt x="1" y="5"/>
                    <a:pt x="1" y="6"/>
                  </a:cubicBezTo>
                  <a:cubicBezTo>
                    <a:pt x="2" y="6"/>
                    <a:pt x="2" y="6"/>
                    <a:pt x="2" y="6"/>
                  </a:cubicBezTo>
                  <a:cubicBezTo>
                    <a:pt x="2" y="6"/>
                    <a:pt x="2" y="6"/>
                    <a:pt x="2" y="6"/>
                  </a:cubicBezTo>
                  <a:cubicBezTo>
                    <a:pt x="2" y="7"/>
                    <a:pt x="3" y="7"/>
                    <a:pt x="3" y="8"/>
                  </a:cubicBezTo>
                  <a:cubicBezTo>
                    <a:pt x="3" y="9"/>
                    <a:pt x="4" y="9"/>
                    <a:pt x="4" y="10"/>
                  </a:cubicBezTo>
                  <a:cubicBezTo>
                    <a:pt x="5" y="11"/>
                    <a:pt x="6" y="12"/>
                    <a:pt x="7" y="14"/>
                  </a:cubicBezTo>
                  <a:cubicBezTo>
                    <a:pt x="8" y="15"/>
                    <a:pt x="8" y="15"/>
                    <a:pt x="8" y="15"/>
                  </a:cubicBezTo>
                  <a:cubicBezTo>
                    <a:pt x="10" y="18"/>
                    <a:pt x="13" y="21"/>
                    <a:pt x="15" y="25"/>
                  </a:cubicBezTo>
                  <a:cubicBezTo>
                    <a:pt x="17" y="27"/>
                    <a:pt x="19" y="29"/>
                    <a:pt x="21" y="32"/>
                  </a:cubicBezTo>
                  <a:cubicBezTo>
                    <a:pt x="22" y="34"/>
                    <a:pt x="22" y="34"/>
                    <a:pt x="22" y="34"/>
                  </a:cubicBezTo>
                  <a:cubicBezTo>
                    <a:pt x="24" y="36"/>
                    <a:pt x="24" y="36"/>
                    <a:pt x="24" y="36"/>
                  </a:cubicBezTo>
                  <a:cubicBezTo>
                    <a:pt x="24" y="37"/>
                    <a:pt x="24" y="37"/>
                    <a:pt x="24" y="37"/>
                  </a:cubicBezTo>
                  <a:cubicBezTo>
                    <a:pt x="25" y="38"/>
                    <a:pt x="25" y="38"/>
                    <a:pt x="25" y="38"/>
                  </a:cubicBezTo>
                  <a:cubicBezTo>
                    <a:pt x="26" y="41"/>
                    <a:pt x="26" y="41"/>
                    <a:pt x="26" y="41"/>
                  </a:cubicBezTo>
                  <a:cubicBezTo>
                    <a:pt x="24" y="45"/>
                    <a:pt x="24" y="45"/>
                    <a:pt x="24" y="45"/>
                  </a:cubicBezTo>
                  <a:cubicBezTo>
                    <a:pt x="20" y="51"/>
                    <a:pt x="20" y="51"/>
                    <a:pt x="20" y="51"/>
                  </a:cubicBezTo>
                  <a:cubicBezTo>
                    <a:pt x="19" y="52"/>
                    <a:pt x="19" y="52"/>
                    <a:pt x="19" y="52"/>
                  </a:cubicBezTo>
                  <a:cubicBezTo>
                    <a:pt x="19" y="52"/>
                    <a:pt x="19" y="52"/>
                    <a:pt x="19" y="52"/>
                  </a:cubicBezTo>
                  <a:cubicBezTo>
                    <a:pt x="17" y="54"/>
                    <a:pt x="17" y="54"/>
                    <a:pt x="17" y="54"/>
                  </a:cubicBezTo>
                  <a:cubicBezTo>
                    <a:pt x="17" y="54"/>
                    <a:pt x="17" y="54"/>
                    <a:pt x="17" y="54"/>
                  </a:cubicBezTo>
                  <a:cubicBezTo>
                    <a:pt x="16" y="55"/>
                    <a:pt x="16" y="55"/>
                    <a:pt x="16" y="55"/>
                  </a:cubicBezTo>
                  <a:cubicBezTo>
                    <a:pt x="16" y="55"/>
                    <a:pt x="16" y="55"/>
                    <a:pt x="16" y="55"/>
                  </a:cubicBezTo>
                  <a:cubicBezTo>
                    <a:pt x="16" y="56"/>
                    <a:pt x="16" y="56"/>
                    <a:pt x="16" y="56"/>
                  </a:cubicBezTo>
                  <a:cubicBezTo>
                    <a:pt x="16" y="56"/>
                    <a:pt x="16" y="56"/>
                    <a:pt x="16" y="56"/>
                  </a:cubicBezTo>
                  <a:cubicBezTo>
                    <a:pt x="15" y="57"/>
                    <a:pt x="15" y="57"/>
                    <a:pt x="15" y="57"/>
                  </a:cubicBezTo>
                  <a:cubicBezTo>
                    <a:pt x="15" y="57"/>
                    <a:pt x="15" y="57"/>
                    <a:pt x="15" y="57"/>
                  </a:cubicBezTo>
                  <a:cubicBezTo>
                    <a:pt x="15" y="57"/>
                    <a:pt x="15" y="57"/>
                    <a:pt x="15" y="57"/>
                  </a:cubicBezTo>
                  <a:cubicBezTo>
                    <a:pt x="15" y="58"/>
                    <a:pt x="15" y="58"/>
                    <a:pt x="15" y="58"/>
                  </a:cubicBezTo>
                  <a:cubicBezTo>
                    <a:pt x="15" y="58"/>
                    <a:pt x="15" y="58"/>
                    <a:pt x="15" y="58"/>
                  </a:cubicBezTo>
                  <a:cubicBezTo>
                    <a:pt x="15" y="59"/>
                    <a:pt x="15" y="59"/>
                    <a:pt x="15" y="59"/>
                  </a:cubicBezTo>
                  <a:cubicBezTo>
                    <a:pt x="14" y="59"/>
                    <a:pt x="14" y="59"/>
                    <a:pt x="14" y="59"/>
                  </a:cubicBezTo>
                  <a:cubicBezTo>
                    <a:pt x="14" y="60"/>
                    <a:pt x="14" y="60"/>
                    <a:pt x="14" y="60"/>
                  </a:cubicBezTo>
                  <a:cubicBezTo>
                    <a:pt x="14" y="60"/>
                    <a:pt x="14" y="60"/>
                    <a:pt x="14" y="60"/>
                  </a:cubicBezTo>
                  <a:cubicBezTo>
                    <a:pt x="14" y="60"/>
                    <a:pt x="14" y="60"/>
                    <a:pt x="14" y="60"/>
                  </a:cubicBezTo>
                  <a:cubicBezTo>
                    <a:pt x="14" y="60"/>
                    <a:pt x="14" y="60"/>
                    <a:pt x="14" y="60"/>
                  </a:cubicBezTo>
                  <a:cubicBezTo>
                    <a:pt x="14" y="60"/>
                    <a:pt x="14" y="60"/>
                    <a:pt x="14" y="60"/>
                  </a:cubicBezTo>
                  <a:cubicBezTo>
                    <a:pt x="15" y="60"/>
                    <a:pt x="15" y="60"/>
                    <a:pt x="15" y="60"/>
                  </a:cubicBezTo>
                  <a:cubicBezTo>
                    <a:pt x="20" y="60"/>
                    <a:pt x="20" y="60"/>
                    <a:pt x="20" y="60"/>
                  </a:cubicBezTo>
                  <a:cubicBezTo>
                    <a:pt x="20" y="60"/>
                    <a:pt x="20" y="60"/>
                    <a:pt x="20" y="60"/>
                  </a:cubicBezTo>
                  <a:cubicBezTo>
                    <a:pt x="20" y="60"/>
                    <a:pt x="20" y="60"/>
                    <a:pt x="20" y="60"/>
                  </a:cubicBezTo>
                  <a:cubicBezTo>
                    <a:pt x="20" y="60"/>
                    <a:pt x="20" y="60"/>
                    <a:pt x="20" y="60"/>
                  </a:cubicBezTo>
                  <a:cubicBezTo>
                    <a:pt x="20" y="60"/>
                    <a:pt x="20" y="60"/>
                    <a:pt x="20" y="60"/>
                  </a:cubicBezTo>
                  <a:cubicBezTo>
                    <a:pt x="21" y="60"/>
                    <a:pt x="21" y="60"/>
                    <a:pt x="21" y="60"/>
                  </a:cubicBezTo>
                  <a:cubicBezTo>
                    <a:pt x="21" y="60"/>
                    <a:pt x="21" y="60"/>
                    <a:pt x="21" y="60"/>
                  </a:cubicBezTo>
                  <a:cubicBezTo>
                    <a:pt x="21" y="60"/>
                    <a:pt x="21" y="60"/>
                    <a:pt x="21" y="60"/>
                  </a:cubicBezTo>
                  <a:cubicBezTo>
                    <a:pt x="21" y="60"/>
                    <a:pt x="21" y="60"/>
                    <a:pt x="21" y="60"/>
                  </a:cubicBezTo>
                  <a:cubicBezTo>
                    <a:pt x="21" y="60"/>
                    <a:pt x="21" y="60"/>
                    <a:pt x="21" y="60"/>
                  </a:cubicBezTo>
                  <a:cubicBezTo>
                    <a:pt x="21" y="60"/>
                    <a:pt x="21" y="60"/>
                    <a:pt x="21" y="60"/>
                  </a:cubicBezTo>
                  <a:cubicBezTo>
                    <a:pt x="22" y="59"/>
                    <a:pt x="22" y="59"/>
                    <a:pt x="22" y="59"/>
                  </a:cubicBezTo>
                  <a:cubicBezTo>
                    <a:pt x="22" y="59"/>
                    <a:pt x="22" y="59"/>
                    <a:pt x="22" y="59"/>
                  </a:cubicBezTo>
                  <a:cubicBezTo>
                    <a:pt x="22" y="59"/>
                    <a:pt x="22" y="59"/>
                    <a:pt x="22" y="59"/>
                  </a:cubicBezTo>
                  <a:cubicBezTo>
                    <a:pt x="22" y="59"/>
                    <a:pt x="22" y="59"/>
                    <a:pt x="22" y="59"/>
                  </a:cubicBezTo>
                  <a:cubicBezTo>
                    <a:pt x="22" y="59"/>
                    <a:pt x="22" y="59"/>
                    <a:pt x="22" y="59"/>
                  </a:cubicBezTo>
                  <a:cubicBezTo>
                    <a:pt x="22" y="59"/>
                    <a:pt x="22" y="59"/>
                    <a:pt x="22" y="59"/>
                  </a:cubicBezTo>
                  <a:cubicBezTo>
                    <a:pt x="23" y="58"/>
                    <a:pt x="23" y="58"/>
                    <a:pt x="23" y="58"/>
                  </a:cubicBezTo>
                  <a:cubicBezTo>
                    <a:pt x="23" y="58"/>
                    <a:pt x="23" y="58"/>
                    <a:pt x="23" y="58"/>
                  </a:cubicBezTo>
                  <a:cubicBezTo>
                    <a:pt x="23" y="57"/>
                    <a:pt x="23" y="57"/>
                    <a:pt x="23" y="57"/>
                  </a:cubicBezTo>
                  <a:cubicBezTo>
                    <a:pt x="23" y="57"/>
                    <a:pt x="23" y="57"/>
                    <a:pt x="23" y="57"/>
                  </a:cubicBezTo>
                  <a:cubicBezTo>
                    <a:pt x="24" y="56"/>
                    <a:pt x="24" y="56"/>
                    <a:pt x="24" y="56"/>
                  </a:cubicBezTo>
                  <a:cubicBezTo>
                    <a:pt x="24" y="56"/>
                    <a:pt x="24" y="56"/>
                    <a:pt x="24" y="56"/>
                  </a:cubicBezTo>
                  <a:cubicBezTo>
                    <a:pt x="24" y="56"/>
                    <a:pt x="24" y="56"/>
                    <a:pt x="24" y="56"/>
                  </a:cubicBezTo>
                  <a:cubicBezTo>
                    <a:pt x="28" y="49"/>
                    <a:pt x="28" y="49"/>
                    <a:pt x="28" y="49"/>
                  </a:cubicBezTo>
                  <a:cubicBezTo>
                    <a:pt x="31" y="46"/>
                    <a:pt x="31" y="46"/>
                    <a:pt x="31" y="46"/>
                  </a:cubicBezTo>
                  <a:cubicBezTo>
                    <a:pt x="33" y="44"/>
                    <a:pt x="33" y="44"/>
                    <a:pt x="33" y="44"/>
                  </a:cubicBezTo>
                  <a:cubicBezTo>
                    <a:pt x="35" y="41"/>
                    <a:pt x="35" y="41"/>
                    <a:pt x="35" y="41"/>
                  </a:cubicBezTo>
                  <a:cubicBezTo>
                    <a:pt x="38" y="38"/>
                    <a:pt x="38" y="38"/>
                    <a:pt x="38" y="38"/>
                  </a:cubicBezTo>
                  <a:cubicBezTo>
                    <a:pt x="43" y="33"/>
                    <a:pt x="43" y="33"/>
                    <a:pt x="43" y="33"/>
                  </a:cubicBezTo>
                  <a:cubicBezTo>
                    <a:pt x="48" y="29"/>
                    <a:pt x="48" y="29"/>
                    <a:pt x="48" y="29"/>
                  </a:cubicBezTo>
                  <a:cubicBezTo>
                    <a:pt x="50" y="28"/>
                    <a:pt x="50" y="28"/>
                    <a:pt x="50" y="28"/>
                  </a:cubicBezTo>
                  <a:cubicBezTo>
                    <a:pt x="50" y="28"/>
                    <a:pt x="50" y="28"/>
                    <a:pt x="50" y="28"/>
                  </a:cubicBezTo>
                  <a:cubicBezTo>
                    <a:pt x="50" y="28"/>
                    <a:pt x="51" y="28"/>
                    <a:pt x="51" y="27"/>
                  </a:cubicBezTo>
                  <a:cubicBezTo>
                    <a:pt x="51" y="27"/>
                    <a:pt x="51" y="27"/>
                    <a:pt x="51" y="27"/>
                  </a:cubicBezTo>
                  <a:cubicBezTo>
                    <a:pt x="54" y="26"/>
                    <a:pt x="54" y="26"/>
                    <a:pt x="54" y="26"/>
                  </a:cubicBezTo>
                  <a:cubicBezTo>
                    <a:pt x="54" y="26"/>
                    <a:pt x="54" y="26"/>
                    <a:pt x="54"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7" y="25"/>
                    <a:pt x="57" y="25"/>
                    <a:pt x="57" y="25"/>
                  </a:cubicBezTo>
                  <a:cubicBezTo>
                    <a:pt x="57" y="25"/>
                    <a:pt x="57" y="25"/>
                    <a:pt x="57" y="25"/>
                  </a:cubicBezTo>
                  <a:cubicBezTo>
                    <a:pt x="57" y="25"/>
                    <a:pt x="57" y="25"/>
                    <a:pt x="57" y="25"/>
                  </a:cubicBezTo>
                  <a:cubicBezTo>
                    <a:pt x="57" y="25"/>
                    <a:pt x="57" y="25"/>
                    <a:pt x="57" y="25"/>
                  </a:cubicBezTo>
                  <a:cubicBezTo>
                    <a:pt x="57" y="24"/>
                    <a:pt x="57" y="24"/>
                    <a:pt x="57" y="24"/>
                  </a:cubicBezTo>
                  <a:cubicBezTo>
                    <a:pt x="57" y="24"/>
                    <a:pt x="57" y="24"/>
                    <a:pt x="57" y="24"/>
                  </a:cubicBezTo>
                  <a:cubicBezTo>
                    <a:pt x="58" y="23"/>
                    <a:pt x="58" y="23"/>
                    <a:pt x="58" y="23"/>
                  </a:cubicBezTo>
                  <a:cubicBezTo>
                    <a:pt x="58" y="23"/>
                    <a:pt x="58" y="23"/>
                    <a:pt x="58" y="23"/>
                  </a:cubicBezTo>
                  <a:cubicBezTo>
                    <a:pt x="58" y="23"/>
                    <a:pt x="58" y="23"/>
                    <a:pt x="58" y="23"/>
                  </a:cubicBezTo>
                  <a:cubicBezTo>
                    <a:pt x="58" y="22"/>
                    <a:pt x="58" y="22"/>
                    <a:pt x="58" y="22"/>
                  </a:cubicBezTo>
                  <a:cubicBezTo>
                    <a:pt x="58" y="22"/>
                    <a:pt x="58" y="22"/>
                    <a:pt x="58" y="22"/>
                  </a:cubicBezTo>
                  <a:cubicBezTo>
                    <a:pt x="58" y="22"/>
                    <a:pt x="58" y="22"/>
                    <a:pt x="58" y="22"/>
                  </a:cubicBezTo>
                  <a:cubicBezTo>
                    <a:pt x="58" y="22"/>
                    <a:pt x="58" y="22"/>
                    <a:pt x="58" y="22"/>
                  </a:cubicBezTo>
                  <a:cubicBezTo>
                    <a:pt x="58" y="22"/>
                    <a:pt x="58" y="22"/>
                    <a:pt x="58" y="22"/>
                  </a:cubicBezTo>
                  <a:cubicBezTo>
                    <a:pt x="58" y="22"/>
                    <a:pt x="58" y="22"/>
                    <a:pt x="58" y="22"/>
                  </a:cubicBezTo>
                  <a:cubicBezTo>
                    <a:pt x="58" y="21"/>
                    <a:pt x="58" y="21"/>
                    <a:pt x="58" y="21"/>
                  </a:cubicBezTo>
                  <a:cubicBezTo>
                    <a:pt x="58" y="21"/>
                    <a:pt x="58" y="21"/>
                    <a:pt x="58" y="21"/>
                  </a:cubicBezTo>
                  <a:cubicBezTo>
                    <a:pt x="58" y="21"/>
                    <a:pt x="58" y="21"/>
                    <a:pt x="58" y="21"/>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19"/>
                    <a:pt x="58" y="19"/>
                    <a:pt x="58" y="19"/>
                  </a:cubicBezTo>
                  <a:cubicBezTo>
                    <a:pt x="58" y="19"/>
                    <a:pt x="58" y="19"/>
                    <a:pt x="58" y="19"/>
                  </a:cubicBezTo>
                  <a:cubicBezTo>
                    <a:pt x="57" y="19"/>
                    <a:pt x="57" y="19"/>
                    <a:pt x="57" y="19"/>
                  </a:cubicBezTo>
                  <a:cubicBezTo>
                    <a:pt x="57" y="19"/>
                    <a:pt x="57" y="19"/>
                    <a:pt x="57" y="19"/>
                  </a:cubicBezTo>
                  <a:cubicBezTo>
                    <a:pt x="57" y="19"/>
                    <a:pt x="57" y="19"/>
                    <a:pt x="57" y="19"/>
                  </a:cubicBezTo>
                  <a:cubicBezTo>
                    <a:pt x="57" y="19"/>
                    <a:pt x="57" y="19"/>
                    <a:pt x="57" y="19"/>
                  </a:cubicBezTo>
                  <a:cubicBezTo>
                    <a:pt x="57" y="19"/>
                    <a:pt x="57" y="19"/>
                    <a:pt x="57" y="19"/>
                  </a:cubicBezTo>
                  <a:cubicBezTo>
                    <a:pt x="56" y="19"/>
                    <a:pt x="56" y="19"/>
                    <a:pt x="56" y="19"/>
                  </a:cubicBezTo>
                  <a:cubicBezTo>
                    <a:pt x="56" y="19"/>
                    <a:pt x="56" y="19"/>
                    <a:pt x="56" y="19"/>
                  </a:cubicBezTo>
                  <a:cubicBezTo>
                    <a:pt x="56" y="19"/>
                    <a:pt x="56" y="19"/>
                    <a:pt x="56" y="19"/>
                  </a:cubicBezTo>
                  <a:cubicBezTo>
                    <a:pt x="56" y="18"/>
                    <a:pt x="56" y="18"/>
                    <a:pt x="56" y="18"/>
                  </a:cubicBezTo>
                  <a:cubicBezTo>
                    <a:pt x="56" y="18"/>
                    <a:pt x="56" y="18"/>
                    <a:pt x="55" y="18"/>
                  </a:cubicBezTo>
                  <a:cubicBezTo>
                    <a:pt x="55" y="18"/>
                    <a:pt x="55" y="18"/>
                    <a:pt x="55" y="18"/>
                  </a:cubicBezTo>
                  <a:cubicBezTo>
                    <a:pt x="55" y="18"/>
                    <a:pt x="55" y="18"/>
                    <a:pt x="55" y="18"/>
                  </a:cubicBezTo>
                  <a:cubicBezTo>
                    <a:pt x="54" y="18"/>
                    <a:pt x="54" y="18"/>
                    <a:pt x="54" y="18"/>
                  </a:cubicBezTo>
                  <a:cubicBezTo>
                    <a:pt x="54" y="18"/>
                    <a:pt x="54" y="18"/>
                    <a:pt x="54" y="18"/>
                  </a:cubicBezTo>
                  <a:cubicBezTo>
                    <a:pt x="54" y="18"/>
                    <a:pt x="54" y="18"/>
                    <a:pt x="54" y="18"/>
                  </a:cubicBezTo>
                  <a:cubicBezTo>
                    <a:pt x="54" y="18"/>
                    <a:pt x="53" y="19"/>
                    <a:pt x="53" y="19"/>
                  </a:cubicBezTo>
                  <a:cubicBezTo>
                    <a:pt x="53" y="19"/>
                    <a:pt x="53" y="19"/>
                    <a:pt x="53" y="19"/>
                  </a:cubicBezTo>
                  <a:cubicBezTo>
                    <a:pt x="52" y="19"/>
                    <a:pt x="52" y="19"/>
                    <a:pt x="52" y="19"/>
                  </a:cubicBezTo>
                  <a:cubicBezTo>
                    <a:pt x="52" y="19"/>
                    <a:pt x="52" y="19"/>
                    <a:pt x="52" y="19"/>
                  </a:cubicBezTo>
                  <a:cubicBezTo>
                    <a:pt x="52" y="19"/>
                    <a:pt x="52" y="19"/>
                    <a:pt x="52" y="19"/>
                  </a:cubicBezTo>
                  <a:cubicBezTo>
                    <a:pt x="51" y="20"/>
                    <a:pt x="51" y="20"/>
                    <a:pt x="51" y="20"/>
                  </a:cubicBezTo>
                  <a:cubicBezTo>
                    <a:pt x="51" y="20"/>
                    <a:pt x="51" y="20"/>
                    <a:pt x="51" y="20"/>
                  </a:cubicBezTo>
                  <a:cubicBezTo>
                    <a:pt x="50" y="20"/>
                    <a:pt x="50" y="20"/>
                    <a:pt x="50" y="20"/>
                  </a:cubicBezTo>
                  <a:cubicBezTo>
                    <a:pt x="50" y="20"/>
                    <a:pt x="50" y="20"/>
                    <a:pt x="50" y="20"/>
                  </a:cubicBezTo>
                  <a:cubicBezTo>
                    <a:pt x="49" y="20"/>
                    <a:pt x="49" y="21"/>
                    <a:pt x="48" y="21"/>
                  </a:cubicBezTo>
                  <a:cubicBezTo>
                    <a:pt x="48" y="21"/>
                    <a:pt x="48" y="21"/>
                    <a:pt x="47" y="22"/>
                  </a:cubicBezTo>
                  <a:cubicBezTo>
                    <a:pt x="46" y="23"/>
                    <a:pt x="45" y="24"/>
                    <a:pt x="43" y="25"/>
                  </a:cubicBezTo>
                  <a:cubicBezTo>
                    <a:pt x="39" y="28"/>
                    <a:pt x="39" y="28"/>
                    <a:pt x="39" y="28"/>
                  </a:cubicBezTo>
                  <a:cubicBezTo>
                    <a:pt x="39" y="29"/>
                    <a:pt x="38" y="29"/>
                    <a:pt x="37" y="30"/>
                  </a:cubicBezTo>
                  <a:cubicBezTo>
                    <a:pt x="35" y="32"/>
                    <a:pt x="35" y="32"/>
                    <a:pt x="35" y="32"/>
                  </a:cubicBezTo>
                  <a:cubicBezTo>
                    <a:pt x="34" y="32"/>
                    <a:pt x="34" y="32"/>
                    <a:pt x="34" y="32"/>
                  </a:cubicBezTo>
                  <a:cubicBezTo>
                    <a:pt x="34" y="32"/>
                    <a:pt x="34" y="32"/>
                    <a:pt x="34" y="32"/>
                  </a:cubicBezTo>
                  <a:cubicBezTo>
                    <a:pt x="33" y="32"/>
                    <a:pt x="33" y="32"/>
                    <a:pt x="33" y="32"/>
                  </a:cubicBezTo>
                  <a:cubicBezTo>
                    <a:pt x="33" y="32"/>
                    <a:pt x="33" y="32"/>
                    <a:pt x="33" y="32"/>
                  </a:cubicBezTo>
                  <a:cubicBezTo>
                    <a:pt x="32" y="32"/>
                    <a:pt x="32" y="32"/>
                    <a:pt x="32" y="32"/>
                  </a:cubicBezTo>
                  <a:cubicBezTo>
                    <a:pt x="31" y="32"/>
                    <a:pt x="31" y="32"/>
                    <a:pt x="31" y="32"/>
                  </a:cubicBezTo>
                  <a:cubicBezTo>
                    <a:pt x="31" y="32"/>
                    <a:pt x="31" y="32"/>
                    <a:pt x="31" y="32"/>
                  </a:cubicBezTo>
                  <a:cubicBezTo>
                    <a:pt x="30" y="32"/>
                    <a:pt x="30" y="32"/>
                    <a:pt x="30" y="32"/>
                  </a:cubicBezTo>
                  <a:cubicBezTo>
                    <a:pt x="30" y="31"/>
                    <a:pt x="30" y="31"/>
                    <a:pt x="30" y="31"/>
                  </a:cubicBezTo>
                  <a:cubicBezTo>
                    <a:pt x="29" y="30"/>
                    <a:pt x="29" y="30"/>
                    <a:pt x="29" y="30"/>
                  </a:cubicBezTo>
                  <a:cubicBezTo>
                    <a:pt x="28" y="29"/>
                    <a:pt x="28" y="29"/>
                    <a:pt x="27" y="28"/>
                  </a:cubicBezTo>
                  <a:cubicBezTo>
                    <a:pt x="27" y="27"/>
                    <a:pt x="26" y="26"/>
                    <a:pt x="25" y="25"/>
                  </a:cubicBezTo>
                  <a:cubicBezTo>
                    <a:pt x="25" y="25"/>
                    <a:pt x="25" y="25"/>
                    <a:pt x="25" y="25"/>
                  </a:cubicBezTo>
                  <a:cubicBezTo>
                    <a:pt x="24" y="24"/>
                    <a:pt x="24" y="24"/>
                    <a:pt x="24" y="24"/>
                  </a:cubicBezTo>
                  <a:cubicBezTo>
                    <a:pt x="24" y="23"/>
                    <a:pt x="24" y="23"/>
                    <a:pt x="24" y="23"/>
                  </a:cubicBezTo>
                  <a:cubicBezTo>
                    <a:pt x="24" y="23"/>
                    <a:pt x="24" y="23"/>
                    <a:pt x="24" y="23"/>
                  </a:cubicBezTo>
                  <a:cubicBezTo>
                    <a:pt x="24" y="23"/>
                    <a:pt x="24" y="23"/>
                    <a:pt x="24" y="23"/>
                  </a:cubicBezTo>
                  <a:cubicBezTo>
                    <a:pt x="23" y="22"/>
                    <a:pt x="23" y="22"/>
                    <a:pt x="23" y="22"/>
                  </a:cubicBezTo>
                  <a:cubicBezTo>
                    <a:pt x="23" y="22"/>
                    <a:pt x="23" y="22"/>
                    <a:pt x="23" y="22"/>
                  </a:cubicBezTo>
                  <a:cubicBezTo>
                    <a:pt x="23" y="21"/>
                    <a:pt x="23" y="21"/>
                    <a:pt x="23" y="21"/>
                  </a:cubicBezTo>
                  <a:cubicBezTo>
                    <a:pt x="23" y="21"/>
                    <a:pt x="23" y="21"/>
                    <a:pt x="23" y="21"/>
                  </a:cubicBezTo>
                  <a:cubicBezTo>
                    <a:pt x="23" y="21"/>
                    <a:pt x="23" y="21"/>
                    <a:pt x="23" y="21"/>
                  </a:cubicBezTo>
                  <a:cubicBezTo>
                    <a:pt x="23" y="20"/>
                    <a:pt x="23" y="20"/>
                    <a:pt x="23" y="20"/>
                  </a:cubicBezTo>
                  <a:cubicBezTo>
                    <a:pt x="23" y="20"/>
                    <a:pt x="23" y="20"/>
                    <a:pt x="23" y="20"/>
                  </a:cubicBezTo>
                  <a:cubicBezTo>
                    <a:pt x="23" y="19"/>
                    <a:pt x="23" y="19"/>
                    <a:pt x="23" y="19"/>
                  </a:cubicBezTo>
                  <a:cubicBezTo>
                    <a:pt x="24" y="19"/>
                    <a:pt x="24" y="19"/>
                    <a:pt x="24" y="19"/>
                  </a:cubicBezTo>
                  <a:cubicBezTo>
                    <a:pt x="24" y="18"/>
                    <a:pt x="24" y="18"/>
                    <a:pt x="24" y="18"/>
                  </a:cubicBezTo>
                  <a:cubicBezTo>
                    <a:pt x="24" y="18"/>
                    <a:pt x="24" y="18"/>
                    <a:pt x="24" y="18"/>
                  </a:cubicBezTo>
                  <a:cubicBezTo>
                    <a:pt x="24" y="17"/>
                    <a:pt x="24" y="17"/>
                    <a:pt x="24" y="17"/>
                  </a:cubicBezTo>
                  <a:cubicBezTo>
                    <a:pt x="25" y="17"/>
                    <a:pt x="25" y="17"/>
                    <a:pt x="25" y="17"/>
                  </a:cubicBezTo>
                  <a:cubicBezTo>
                    <a:pt x="26" y="16"/>
                    <a:pt x="26" y="16"/>
                    <a:pt x="26" y="16"/>
                  </a:cubicBezTo>
                  <a:cubicBezTo>
                    <a:pt x="26" y="16"/>
                    <a:pt x="26" y="16"/>
                    <a:pt x="26" y="15"/>
                  </a:cubicBezTo>
                  <a:cubicBezTo>
                    <a:pt x="26" y="15"/>
                    <a:pt x="27" y="15"/>
                    <a:pt x="27" y="15"/>
                  </a:cubicBezTo>
                  <a:cubicBezTo>
                    <a:pt x="27" y="15"/>
                    <a:pt x="27" y="15"/>
                    <a:pt x="27" y="15"/>
                  </a:cubicBezTo>
                  <a:cubicBezTo>
                    <a:pt x="27" y="14"/>
                    <a:pt x="27" y="14"/>
                    <a:pt x="27" y="14"/>
                  </a:cubicBezTo>
                  <a:cubicBezTo>
                    <a:pt x="27" y="14"/>
                    <a:pt x="27" y="14"/>
                    <a:pt x="27" y="14"/>
                  </a:cubicBezTo>
                  <a:cubicBezTo>
                    <a:pt x="28" y="13"/>
                    <a:pt x="28" y="13"/>
                    <a:pt x="28" y="13"/>
                  </a:cubicBezTo>
                  <a:cubicBezTo>
                    <a:pt x="28" y="13"/>
                    <a:pt x="28" y="13"/>
                    <a:pt x="28" y="13"/>
                  </a:cubicBezTo>
                  <a:cubicBezTo>
                    <a:pt x="28" y="13"/>
                    <a:pt x="28" y="13"/>
                    <a:pt x="28" y="13"/>
                  </a:cubicBezTo>
                  <a:cubicBezTo>
                    <a:pt x="28" y="13"/>
                    <a:pt x="28" y="13"/>
                    <a:pt x="28" y="13"/>
                  </a:cubicBezTo>
                  <a:cubicBezTo>
                    <a:pt x="29" y="13"/>
                    <a:pt x="29" y="13"/>
                    <a:pt x="29" y="13"/>
                  </a:cubicBezTo>
                  <a:cubicBezTo>
                    <a:pt x="29" y="12"/>
                    <a:pt x="29" y="12"/>
                    <a:pt x="29" y="12"/>
                  </a:cubicBezTo>
                  <a:cubicBezTo>
                    <a:pt x="29" y="12"/>
                    <a:pt x="29" y="12"/>
                    <a:pt x="29" y="12"/>
                  </a:cubicBezTo>
                  <a:cubicBezTo>
                    <a:pt x="29" y="11"/>
                    <a:pt x="29" y="11"/>
                    <a:pt x="29" y="11"/>
                  </a:cubicBezTo>
                  <a:cubicBezTo>
                    <a:pt x="29" y="11"/>
                    <a:pt x="29" y="11"/>
                    <a:pt x="29" y="11"/>
                  </a:cubicBezTo>
                  <a:cubicBezTo>
                    <a:pt x="29" y="11"/>
                    <a:pt x="29" y="11"/>
                    <a:pt x="29" y="11"/>
                  </a:cubicBezTo>
                  <a:cubicBezTo>
                    <a:pt x="29" y="11"/>
                    <a:pt x="29" y="11"/>
                    <a:pt x="29" y="11"/>
                  </a:cubicBezTo>
                  <a:cubicBezTo>
                    <a:pt x="30" y="10"/>
                    <a:pt x="30" y="10"/>
                    <a:pt x="30" y="10"/>
                  </a:cubicBezTo>
                  <a:cubicBezTo>
                    <a:pt x="30" y="9"/>
                    <a:pt x="30" y="9"/>
                    <a:pt x="30" y="9"/>
                  </a:cubicBezTo>
                  <a:cubicBezTo>
                    <a:pt x="30" y="9"/>
                    <a:pt x="30" y="9"/>
                    <a:pt x="30" y="9"/>
                  </a:cubicBezTo>
                  <a:cubicBezTo>
                    <a:pt x="30" y="9"/>
                    <a:pt x="30" y="9"/>
                    <a:pt x="30" y="9"/>
                  </a:cubicBezTo>
                  <a:cubicBezTo>
                    <a:pt x="30" y="9"/>
                    <a:pt x="30" y="9"/>
                    <a:pt x="30" y="9"/>
                  </a:cubicBezTo>
                  <a:cubicBezTo>
                    <a:pt x="30" y="9"/>
                    <a:pt x="30" y="9"/>
                    <a:pt x="30" y="9"/>
                  </a:cubicBezTo>
                  <a:cubicBezTo>
                    <a:pt x="30" y="9"/>
                    <a:pt x="30" y="9"/>
                    <a:pt x="30" y="9"/>
                  </a:cubicBezTo>
                  <a:cubicBezTo>
                    <a:pt x="30" y="8"/>
                    <a:pt x="30" y="8"/>
                    <a:pt x="30" y="8"/>
                  </a:cubicBezTo>
                  <a:cubicBezTo>
                    <a:pt x="30" y="8"/>
                    <a:pt x="30" y="8"/>
                    <a:pt x="30" y="8"/>
                  </a:cubicBezTo>
                  <a:cubicBezTo>
                    <a:pt x="30"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7" y="7"/>
                    <a:pt x="27" y="7"/>
                    <a:pt x="27" y="7"/>
                  </a:cubicBezTo>
                  <a:cubicBezTo>
                    <a:pt x="27" y="7"/>
                    <a:pt x="27" y="7"/>
                    <a:pt x="27" y="7"/>
                  </a:cubicBezTo>
                  <a:cubicBezTo>
                    <a:pt x="27" y="8"/>
                    <a:pt x="27" y="8"/>
                    <a:pt x="27" y="8"/>
                  </a:cubicBezTo>
                  <a:cubicBezTo>
                    <a:pt x="26" y="8"/>
                    <a:pt x="26" y="8"/>
                    <a:pt x="26" y="8"/>
                  </a:cubicBezTo>
                  <a:cubicBezTo>
                    <a:pt x="26" y="8"/>
                    <a:pt x="26" y="8"/>
                    <a:pt x="26" y="8"/>
                  </a:cubicBezTo>
                  <a:cubicBezTo>
                    <a:pt x="25" y="8"/>
                    <a:pt x="25" y="8"/>
                    <a:pt x="25" y="8"/>
                  </a:cubicBezTo>
                  <a:cubicBezTo>
                    <a:pt x="25" y="8"/>
                    <a:pt x="25" y="8"/>
                    <a:pt x="25" y="8"/>
                  </a:cubicBezTo>
                  <a:cubicBezTo>
                    <a:pt x="25" y="9"/>
                    <a:pt x="25" y="9"/>
                    <a:pt x="25" y="9"/>
                  </a:cubicBezTo>
                  <a:cubicBezTo>
                    <a:pt x="25" y="9"/>
                    <a:pt x="24" y="9"/>
                    <a:pt x="24" y="10"/>
                  </a:cubicBezTo>
                  <a:cubicBezTo>
                    <a:pt x="24" y="10"/>
                    <a:pt x="24" y="10"/>
                    <a:pt x="24" y="10"/>
                  </a:cubicBezTo>
                  <a:cubicBezTo>
                    <a:pt x="24" y="10"/>
                    <a:pt x="24" y="10"/>
                    <a:pt x="24" y="10"/>
                  </a:cubicBezTo>
                  <a:cubicBezTo>
                    <a:pt x="24" y="10"/>
                    <a:pt x="24" y="10"/>
                    <a:pt x="24" y="10"/>
                  </a:cubicBezTo>
                  <a:cubicBezTo>
                    <a:pt x="23" y="11"/>
                    <a:pt x="23" y="11"/>
                    <a:pt x="22" y="12"/>
                  </a:cubicBezTo>
                  <a:cubicBezTo>
                    <a:pt x="22" y="13"/>
                    <a:pt x="22" y="14"/>
                    <a:pt x="21" y="15"/>
                  </a:cubicBezTo>
                  <a:cubicBezTo>
                    <a:pt x="21" y="15"/>
                    <a:pt x="21" y="15"/>
                    <a:pt x="21" y="15"/>
                  </a:cubicBezTo>
                  <a:cubicBezTo>
                    <a:pt x="20" y="16"/>
                    <a:pt x="20" y="16"/>
                    <a:pt x="20" y="16"/>
                  </a:cubicBezTo>
                  <a:cubicBezTo>
                    <a:pt x="20" y="16"/>
                    <a:pt x="20" y="16"/>
                    <a:pt x="20" y="16"/>
                  </a:cubicBezTo>
                  <a:cubicBezTo>
                    <a:pt x="19" y="16"/>
                    <a:pt x="19" y="16"/>
                    <a:pt x="19" y="16"/>
                  </a:cubicBezTo>
                  <a:cubicBezTo>
                    <a:pt x="18" y="16"/>
                    <a:pt x="18" y="16"/>
                    <a:pt x="18" y="16"/>
                  </a:cubicBezTo>
                  <a:cubicBezTo>
                    <a:pt x="18" y="16"/>
                    <a:pt x="18" y="16"/>
                    <a:pt x="18" y="16"/>
                  </a:cubicBezTo>
                  <a:cubicBezTo>
                    <a:pt x="17" y="15"/>
                    <a:pt x="17" y="15"/>
                    <a:pt x="17" y="15"/>
                  </a:cubicBezTo>
                  <a:cubicBezTo>
                    <a:pt x="16" y="15"/>
                    <a:pt x="16" y="15"/>
                    <a:pt x="16" y="15"/>
                  </a:cubicBezTo>
                  <a:cubicBezTo>
                    <a:pt x="12" y="6"/>
                    <a:pt x="12" y="6"/>
                    <a:pt x="12" y="6"/>
                  </a:cubicBezTo>
                  <a:cubicBezTo>
                    <a:pt x="12" y="6"/>
                    <a:pt x="12" y="6"/>
                    <a:pt x="12" y="6"/>
                  </a:cubicBezTo>
                  <a:cubicBezTo>
                    <a:pt x="11" y="5"/>
                    <a:pt x="11" y="5"/>
                    <a:pt x="11" y="5"/>
                  </a:cubicBezTo>
                  <a:cubicBezTo>
                    <a:pt x="11" y="5"/>
                    <a:pt x="11" y="5"/>
                    <a:pt x="11" y="5"/>
                  </a:cubicBezTo>
                  <a:cubicBezTo>
                    <a:pt x="10" y="3"/>
                    <a:pt x="10" y="3"/>
                    <a:pt x="10" y="3"/>
                  </a:cubicBezTo>
                  <a:cubicBezTo>
                    <a:pt x="10" y="3"/>
                    <a:pt x="10" y="3"/>
                    <a:pt x="10" y="3"/>
                  </a:cubicBezTo>
                  <a:cubicBezTo>
                    <a:pt x="10" y="3"/>
                    <a:pt x="10" y="3"/>
                    <a:pt x="10" y="3"/>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0"/>
                    <a:pt x="5" y="0"/>
                  </a:cubicBezTo>
                  <a:cubicBezTo>
                    <a:pt x="3" y="0"/>
                    <a:pt x="3" y="0"/>
                    <a:pt x="3" y="0"/>
                  </a:cubicBezTo>
                  <a:cubicBezTo>
                    <a:pt x="3" y="0"/>
                    <a:pt x="3" y="0"/>
                    <a:pt x="3" y="0"/>
                  </a:cubicBezTo>
                  <a:cubicBezTo>
                    <a:pt x="3" y="0"/>
                    <a:pt x="3" y="0"/>
                    <a:pt x="3" y="0"/>
                  </a:cubicBezTo>
                  <a:cubicBezTo>
                    <a:pt x="3" y="0"/>
                    <a:pt x="3" y="0"/>
                    <a:pt x="3" y="0"/>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2"/>
                    <a:pt x="0" y="2"/>
                  </a:cubicBezTo>
                  <a:cubicBezTo>
                    <a:pt x="0" y="2"/>
                    <a:pt x="0" y="2"/>
                    <a:pt x="0" y="2"/>
                  </a:cubicBezTo>
                  <a:cubicBezTo>
                    <a:pt x="0" y="2"/>
                    <a:pt x="0" y="2"/>
                    <a:pt x="0" y="2"/>
                  </a:cubicBezTo>
                  <a:cubicBezTo>
                    <a:pt x="0" y="2"/>
                    <a:pt x="0" y="2"/>
                    <a:pt x="0" y="2"/>
                  </a:cubicBezTo>
                  <a:cubicBezTo>
                    <a:pt x="0" y="3"/>
                    <a:pt x="0" y="3"/>
                    <a:pt x="0" y="4"/>
                  </a:cubicBezTo>
                  <a:close/>
                </a:path>
              </a:pathLst>
            </a:custGeom>
            <a:solidFill>
              <a:srgbClr val="004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4870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B9B6F-E44F-4C4C-9E34-32D250429A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3AB5C6-64FD-4D8A-A90A-83327EF74D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84AA55A-2530-4A9C-B76C-39C2293BF1B5}"/>
              </a:ext>
            </a:extLst>
          </p:cNvPr>
          <p:cNvSpPr>
            <a:spLocks noGrp="1"/>
          </p:cNvSpPr>
          <p:nvPr>
            <p:ph type="dt" sz="half" idx="10"/>
          </p:nvPr>
        </p:nvSpPr>
        <p:spPr/>
        <p:txBody>
          <a:bodyPr/>
          <a:lstStyle/>
          <a:p>
            <a:fld id="{CE1CB388-4D90-4609-AD5B-B0E7656758C3}" type="datetime1">
              <a:rPr lang="zh-CN" altLang="en-US" smtClean="0"/>
              <a:t>2021/11/2</a:t>
            </a:fld>
            <a:endParaRPr lang="zh-CN" altLang="en-US"/>
          </a:p>
        </p:txBody>
      </p:sp>
      <p:sp>
        <p:nvSpPr>
          <p:cNvPr id="5" name="页脚占位符 4">
            <a:extLst>
              <a:ext uri="{FF2B5EF4-FFF2-40B4-BE49-F238E27FC236}">
                <a16:creationId xmlns:a16="http://schemas.microsoft.com/office/drawing/2014/main" id="{54EE45B0-9E8A-432A-B641-185D8EBAB2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C4B2C6-BB35-4E8B-9954-9D4DADB82B37}"/>
              </a:ext>
            </a:extLst>
          </p:cNvPr>
          <p:cNvSpPr>
            <a:spLocks noGrp="1"/>
          </p:cNvSpPr>
          <p:nvPr>
            <p:ph type="sldNum" sz="quarter" idx="12"/>
          </p:nvPr>
        </p:nvSpPr>
        <p:spPr/>
        <p:txBody>
          <a:bodyPr/>
          <a:lstStyle/>
          <a:p>
            <a:fld id="{287FE48E-2822-45CB-8CC2-A192C199FD0D}" type="slidenum">
              <a:rPr lang="zh-CN" altLang="en-US" smtClean="0"/>
              <a:t>‹#›</a:t>
            </a:fld>
            <a:endParaRPr lang="zh-CN" altLang="en-US"/>
          </a:p>
        </p:txBody>
      </p:sp>
    </p:spTree>
    <p:extLst>
      <p:ext uri="{BB962C8B-B14F-4D97-AF65-F5344CB8AC3E}">
        <p14:creationId xmlns:p14="http://schemas.microsoft.com/office/powerpoint/2010/main" val="4032540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DA0AA6-3D79-44E6-A5C8-D96E8734CBF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231BEAE-0D95-4341-B4A7-6E8D1CE9EE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A78DC5-244D-4249-8490-084C8B42487D}"/>
              </a:ext>
            </a:extLst>
          </p:cNvPr>
          <p:cNvSpPr>
            <a:spLocks noGrp="1"/>
          </p:cNvSpPr>
          <p:nvPr>
            <p:ph type="dt" sz="half" idx="10"/>
          </p:nvPr>
        </p:nvSpPr>
        <p:spPr/>
        <p:txBody>
          <a:bodyPr/>
          <a:lstStyle/>
          <a:p>
            <a:fld id="{CFEDDA0F-EB54-4F18-B681-12849829A52F}" type="datetime1">
              <a:rPr lang="zh-CN" altLang="en-US" smtClean="0"/>
              <a:t>2021/11/2</a:t>
            </a:fld>
            <a:endParaRPr lang="zh-CN" altLang="en-US"/>
          </a:p>
        </p:txBody>
      </p:sp>
      <p:sp>
        <p:nvSpPr>
          <p:cNvPr id="5" name="页脚占位符 4">
            <a:extLst>
              <a:ext uri="{FF2B5EF4-FFF2-40B4-BE49-F238E27FC236}">
                <a16:creationId xmlns:a16="http://schemas.microsoft.com/office/drawing/2014/main" id="{C3DC09CD-8FE5-41C7-9EDE-848A3E1D9C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A3D1E9-B426-4375-AD65-009339EDAF17}"/>
              </a:ext>
            </a:extLst>
          </p:cNvPr>
          <p:cNvSpPr>
            <a:spLocks noGrp="1"/>
          </p:cNvSpPr>
          <p:nvPr>
            <p:ph type="sldNum" sz="quarter" idx="12"/>
          </p:nvPr>
        </p:nvSpPr>
        <p:spPr/>
        <p:txBody>
          <a:bodyPr/>
          <a:lstStyle/>
          <a:p>
            <a:fld id="{287FE48E-2822-45CB-8CC2-A192C199FD0D}" type="slidenum">
              <a:rPr lang="zh-CN" altLang="en-US" smtClean="0"/>
              <a:t>‹#›</a:t>
            </a:fld>
            <a:endParaRPr lang="zh-CN" altLang="en-US"/>
          </a:p>
        </p:txBody>
      </p:sp>
    </p:spTree>
    <p:extLst>
      <p:ext uri="{BB962C8B-B14F-4D97-AF65-F5344CB8AC3E}">
        <p14:creationId xmlns:p14="http://schemas.microsoft.com/office/powerpoint/2010/main" val="3469329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A197C-EE3E-44B8-9844-80EC1DC3753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1CD68E4-E2EC-4904-95D4-859CA369998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0B2EF7-8178-4503-B682-4E1F994994A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E3B22E4-DD20-4376-AC98-865F09305C1A}"/>
              </a:ext>
            </a:extLst>
          </p:cNvPr>
          <p:cNvSpPr>
            <a:spLocks noGrp="1"/>
          </p:cNvSpPr>
          <p:nvPr>
            <p:ph type="dt" sz="half" idx="10"/>
          </p:nvPr>
        </p:nvSpPr>
        <p:spPr/>
        <p:txBody>
          <a:bodyPr/>
          <a:lstStyle/>
          <a:p>
            <a:fld id="{83441A3C-A7F2-45DE-95EC-933844B34829}" type="datetime1">
              <a:rPr lang="zh-CN" altLang="en-US" smtClean="0"/>
              <a:t>2021/11/2</a:t>
            </a:fld>
            <a:endParaRPr lang="zh-CN" altLang="en-US"/>
          </a:p>
        </p:txBody>
      </p:sp>
      <p:sp>
        <p:nvSpPr>
          <p:cNvPr id="6" name="页脚占位符 5">
            <a:extLst>
              <a:ext uri="{FF2B5EF4-FFF2-40B4-BE49-F238E27FC236}">
                <a16:creationId xmlns:a16="http://schemas.microsoft.com/office/drawing/2014/main" id="{9C79BD0D-6782-42F3-8A88-C2C72F9D2CC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789A247-CA12-405F-B631-C11355ED7AD7}"/>
              </a:ext>
            </a:extLst>
          </p:cNvPr>
          <p:cNvSpPr>
            <a:spLocks noGrp="1"/>
          </p:cNvSpPr>
          <p:nvPr>
            <p:ph type="sldNum" sz="quarter" idx="12"/>
          </p:nvPr>
        </p:nvSpPr>
        <p:spPr/>
        <p:txBody>
          <a:bodyPr/>
          <a:lstStyle/>
          <a:p>
            <a:fld id="{287FE48E-2822-45CB-8CC2-A192C199FD0D}" type="slidenum">
              <a:rPr lang="zh-CN" altLang="en-US" smtClean="0"/>
              <a:t>‹#›</a:t>
            </a:fld>
            <a:endParaRPr lang="zh-CN" altLang="en-US"/>
          </a:p>
        </p:txBody>
      </p:sp>
    </p:spTree>
    <p:extLst>
      <p:ext uri="{BB962C8B-B14F-4D97-AF65-F5344CB8AC3E}">
        <p14:creationId xmlns:p14="http://schemas.microsoft.com/office/powerpoint/2010/main" val="2467204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C4DD01-132F-4EA8-8560-8B2FAB5D0FB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F0C43F1-9D68-405A-8433-770B3E4BCD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0489B02-F2F3-4456-B51A-EE75BA5F42F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595432D-204E-4614-A4A3-1D2A8E002C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059F376-6F80-4693-BBBB-5F45FAA87C5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095866E-3685-4CAF-A154-DF0A4BFD6460}"/>
              </a:ext>
            </a:extLst>
          </p:cNvPr>
          <p:cNvSpPr>
            <a:spLocks noGrp="1"/>
          </p:cNvSpPr>
          <p:nvPr>
            <p:ph type="dt" sz="half" idx="10"/>
          </p:nvPr>
        </p:nvSpPr>
        <p:spPr/>
        <p:txBody>
          <a:bodyPr/>
          <a:lstStyle/>
          <a:p>
            <a:fld id="{5A785196-AE9E-4265-B316-B88697329240}" type="datetime1">
              <a:rPr lang="zh-CN" altLang="en-US" smtClean="0"/>
              <a:t>2021/11/2</a:t>
            </a:fld>
            <a:endParaRPr lang="zh-CN" altLang="en-US"/>
          </a:p>
        </p:txBody>
      </p:sp>
      <p:sp>
        <p:nvSpPr>
          <p:cNvPr id="8" name="页脚占位符 7">
            <a:extLst>
              <a:ext uri="{FF2B5EF4-FFF2-40B4-BE49-F238E27FC236}">
                <a16:creationId xmlns:a16="http://schemas.microsoft.com/office/drawing/2014/main" id="{5E38C184-A071-49CE-B465-42BD2D52310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DFB3C33-7F25-4A01-BA1E-D5CB2373A2D3}"/>
              </a:ext>
            </a:extLst>
          </p:cNvPr>
          <p:cNvSpPr>
            <a:spLocks noGrp="1"/>
          </p:cNvSpPr>
          <p:nvPr>
            <p:ph type="sldNum" sz="quarter" idx="12"/>
          </p:nvPr>
        </p:nvSpPr>
        <p:spPr/>
        <p:txBody>
          <a:bodyPr/>
          <a:lstStyle/>
          <a:p>
            <a:fld id="{287FE48E-2822-45CB-8CC2-A192C199FD0D}" type="slidenum">
              <a:rPr lang="zh-CN" altLang="en-US" smtClean="0"/>
              <a:t>‹#›</a:t>
            </a:fld>
            <a:endParaRPr lang="zh-CN" altLang="en-US"/>
          </a:p>
        </p:txBody>
      </p:sp>
    </p:spTree>
    <p:extLst>
      <p:ext uri="{BB962C8B-B14F-4D97-AF65-F5344CB8AC3E}">
        <p14:creationId xmlns:p14="http://schemas.microsoft.com/office/powerpoint/2010/main" val="618761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10E30E-FBF6-43B3-B1EF-066487B23A4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889218-85C8-4751-A108-CA53A07AE0D3}"/>
              </a:ext>
            </a:extLst>
          </p:cNvPr>
          <p:cNvSpPr>
            <a:spLocks noGrp="1"/>
          </p:cNvSpPr>
          <p:nvPr>
            <p:ph type="dt" sz="half" idx="10"/>
          </p:nvPr>
        </p:nvSpPr>
        <p:spPr/>
        <p:txBody>
          <a:bodyPr/>
          <a:lstStyle/>
          <a:p>
            <a:fld id="{8F36EC86-B511-409A-A689-3A1A0C88A46E}" type="datetime1">
              <a:rPr lang="zh-CN" altLang="en-US" smtClean="0"/>
              <a:t>2021/11/2</a:t>
            </a:fld>
            <a:endParaRPr lang="zh-CN" altLang="en-US"/>
          </a:p>
        </p:txBody>
      </p:sp>
      <p:sp>
        <p:nvSpPr>
          <p:cNvPr id="4" name="页脚占位符 3">
            <a:extLst>
              <a:ext uri="{FF2B5EF4-FFF2-40B4-BE49-F238E27FC236}">
                <a16:creationId xmlns:a16="http://schemas.microsoft.com/office/drawing/2014/main" id="{0C73DE04-2A1A-4135-82F2-B42518E2B68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8EFC9FE-DEA2-41E0-B1A9-8344E7295CE7}"/>
              </a:ext>
            </a:extLst>
          </p:cNvPr>
          <p:cNvSpPr>
            <a:spLocks noGrp="1"/>
          </p:cNvSpPr>
          <p:nvPr>
            <p:ph type="sldNum" sz="quarter" idx="12"/>
          </p:nvPr>
        </p:nvSpPr>
        <p:spPr/>
        <p:txBody>
          <a:bodyPr/>
          <a:lstStyle/>
          <a:p>
            <a:fld id="{287FE48E-2822-45CB-8CC2-A192C199FD0D}" type="slidenum">
              <a:rPr lang="zh-CN" altLang="en-US" smtClean="0"/>
              <a:t>‹#›</a:t>
            </a:fld>
            <a:endParaRPr lang="zh-CN" altLang="en-US"/>
          </a:p>
        </p:txBody>
      </p:sp>
    </p:spTree>
    <p:extLst>
      <p:ext uri="{BB962C8B-B14F-4D97-AF65-F5344CB8AC3E}">
        <p14:creationId xmlns:p14="http://schemas.microsoft.com/office/powerpoint/2010/main" val="3457644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1D562F-75D6-45A0-ACCF-9D644D594F78}"/>
              </a:ext>
            </a:extLst>
          </p:cNvPr>
          <p:cNvSpPr>
            <a:spLocks noGrp="1"/>
          </p:cNvSpPr>
          <p:nvPr>
            <p:ph type="dt" sz="half" idx="10"/>
          </p:nvPr>
        </p:nvSpPr>
        <p:spPr/>
        <p:txBody>
          <a:bodyPr/>
          <a:lstStyle/>
          <a:p>
            <a:fld id="{E3AEBF66-D47B-4060-92AC-B64EB4569652}" type="datetime1">
              <a:rPr lang="zh-CN" altLang="en-US" smtClean="0"/>
              <a:t>2021/11/2</a:t>
            </a:fld>
            <a:endParaRPr lang="zh-CN" altLang="en-US"/>
          </a:p>
        </p:txBody>
      </p:sp>
      <p:sp>
        <p:nvSpPr>
          <p:cNvPr id="3" name="页脚占位符 2">
            <a:extLst>
              <a:ext uri="{FF2B5EF4-FFF2-40B4-BE49-F238E27FC236}">
                <a16:creationId xmlns:a16="http://schemas.microsoft.com/office/drawing/2014/main" id="{8B4DB0B0-C1B1-4B29-AE8F-79B43E54DCB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8E08C2B-9B51-4ED3-9BB3-C4B918A192DE}"/>
              </a:ext>
            </a:extLst>
          </p:cNvPr>
          <p:cNvSpPr>
            <a:spLocks noGrp="1"/>
          </p:cNvSpPr>
          <p:nvPr>
            <p:ph type="sldNum" sz="quarter" idx="12"/>
          </p:nvPr>
        </p:nvSpPr>
        <p:spPr/>
        <p:txBody>
          <a:bodyPr/>
          <a:lstStyle/>
          <a:p>
            <a:fld id="{287FE48E-2822-45CB-8CC2-A192C199FD0D}" type="slidenum">
              <a:rPr lang="zh-CN" altLang="en-US" smtClean="0"/>
              <a:t>‹#›</a:t>
            </a:fld>
            <a:endParaRPr lang="zh-CN" altLang="en-US"/>
          </a:p>
        </p:txBody>
      </p:sp>
    </p:spTree>
    <p:extLst>
      <p:ext uri="{BB962C8B-B14F-4D97-AF65-F5344CB8AC3E}">
        <p14:creationId xmlns:p14="http://schemas.microsoft.com/office/powerpoint/2010/main" val="2402347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014F62-C77B-48AA-9FA4-F2A90CD28A7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51CB2B0-F99F-49DF-ADB4-609C4D7117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AEE5AAE-ED8C-4A18-B2E0-9B51AF1BC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07981EF-1A64-4BB9-9C71-2898CBEAB0A0}"/>
              </a:ext>
            </a:extLst>
          </p:cNvPr>
          <p:cNvSpPr>
            <a:spLocks noGrp="1"/>
          </p:cNvSpPr>
          <p:nvPr>
            <p:ph type="dt" sz="half" idx="10"/>
          </p:nvPr>
        </p:nvSpPr>
        <p:spPr/>
        <p:txBody>
          <a:bodyPr/>
          <a:lstStyle/>
          <a:p>
            <a:fld id="{95E01EE4-00F7-4294-85B7-3210391F715B}" type="datetime1">
              <a:rPr lang="zh-CN" altLang="en-US" smtClean="0"/>
              <a:t>2021/11/2</a:t>
            </a:fld>
            <a:endParaRPr lang="zh-CN" altLang="en-US"/>
          </a:p>
        </p:txBody>
      </p:sp>
      <p:sp>
        <p:nvSpPr>
          <p:cNvPr id="6" name="页脚占位符 5">
            <a:extLst>
              <a:ext uri="{FF2B5EF4-FFF2-40B4-BE49-F238E27FC236}">
                <a16:creationId xmlns:a16="http://schemas.microsoft.com/office/drawing/2014/main" id="{5666382E-F32C-45AF-AAF9-7B8B0B9E56F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B03ED6E-9D7F-4776-94BE-60409A5030C7}"/>
              </a:ext>
            </a:extLst>
          </p:cNvPr>
          <p:cNvSpPr>
            <a:spLocks noGrp="1"/>
          </p:cNvSpPr>
          <p:nvPr>
            <p:ph type="sldNum" sz="quarter" idx="12"/>
          </p:nvPr>
        </p:nvSpPr>
        <p:spPr/>
        <p:txBody>
          <a:bodyPr/>
          <a:lstStyle/>
          <a:p>
            <a:fld id="{287FE48E-2822-45CB-8CC2-A192C199FD0D}" type="slidenum">
              <a:rPr lang="zh-CN" altLang="en-US" smtClean="0"/>
              <a:t>‹#›</a:t>
            </a:fld>
            <a:endParaRPr lang="zh-CN" altLang="en-US"/>
          </a:p>
        </p:txBody>
      </p:sp>
    </p:spTree>
    <p:extLst>
      <p:ext uri="{BB962C8B-B14F-4D97-AF65-F5344CB8AC3E}">
        <p14:creationId xmlns:p14="http://schemas.microsoft.com/office/powerpoint/2010/main" val="3289509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0C96CE-7731-4D19-AB38-F025877F467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CF723E7-F81A-4B2B-AEC2-0D741957D5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2B1C844-7BAC-46EB-90C5-124BDFDDB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989EF39-F8FE-4A01-B9CC-C4CB97CF4B3E}"/>
              </a:ext>
            </a:extLst>
          </p:cNvPr>
          <p:cNvSpPr>
            <a:spLocks noGrp="1"/>
          </p:cNvSpPr>
          <p:nvPr>
            <p:ph type="dt" sz="half" idx="10"/>
          </p:nvPr>
        </p:nvSpPr>
        <p:spPr/>
        <p:txBody>
          <a:bodyPr/>
          <a:lstStyle/>
          <a:p>
            <a:fld id="{2402C0B7-96D8-4D22-812B-120D44A6FC75}" type="datetime1">
              <a:rPr lang="zh-CN" altLang="en-US" smtClean="0"/>
              <a:t>2021/11/2</a:t>
            </a:fld>
            <a:endParaRPr lang="zh-CN" altLang="en-US"/>
          </a:p>
        </p:txBody>
      </p:sp>
      <p:sp>
        <p:nvSpPr>
          <p:cNvPr id="6" name="页脚占位符 5">
            <a:extLst>
              <a:ext uri="{FF2B5EF4-FFF2-40B4-BE49-F238E27FC236}">
                <a16:creationId xmlns:a16="http://schemas.microsoft.com/office/drawing/2014/main" id="{239F8FBA-974D-4490-B0C3-25F43A23031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FB93BD-B734-45C5-B339-0E832DC658F7}"/>
              </a:ext>
            </a:extLst>
          </p:cNvPr>
          <p:cNvSpPr>
            <a:spLocks noGrp="1"/>
          </p:cNvSpPr>
          <p:nvPr>
            <p:ph type="sldNum" sz="quarter" idx="12"/>
          </p:nvPr>
        </p:nvSpPr>
        <p:spPr/>
        <p:txBody>
          <a:bodyPr/>
          <a:lstStyle/>
          <a:p>
            <a:fld id="{287FE48E-2822-45CB-8CC2-A192C199FD0D}" type="slidenum">
              <a:rPr lang="zh-CN" altLang="en-US" smtClean="0"/>
              <a:t>‹#›</a:t>
            </a:fld>
            <a:endParaRPr lang="zh-CN" altLang="en-US"/>
          </a:p>
        </p:txBody>
      </p:sp>
    </p:spTree>
    <p:extLst>
      <p:ext uri="{BB962C8B-B14F-4D97-AF65-F5344CB8AC3E}">
        <p14:creationId xmlns:p14="http://schemas.microsoft.com/office/powerpoint/2010/main" val="158959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C27AE75-578C-40C6-9769-8B252FBA50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1F0F84A-D4BD-4A78-B069-D5E4819C24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2B424E-A6E6-49D4-8FEA-E3F8A98A27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086246-6DD1-4E4D-8B7C-3430E6747000}" type="datetime1">
              <a:rPr lang="zh-CN" altLang="en-US" smtClean="0"/>
              <a:t>2021/11/2</a:t>
            </a:fld>
            <a:endParaRPr lang="zh-CN" altLang="en-US"/>
          </a:p>
        </p:txBody>
      </p:sp>
      <p:sp>
        <p:nvSpPr>
          <p:cNvPr id="5" name="页脚占位符 4">
            <a:extLst>
              <a:ext uri="{FF2B5EF4-FFF2-40B4-BE49-F238E27FC236}">
                <a16:creationId xmlns:a16="http://schemas.microsoft.com/office/drawing/2014/main" id="{AEF76802-6811-4B27-976F-287A6E350D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1A3234A-8A79-4A59-8771-A17F8065B7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7FE48E-2822-45CB-8CC2-A192C199FD0D}" type="slidenum">
              <a:rPr lang="zh-CN" altLang="en-US" smtClean="0"/>
              <a:t>‹#›</a:t>
            </a:fld>
            <a:endParaRPr lang="zh-CN" altLang="en-US"/>
          </a:p>
        </p:txBody>
      </p:sp>
    </p:spTree>
    <p:extLst>
      <p:ext uri="{BB962C8B-B14F-4D97-AF65-F5344CB8AC3E}">
        <p14:creationId xmlns:p14="http://schemas.microsoft.com/office/powerpoint/2010/main" val="11870979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950D0A95-0E11-4069-B90D-6EDFB214A77E}"/>
              </a:ext>
            </a:extLst>
          </p:cNvPr>
          <p:cNvGrpSpPr/>
          <p:nvPr userDrawn="1"/>
        </p:nvGrpSpPr>
        <p:grpSpPr>
          <a:xfrm rot="16200000">
            <a:off x="114118" y="583154"/>
            <a:ext cx="399825" cy="178688"/>
            <a:chOff x="4438980" y="1655847"/>
            <a:chExt cx="720670" cy="727485"/>
          </a:xfrm>
        </p:grpSpPr>
        <p:sp>
          <p:nvSpPr>
            <p:cNvPr id="9" name="圆角矩形 22">
              <a:extLst>
                <a:ext uri="{FF2B5EF4-FFF2-40B4-BE49-F238E27FC236}">
                  <a16:creationId xmlns:a16="http://schemas.microsoft.com/office/drawing/2014/main" id="{A9CC3E68-8165-47FC-86FA-698DC568F6D0}"/>
                </a:ext>
              </a:extLst>
            </p:cNvPr>
            <p:cNvSpPr/>
            <p:nvPr/>
          </p:nvSpPr>
          <p:spPr>
            <a:xfrm>
              <a:off x="4460144" y="1870306"/>
              <a:ext cx="673167" cy="421855"/>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078EBAC7-96EC-4B63-A348-5679E7B1B454}"/>
                </a:ext>
              </a:extLst>
            </p:cNvPr>
            <p:cNvSpPr txBox="1"/>
            <p:nvPr/>
          </p:nvSpPr>
          <p:spPr>
            <a:xfrm>
              <a:off x="4438980" y="1655847"/>
              <a:ext cx="720670" cy="584775"/>
            </a:xfrm>
            <a:prstGeom prst="rect">
              <a:avLst/>
            </a:prstGeom>
            <a:noFill/>
          </p:spPr>
          <p:txBody>
            <a:bodyPr wrap="square" rtlCol="0">
              <a:spAutoFit/>
            </a:bodyPr>
            <a:lstStyle/>
            <a:p>
              <a:pPr algn="ctr"/>
              <a:endParaRPr lang="zh-CN" altLang="en-US" sz="3200" dirty="0">
                <a:solidFill>
                  <a:schemeClr val="bg1"/>
                </a:solidFill>
                <a:latin typeface="Impact" panose="020B0806030902050204" pitchFamily="34" charset="0"/>
              </a:endParaRPr>
            </a:p>
          </p:txBody>
        </p:sp>
        <p:sp>
          <p:nvSpPr>
            <p:cNvPr id="11" name="圆角矩形 9">
              <a:extLst>
                <a:ext uri="{FF2B5EF4-FFF2-40B4-BE49-F238E27FC236}">
                  <a16:creationId xmlns:a16="http://schemas.microsoft.com/office/drawing/2014/main" id="{C765BC4E-F95F-416C-8310-CE8306FAF701}"/>
                </a:ext>
              </a:extLst>
            </p:cNvPr>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pic>
        <p:nvPicPr>
          <p:cNvPr id="12" name="Picture 2">
            <a:extLst>
              <a:ext uri="{FF2B5EF4-FFF2-40B4-BE49-F238E27FC236}">
                <a16:creationId xmlns:a16="http://schemas.microsoft.com/office/drawing/2014/main" id="{8D7F6321-41AE-468F-9C17-0F380297D659}"/>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0180224" y="299027"/>
            <a:ext cx="1621736" cy="633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781468"/>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8" r:id="rId3"/>
    <p:sldLayoutId id="2147483675" r:id="rId4"/>
    <p:sldLayoutId id="2147483677" r:id="rId5"/>
    <p:sldLayoutId id="2147483679" r:id="rId6"/>
    <p:sldLayoutId id="2147483680" r:id="rId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710.png"/><Relationship Id="rId1" Type="http://schemas.openxmlformats.org/officeDocument/2006/relationships/slideLayout" Target="../slideLayouts/slideLayout14.xml"/><Relationship Id="rId6" Type="http://schemas.openxmlformats.org/officeDocument/2006/relationships/image" Target="../media/image111.png"/><Relationship Id="rId5" Type="http://schemas.openxmlformats.org/officeDocument/2006/relationships/image" Target="../media/image10.png"/><Relationship Id="rId4" Type="http://schemas.openxmlformats.org/officeDocument/2006/relationships/image" Target="../media/image92.png"/></Relationships>
</file>

<file path=ppt/slides/_rels/slide10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1.png"/><Relationship Id="rId1" Type="http://schemas.openxmlformats.org/officeDocument/2006/relationships/slideLayout" Target="../slideLayouts/slideLayout14.xml"/><Relationship Id="rId4" Type="http://schemas.openxmlformats.org/officeDocument/2006/relationships/image" Target="../media/image140.png"/></Relationships>
</file>

<file path=ppt/slides/_rels/slide102.xml.rels><?xml version="1.0" encoding="UTF-8" standalone="yes"?>
<Relationships xmlns="http://schemas.openxmlformats.org/package/2006/relationships"><Relationship Id="rId3" Type="http://schemas.openxmlformats.org/officeDocument/2006/relationships/image" Target="../media/image600.png"/><Relationship Id="rId7" Type="http://schemas.openxmlformats.org/officeDocument/2006/relationships/image" Target="../media/image170.png"/><Relationship Id="rId1" Type="http://schemas.openxmlformats.org/officeDocument/2006/relationships/slideLayout" Target="../slideLayouts/slideLayout14.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700.png"/></Relationships>
</file>

<file path=ppt/slides/_rels/slide10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0.png"/><Relationship Id="rId1" Type="http://schemas.openxmlformats.org/officeDocument/2006/relationships/slideLayout" Target="../slideLayouts/slideLayout14.xml"/><Relationship Id="rId5" Type="http://schemas.openxmlformats.org/officeDocument/2006/relationships/image" Target="../media/image130.png"/><Relationship Id="rId4" Type="http://schemas.openxmlformats.org/officeDocument/2006/relationships/image" Target="../media/image120.png"/></Relationships>
</file>

<file path=ppt/slides/_rels/slide1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1.xml"/><Relationship Id="rId1" Type="http://schemas.openxmlformats.org/officeDocument/2006/relationships/slideLayout" Target="../slideLayouts/slideLayout14.xml"/><Relationship Id="rId5" Type="http://schemas.openxmlformats.org/officeDocument/2006/relationships/image" Target="../media/image88.PNG"/><Relationship Id="rId4" Type="http://schemas.openxmlformats.org/officeDocument/2006/relationships/image" Target="../media/image260.png"/></Relationships>
</file>

<file path=ppt/slides/_rels/slide11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14.xml"/><Relationship Id="rId5" Type="http://schemas.openxmlformats.org/officeDocument/2006/relationships/image" Target="../media/image310.png"/><Relationship Id="rId4" Type="http://schemas.openxmlformats.org/officeDocument/2006/relationships/image" Target="../media/image89.PNG"/></Relationships>
</file>

<file path=ppt/slides/_rels/slide11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0.png"/><Relationship Id="rId1" Type="http://schemas.openxmlformats.org/officeDocument/2006/relationships/slideLayout" Target="../slideLayouts/slideLayout14.xml"/><Relationship Id="rId4" Type="http://schemas.openxmlformats.org/officeDocument/2006/relationships/image" Target="../media/image90.PNG"/></Relationships>
</file>

<file path=ppt/slides/_rels/slide114.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400.png"/><Relationship Id="rId2" Type="http://schemas.openxmlformats.org/officeDocument/2006/relationships/image" Target="../media/image91.PNG"/><Relationship Id="rId1" Type="http://schemas.openxmlformats.org/officeDocument/2006/relationships/slideLayout" Target="../slideLayouts/slideLayout14.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NUL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59.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66.png"/><Relationship Id="rId4" Type="http://schemas.openxmlformats.org/officeDocument/2006/relationships/image" Target="NUL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4.xml"/><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510.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02D0470-F711-48FF-9610-7BE27FAE8805}"/>
              </a:ext>
            </a:extLst>
          </p:cNvPr>
          <p:cNvSpPr/>
          <p:nvPr/>
        </p:nvSpPr>
        <p:spPr>
          <a:xfrm>
            <a:off x="8658225" y="0"/>
            <a:ext cx="3533775" cy="6858000"/>
          </a:xfrm>
          <a:prstGeom prst="rect">
            <a:avLst/>
          </a:prstGeom>
          <a:solidFill>
            <a:srgbClr val="AF2926"/>
          </a:solidFill>
          <a:ln>
            <a:noFill/>
          </a:ln>
          <a:effectLst>
            <a:outerShdw blurRad="25400" dist="25400" dir="10800000" algn="r" rotWithShape="0">
              <a:schemeClr val="tx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Picture 4">
            <a:extLst>
              <a:ext uri="{FF2B5EF4-FFF2-40B4-BE49-F238E27FC236}">
                <a16:creationId xmlns:a16="http://schemas.microsoft.com/office/drawing/2014/main" id="{3204C43F-9C34-4A69-9979-6AA7C2404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38391"/>
            <a:ext cx="5376193" cy="578121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D67D6C68-2A93-49C7-AD34-80A7E25F675F}"/>
              </a:ext>
            </a:extLst>
          </p:cNvPr>
          <p:cNvSpPr txBox="1"/>
          <p:nvPr/>
        </p:nvSpPr>
        <p:spPr>
          <a:xfrm>
            <a:off x="459727" y="2162502"/>
            <a:ext cx="3467423" cy="1015663"/>
          </a:xfrm>
          <a:prstGeom prst="rect">
            <a:avLst/>
          </a:prstGeom>
          <a:noFill/>
        </p:spPr>
        <p:txBody>
          <a:bodyPr wrap="square" rtlCol="0">
            <a:spAutoFit/>
          </a:bodyPr>
          <a:lstStyle/>
          <a:p>
            <a:pPr algn="dist"/>
            <a:r>
              <a:rPr lang="zh-CN" altLang="en-US" sz="6000" b="1" dirty="0">
                <a:cs typeface="+mn-ea"/>
                <a:sym typeface="+mn-lt"/>
              </a:rPr>
              <a:t>知识推理</a:t>
            </a:r>
          </a:p>
        </p:txBody>
      </p:sp>
      <p:sp>
        <p:nvSpPr>
          <p:cNvPr id="9" name="文本框 8">
            <a:extLst>
              <a:ext uri="{FF2B5EF4-FFF2-40B4-BE49-F238E27FC236}">
                <a16:creationId xmlns:a16="http://schemas.microsoft.com/office/drawing/2014/main" id="{04BFE79F-1616-4A36-9B74-383CCC09FFE5}"/>
              </a:ext>
            </a:extLst>
          </p:cNvPr>
          <p:cNvSpPr txBox="1"/>
          <p:nvPr/>
        </p:nvSpPr>
        <p:spPr>
          <a:xfrm>
            <a:off x="459727" y="3469945"/>
            <a:ext cx="4967485" cy="584775"/>
          </a:xfrm>
          <a:prstGeom prst="rect">
            <a:avLst/>
          </a:prstGeom>
          <a:noFill/>
        </p:spPr>
        <p:txBody>
          <a:bodyPr wrap="square" rtlCol="0">
            <a:spAutoFit/>
          </a:bodyPr>
          <a:lstStyle/>
          <a:p>
            <a:pPr algn="dist"/>
            <a:r>
              <a:rPr lang="zh-CN" altLang="en-US" sz="3200" b="1" kern="1800" dirty="0">
                <a:solidFill>
                  <a:srgbClr val="932C21"/>
                </a:solidFill>
                <a:cs typeface="+mn-ea"/>
                <a:sym typeface="+mn-lt"/>
              </a:rPr>
              <a:t>知识表示与知识工程课程</a:t>
            </a:r>
          </a:p>
        </p:txBody>
      </p:sp>
      <p:sp>
        <p:nvSpPr>
          <p:cNvPr id="15" name="文本框 14">
            <a:extLst>
              <a:ext uri="{FF2B5EF4-FFF2-40B4-BE49-F238E27FC236}">
                <a16:creationId xmlns:a16="http://schemas.microsoft.com/office/drawing/2014/main" id="{1CC63E06-EE54-4A9B-A96C-1E014AC5473D}"/>
              </a:ext>
            </a:extLst>
          </p:cNvPr>
          <p:cNvSpPr txBox="1"/>
          <p:nvPr/>
        </p:nvSpPr>
        <p:spPr>
          <a:xfrm>
            <a:off x="457284" y="4958139"/>
            <a:ext cx="3739354" cy="468270"/>
          </a:xfrm>
          <a:prstGeom prst="rect">
            <a:avLst/>
          </a:prstGeom>
          <a:noFill/>
        </p:spPr>
        <p:txBody>
          <a:bodyPr wrap="square">
            <a:spAutoFit/>
          </a:bodyPr>
          <a:lstStyle/>
          <a:p>
            <a:pPr algn="just">
              <a:lnSpc>
                <a:spcPct val="150000"/>
              </a:lnSpc>
            </a:pPr>
            <a:r>
              <a:rPr lang="zh-CN" altLang="en-US" spc="100" dirty="0">
                <a:latin typeface="华文楷体" panose="02010600040101010101" pitchFamily="2" charset="-122"/>
                <a:ea typeface="华文楷体" panose="02010600040101010101" pitchFamily="2" charset="-122"/>
                <a:cs typeface="+mn-ea"/>
                <a:sym typeface="+mn-lt"/>
              </a:rPr>
              <a:t>汇报日期：</a:t>
            </a:r>
            <a:r>
              <a:rPr lang="en-US" altLang="zh-CN" spc="100" dirty="0">
                <a:latin typeface="华文楷体" panose="02010600040101010101" pitchFamily="2" charset="-122"/>
                <a:ea typeface="华文楷体" panose="02010600040101010101" pitchFamily="2" charset="-122"/>
                <a:cs typeface="+mn-ea"/>
                <a:sym typeface="+mn-lt"/>
              </a:rPr>
              <a:t>2021-11-3</a:t>
            </a:r>
          </a:p>
        </p:txBody>
      </p:sp>
      <p:grpSp>
        <p:nvGrpSpPr>
          <p:cNvPr id="38" name="组合 37">
            <a:extLst>
              <a:ext uri="{FF2B5EF4-FFF2-40B4-BE49-F238E27FC236}">
                <a16:creationId xmlns:a16="http://schemas.microsoft.com/office/drawing/2014/main" id="{4D912ED3-8607-4D43-9240-5F77B608B734}"/>
              </a:ext>
            </a:extLst>
          </p:cNvPr>
          <p:cNvGrpSpPr/>
          <p:nvPr/>
        </p:nvGrpSpPr>
        <p:grpSpPr>
          <a:xfrm>
            <a:off x="6108375" y="1051225"/>
            <a:ext cx="5376193" cy="4623737"/>
            <a:chOff x="6108375" y="1051225"/>
            <a:chExt cx="5376193" cy="4623737"/>
          </a:xfrm>
        </p:grpSpPr>
        <p:grpSp>
          <p:nvGrpSpPr>
            <p:cNvPr id="21" name="组合 20">
              <a:extLst>
                <a:ext uri="{FF2B5EF4-FFF2-40B4-BE49-F238E27FC236}">
                  <a16:creationId xmlns:a16="http://schemas.microsoft.com/office/drawing/2014/main" id="{10A857B7-4D9A-4C54-B3F4-2908EBE38C30}"/>
                </a:ext>
              </a:extLst>
            </p:cNvPr>
            <p:cNvGrpSpPr/>
            <p:nvPr/>
          </p:nvGrpSpPr>
          <p:grpSpPr>
            <a:xfrm>
              <a:off x="6108375" y="2211856"/>
              <a:ext cx="395601" cy="2857500"/>
              <a:chOff x="5893126" y="2211856"/>
              <a:chExt cx="395601" cy="2857500"/>
            </a:xfrm>
          </p:grpSpPr>
          <p:sp>
            <p:nvSpPr>
              <p:cNvPr id="36" name="矩形 35">
                <a:extLst>
                  <a:ext uri="{FF2B5EF4-FFF2-40B4-BE49-F238E27FC236}">
                    <a16:creationId xmlns:a16="http://schemas.microsoft.com/office/drawing/2014/main" id="{157C0E0C-A02D-4D10-8915-75F30752EA47}"/>
                  </a:ext>
                </a:extLst>
              </p:cNvPr>
              <p:cNvSpPr/>
              <p:nvPr/>
            </p:nvSpPr>
            <p:spPr>
              <a:xfrm>
                <a:off x="5893126" y="2211856"/>
                <a:ext cx="381000" cy="2857500"/>
              </a:xfrm>
              <a:prstGeom prst="rect">
                <a:avLst/>
              </a:prstGeom>
              <a:solidFill>
                <a:srgbClr val="932C21"/>
              </a:solidFill>
              <a:ln>
                <a:noFill/>
              </a:ln>
              <a:effectLst>
                <a:outerShdw blurRad="25400" dist="25400" dir="10800000" algn="r" rotWithShape="0">
                  <a:schemeClr val="tx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7" name="文本框 36">
                <a:extLst>
                  <a:ext uri="{FF2B5EF4-FFF2-40B4-BE49-F238E27FC236}">
                    <a16:creationId xmlns:a16="http://schemas.microsoft.com/office/drawing/2014/main" id="{AFFA977F-A6EA-4CE2-9278-1DDA1FA5D0CE}"/>
                  </a:ext>
                </a:extLst>
              </p:cNvPr>
              <p:cNvSpPr txBox="1"/>
              <p:nvPr/>
            </p:nvSpPr>
            <p:spPr>
              <a:xfrm>
                <a:off x="5919395" y="2370583"/>
                <a:ext cx="369332" cy="2438400"/>
              </a:xfrm>
              <a:prstGeom prst="rect">
                <a:avLst/>
              </a:prstGeom>
              <a:noFill/>
            </p:spPr>
            <p:txBody>
              <a:bodyPr vert="eaVert" wrap="square" rtlCol="0">
                <a:spAutoFit/>
              </a:bodyPr>
              <a:lstStyle/>
              <a:p>
                <a:pPr algn="dist"/>
                <a:r>
                  <a:rPr lang="en-US" altLang="zh-CN" sz="1200" dirty="0">
                    <a:solidFill>
                      <a:schemeClr val="bg1"/>
                    </a:solidFill>
                    <a:cs typeface="+mn-ea"/>
                    <a:sym typeface="+mn-lt"/>
                  </a:rPr>
                  <a:t>Shanghai University</a:t>
                </a:r>
                <a:endParaRPr lang="zh-CN" altLang="en-US" sz="1200" dirty="0">
                  <a:solidFill>
                    <a:schemeClr val="bg1"/>
                  </a:solidFill>
                  <a:cs typeface="+mn-ea"/>
                  <a:sym typeface="+mn-lt"/>
                </a:endParaRPr>
              </a:p>
            </p:txBody>
          </p:sp>
        </p:grpSp>
        <p:sp>
          <p:nvSpPr>
            <p:cNvPr id="39" name="文本框 38">
              <a:extLst>
                <a:ext uri="{FF2B5EF4-FFF2-40B4-BE49-F238E27FC236}">
                  <a16:creationId xmlns:a16="http://schemas.microsoft.com/office/drawing/2014/main" id="{0B8B5A2D-3651-4F80-8A04-49C186AC9957}"/>
                </a:ext>
              </a:extLst>
            </p:cNvPr>
            <p:cNvSpPr txBox="1"/>
            <p:nvPr/>
          </p:nvSpPr>
          <p:spPr>
            <a:xfrm rot="10800000">
              <a:off x="11115236" y="1051225"/>
              <a:ext cx="369332" cy="4623737"/>
            </a:xfrm>
            <a:prstGeom prst="rect">
              <a:avLst/>
            </a:prstGeom>
            <a:noFill/>
          </p:spPr>
          <p:txBody>
            <a:bodyPr vert="eaVert" wrap="square" rtlCol="0">
              <a:spAutoFit/>
            </a:bodyPr>
            <a:lstStyle/>
            <a:p>
              <a:pPr algn="dist"/>
              <a:r>
                <a:rPr lang="en-US" altLang="zh-CN" sz="1200" dirty="0" err="1">
                  <a:solidFill>
                    <a:schemeClr val="bg1"/>
                  </a:solidFill>
                  <a:cs typeface="+mn-ea"/>
                  <a:sym typeface="+mn-lt"/>
                </a:rPr>
                <a:t>shang</a:t>
              </a:r>
              <a:r>
                <a:rPr lang="en-US" altLang="zh-CN" sz="1200" dirty="0">
                  <a:solidFill>
                    <a:schemeClr val="bg1"/>
                  </a:solidFill>
                  <a:cs typeface="+mn-ea"/>
                  <a:sym typeface="+mn-lt"/>
                </a:rPr>
                <a:t> </a:t>
              </a:r>
              <a:r>
                <a:rPr lang="en-US" altLang="zh-CN" sz="1200" dirty="0" err="1">
                  <a:solidFill>
                    <a:schemeClr val="bg1"/>
                  </a:solidFill>
                  <a:cs typeface="+mn-ea"/>
                  <a:sym typeface="+mn-lt"/>
                </a:rPr>
                <a:t>hai</a:t>
              </a:r>
              <a:r>
                <a:rPr lang="en-US" altLang="zh-CN" sz="1200" dirty="0">
                  <a:solidFill>
                    <a:schemeClr val="bg1"/>
                  </a:solidFill>
                  <a:cs typeface="+mn-ea"/>
                  <a:sym typeface="+mn-lt"/>
                </a:rPr>
                <a:t> </a:t>
              </a:r>
              <a:r>
                <a:rPr lang="en-US" altLang="zh-CN" sz="1200" dirty="0" err="1">
                  <a:solidFill>
                    <a:schemeClr val="bg1"/>
                  </a:solidFill>
                  <a:cs typeface="+mn-ea"/>
                  <a:sym typeface="+mn-lt"/>
                </a:rPr>
                <a:t>daxue</a:t>
              </a:r>
              <a:r>
                <a:rPr lang="en-US" altLang="zh-CN" sz="1200" dirty="0">
                  <a:solidFill>
                    <a:schemeClr val="bg1"/>
                  </a:solidFill>
                  <a:cs typeface="+mn-ea"/>
                  <a:sym typeface="+mn-lt"/>
                </a:rPr>
                <a:t> xiao yuan feng </a:t>
              </a:r>
              <a:r>
                <a:rPr lang="en-US" altLang="zh-CN" sz="1200" dirty="0" err="1">
                  <a:solidFill>
                    <a:schemeClr val="bg1"/>
                  </a:solidFill>
                  <a:cs typeface="+mn-ea"/>
                  <a:sym typeface="+mn-lt"/>
                </a:rPr>
                <a:t>guang</a:t>
              </a:r>
              <a:endParaRPr lang="zh-CN" altLang="en-US" sz="1200" dirty="0">
                <a:solidFill>
                  <a:schemeClr val="bg1"/>
                </a:solidFill>
                <a:cs typeface="+mn-ea"/>
                <a:sym typeface="+mn-lt"/>
              </a:endParaRPr>
            </a:p>
          </p:txBody>
        </p:sp>
      </p:grpSp>
      <p:pic>
        <p:nvPicPr>
          <p:cNvPr id="1026" name="Picture 2">
            <a:extLst>
              <a:ext uri="{FF2B5EF4-FFF2-40B4-BE49-F238E27FC236}">
                <a16:creationId xmlns:a16="http://schemas.microsoft.com/office/drawing/2014/main" id="{A3E52B32-1E92-4CDB-9D7F-7730BD658D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588" y="452813"/>
            <a:ext cx="2096036" cy="81914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DBA6D68-E699-47B7-B64C-B9DD132BBBD4}"/>
              </a:ext>
            </a:extLst>
          </p:cNvPr>
          <p:cNvSpPr txBox="1"/>
          <p:nvPr/>
        </p:nvSpPr>
        <p:spPr>
          <a:xfrm>
            <a:off x="424183" y="4624317"/>
            <a:ext cx="1731145" cy="369332"/>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 第</a:t>
            </a:r>
            <a:r>
              <a:rPr lang="en-US" altLang="zh-CN" dirty="0">
                <a:latin typeface="华文楷体" panose="02010600040101010101" pitchFamily="2" charset="-122"/>
                <a:ea typeface="华文楷体" panose="02010600040101010101" pitchFamily="2" charset="-122"/>
              </a:rPr>
              <a:t>7</a:t>
            </a:r>
            <a:r>
              <a:rPr lang="zh-CN" altLang="en-US" dirty="0">
                <a:latin typeface="华文楷体" panose="02010600040101010101" pitchFamily="2" charset="-122"/>
                <a:ea typeface="华文楷体" panose="02010600040101010101" pitchFamily="2" charset="-122"/>
              </a:rPr>
              <a:t>小组</a:t>
            </a:r>
          </a:p>
        </p:txBody>
      </p:sp>
    </p:spTree>
    <p:extLst>
      <p:ext uri="{BB962C8B-B14F-4D97-AF65-F5344CB8AC3E}">
        <p14:creationId xmlns:p14="http://schemas.microsoft.com/office/powerpoint/2010/main" val="325810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0-#ppt_w/2"/>
                                          </p:val>
                                        </p:tav>
                                        <p:tav tm="100000">
                                          <p:val>
                                            <p:strVal val="#ppt_x"/>
                                          </p:val>
                                        </p:tav>
                                      </p:tavLst>
                                    </p:anim>
                                    <p:anim calcmode="lin" valueType="num">
                                      <p:cBhvr additive="base">
                                        <p:cTn id="20" dur="10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1000" fill="hold"/>
                                        <p:tgtEl>
                                          <p:spTgt spid="38"/>
                                        </p:tgtEl>
                                        <p:attrNameLst>
                                          <p:attrName>ppt_x</p:attrName>
                                        </p:attrNameLst>
                                      </p:cBhvr>
                                      <p:tavLst>
                                        <p:tav tm="0">
                                          <p:val>
                                            <p:strVal val="1+#ppt_w/2"/>
                                          </p:val>
                                        </p:tav>
                                        <p:tav tm="100000">
                                          <p:val>
                                            <p:strVal val="#ppt_x"/>
                                          </p:val>
                                        </p:tav>
                                      </p:tavLst>
                                    </p:anim>
                                    <p:anim calcmode="lin" valueType="num">
                                      <p:cBhvr additive="base">
                                        <p:cTn id="24" dur="10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en-US" altLang="zh-CN" dirty="0"/>
              <a:t>AMIE</a:t>
            </a:r>
            <a:endParaRPr lang="zh-CN" altLang="en-US" dirty="0"/>
          </a:p>
        </p:txBody>
      </p:sp>
      <p:sp>
        <p:nvSpPr>
          <p:cNvPr id="2" name="文本框 1">
            <a:extLst>
              <a:ext uri="{FF2B5EF4-FFF2-40B4-BE49-F238E27FC236}">
                <a16:creationId xmlns:a16="http://schemas.microsoft.com/office/drawing/2014/main" id="{4794DA40-4C63-479C-B5A8-4E4739DDD039}"/>
              </a:ext>
            </a:extLst>
          </p:cNvPr>
          <p:cNvSpPr txBox="1"/>
          <p:nvPr/>
        </p:nvSpPr>
        <p:spPr>
          <a:xfrm>
            <a:off x="1249960" y="1971413"/>
            <a:ext cx="10242958" cy="923330"/>
          </a:xfrm>
          <a:prstGeom prst="rect">
            <a:avLst/>
          </a:prstGeom>
          <a:noFill/>
        </p:spPr>
        <p:txBody>
          <a:bodyPr wrap="square" rtlCol="0">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AMIE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ILP(Inductive Logic Programming)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中衍生出来的。</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en-US" dirty="0"/>
          </a:p>
        </p:txBody>
      </p:sp>
      <p:sp>
        <p:nvSpPr>
          <p:cNvPr id="3" name="文本框 2">
            <a:extLst>
              <a:ext uri="{FF2B5EF4-FFF2-40B4-BE49-F238E27FC236}">
                <a16:creationId xmlns:a16="http://schemas.microsoft.com/office/drawing/2014/main" id="{31781349-48D5-4C56-8A2F-185BDD8130CE}"/>
              </a:ext>
            </a:extLst>
          </p:cNvPr>
          <p:cNvSpPr txBox="1"/>
          <p:nvPr/>
        </p:nvSpPr>
        <p:spPr>
          <a:xfrm>
            <a:off x="1249960" y="3075149"/>
            <a:ext cx="8061820" cy="369332"/>
          </a:xfrm>
          <a:prstGeom prst="rect">
            <a:avLst/>
          </a:prstGeom>
          <a:noFill/>
        </p:spPr>
        <p:txBody>
          <a:bodyPr wrap="square" rtlCol="0">
            <a:spAutoFit/>
          </a:bodyPr>
          <a:lstStyle/>
          <a:p>
            <a:r>
              <a:rPr lang="en-US" altLang="zh-CN" sz="1800" dirty="0">
                <a:solidFill>
                  <a:srgbClr val="000000"/>
                </a:solidFill>
                <a:effectLst/>
                <a:latin typeface="CMR10"/>
              </a:rPr>
              <a:t>“If two persons are married, then they (usually) live in the same city</a:t>
            </a:r>
            <a:endParaRPr lang="zh-CN" altLang="en-US" dirty="0"/>
          </a:p>
        </p:txBody>
      </p:sp>
      <p:sp>
        <p:nvSpPr>
          <p:cNvPr id="6" name="文本框 5">
            <a:extLst>
              <a:ext uri="{FF2B5EF4-FFF2-40B4-BE49-F238E27FC236}">
                <a16:creationId xmlns:a16="http://schemas.microsoft.com/office/drawing/2014/main" id="{4ACEBAD6-4DB7-4965-B554-39A61F2121D1}"/>
              </a:ext>
            </a:extLst>
          </p:cNvPr>
          <p:cNvSpPr txBox="1"/>
          <p:nvPr/>
        </p:nvSpPr>
        <p:spPr>
          <a:xfrm flipH="1">
            <a:off x="1161455" y="3994618"/>
            <a:ext cx="8855000" cy="2031325"/>
          </a:xfrm>
          <a:prstGeom prst="rect">
            <a:avLst/>
          </a:prstGeom>
          <a:noFill/>
        </p:spPr>
        <p:txBody>
          <a:bodyPr wrap="square" rtlCol="0">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ILP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从基本事实（</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ground fact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）推演逻辑规则，但是它目前无法运用在语义知识库</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semantic KBs</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当中</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主要有有两个原因：</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一</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ILP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需要否定语句作为反例，而语义知识库中的否定语句比较少；</a:t>
            </a:r>
            <a:r>
              <a:rPr lang="zh-CN" altLang="en-US" kern="100" dirty="0">
                <a:latin typeface="等线" panose="02010600030101010101" pitchFamily="2" charset="-122"/>
                <a:ea typeface="等线" panose="02010600030101010101" pitchFamily="2" charset="-122"/>
                <a:cs typeface="Times New Roman" panose="02020603050405020304" pitchFamily="18" charset="0"/>
              </a:rPr>
              <a:t>二</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是目前的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ILP</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运行时间</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比较慢，并且无法解决大规模数据。</a:t>
            </a:r>
          </a:p>
          <a:p>
            <a:r>
              <a:rPr lang="zh-CN" altLang="zh-CN" sz="1800" dirty="0">
                <a:effectLst/>
                <a:ea typeface="等线" panose="02010600030101010101" pitchFamily="2" charset="-122"/>
                <a:cs typeface="Times New Roman" panose="02020603050405020304" pitchFamily="18" charset="0"/>
              </a:rPr>
              <a:t>因此基于规则推理，提出了一个新的算法</a:t>
            </a:r>
            <a:r>
              <a:rPr lang="en-US" altLang="zh-CN" sz="1800" dirty="0">
                <a:effectLst/>
                <a:ea typeface="等线" panose="02010600030101010101" pitchFamily="2" charset="-122"/>
                <a:cs typeface="Times New Roman" panose="02020603050405020304" pitchFamily="18" charset="0"/>
              </a:rPr>
              <a:t>AMIE</a:t>
            </a:r>
            <a:r>
              <a:rPr lang="zh-CN" altLang="zh-CN" sz="1800" dirty="0">
                <a:effectLst/>
                <a:ea typeface="等线" panose="02010600030101010101" pitchFamily="2" charset="-122"/>
                <a:cs typeface="Times New Roman" panose="02020603050405020304" pitchFamily="18" charset="0"/>
              </a:rPr>
              <a:t>，全称是基于不完备知识库的关联规则挖掘算法（</a:t>
            </a:r>
            <a:r>
              <a:rPr lang="en-US" altLang="zh-CN" sz="1800" dirty="0">
                <a:effectLst/>
                <a:ea typeface="等线" panose="02010600030101010101" pitchFamily="2" charset="-122"/>
                <a:cs typeface="Times New Roman" panose="02020603050405020304" pitchFamily="18" charset="0"/>
              </a:rPr>
              <a:t>Association Rule Mining under Incomplete Evidence</a:t>
            </a:r>
            <a:r>
              <a:rPr lang="zh-CN" altLang="zh-CN" sz="1800" dirty="0">
                <a:effectLst/>
                <a:ea typeface="等线" panose="02010600030101010101" pitchFamily="2"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6901180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OOKB Entity Problem</a:t>
            </a:r>
            <a:endParaRPr lang="zh-CN" altLang="en-US" dirty="0"/>
          </a:p>
        </p:txBody>
      </p:sp>
      <mc:AlternateContent xmlns:mc="http://schemas.openxmlformats.org/markup-compatibility/2006" xmlns:a14="http://schemas.microsoft.com/office/drawing/2010/main">
        <mc:Choice Requires="a14">
          <p:sp>
            <p:nvSpPr>
              <p:cNvPr id="3" name="文本框 2"/>
              <p:cNvSpPr txBox="1"/>
              <p:nvPr/>
            </p:nvSpPr>
            <p:spPr>
              <a:xfrm>
                <a:off x="606669" y="1299132"/>
                <a:ext cx="4985238" cy="2585323"/>
              </a:xfrm>
              <a:prstGeom prst="rect">
                <a:avLst/>
              </a:prstGeom>
              <a:noFill/>
            </p:spPr>
            <p:txBody>
              <a:bodyPr wrap="square" rtlCol="0">
                <a:spAutoFit/>
              </a:bodyPr>
              <a:lstStyle/>
              <a:p>
                <a:r>
                  <a:rPr lang="zh-CN" altLang="en-US" dirty="0"/>
                  <a:t>定义一种新三元组</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m:rPr>
                            <m:sty m:val="p"/>
                          </m:rPr>
                          <a:rPr lang="en-US" altLang="zh-CN" i="1">
                            <a:latin typeface="Cambria Math" panose="02040503050406030204" pitchFamily="18" charset="0"/>
                          </a:rPr>
                          <m:t>aux</m:t>
                        </m:r>
                      </m:sub>
                    </m:sSub>
                  </m:oMath>
                </a14:m>
                <a:r>
                  <a:rPr lang="zh-CN" altLang="en-US" dirty="0"/>
                  <a:t>包含一个</a:t>
                </a:r>
                <a:r>
                  <a:rPr lang="en-US" altLang="zh-CN" dirty="0"/>
                  <a:t>OOKB</a:t>
                </a:r>
                <a:r>
                  <a:rPr lang="zh-CN" altLang="en-US" dirty="0"/>
                  <a:t>中的实体，一个已有知识库中的实体以及知识库中已有的关系。附加的三元组</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m:rPr>
                            <m:sty m:val="p"/>
                          </m:rPr>
                          <a:rPr lang="en-US" altLang="zh-CN" i="1">
                            <a:latin typeface="Cambria Math" panose="02040503050406030204" pitchFamily="18" charset="0"/>
                          </a:rPr>
                          <m:t>aux</m:t>
                        </m:r>
                      </m:sub>
                    </m:sSub>
                  </m:oMath>
                </a14:m>
                <a:r>
                  <a:rPr lang="zh-CN" altLang="en-US" dirty="0"/>
                  <a:t>表示组合知识图</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m:rPr>
                            <m:sty m:val="p"/>
                          </m:rPr>
                          <a:rPr lang="en-US" altLang="zh-CN" i="1">
                            <a:latin typeface="Cambria Math" panose="02040503050406030204" pitchFamily="18" charset="0"/>
                          </a:rPr>
                          <m:t>aux</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𝐺</m:t>
                    </m:r>
                  </m:oMath>
                </a14:m>
                <a:r>
                  <a:rPr lang="zh-CN" altLang="en-US" dirty="0"/>
                  <a:t>中连接</a:t>
                </a:r>
                <a:r>
                  <a:rPr lang="en-US" altLang="zh-CN" dirty="0"/>
                  <a:t>E(G)</a:t>
                </a:r>
                <a:r>
                  <a:rPr lang="zh-CN" altLang="en-US" dirty="0"/>
                  <a:t>和</a:t>
                </a:r>
                <a:r>
                  <a:rPr lang="en-US" altLang="zh-CN" dirty="0"/>
                  <a:t>EOOKB</a:t>
                </a:r>
                <a:r>
                  <a:rPr lang="zh-CN" altLang="en-US" dirty="0"/>
                  <a:t>的边。</a:t>
                </a:r>
                <a:endParaRPr lang="en-US" altLang="zh-CN" dirty="0"/>
              </a:p>
              <a:p>
                <a:endParaRPr lang="en-US" altLang="zh-CN" dirty="0"/>
              </a:p>
              <a:p>
                <a:r>
                  <a:rPr lang="zh-CN" altLang="en-US" dirty="0"/>
                  <a:t>这个模型任务是能正确确认包含</a:t>
                </a:r>
                <a:r>
                  <a:rPr lang="en-US" altLang="zh-CN" dirty="0"/>
                  <a:t>OOKB</a:t>
                </a:r>
                <a:r>
                  <a:rPr lang="zh-CN" altLang="en-US" dirty="0"/>
                  <a:t>实体的丢失的关系三元组，或者说是</a:t>
                </a:r>
                <a:endParaRPr lang="en-US" altLang="zh-CN" dirty="0"/>
              </a:p>
              <a:p>
                <a:r>
                  <a:rPr lang="zh-CN" altLang="en-US" dirty="0"/>
                  <a:t>这个模型结合附加的信息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m:rPr>
                            <m:sty m:val="p"/>
                          </m:rPr>
                          <a:rPr lang="en-US" altLang="zh-CN" i="1">
                            <a:latin typeface="Cambria Math" panose="02040503050406030204" pitchFamily="18" charset="0"/>
                          </a:rPr>
                          <m:t>aux</m:t>
                        </m:r>
                      </m:sub>
                    </m:sSub>
                  </m:oMath>
                </a14:m>
                <a:r>
                  <a:rPr lang="zh-CN" altLang="en-US" dirty="0"/>
                  <a:t>来将我们已有的在</a:t>
                </a:r>
                <a:r>
                  <a:rPr lang="en-US" altLang="zh-CN" dirty="0"/>
                  <a:t>G</a:t>
                </a:r>
                <a:r>
                  <a:rPr lang="zh-CN" altLang="en-US" dirty="0"/>
                  <a:t>中的信息转移到</a:t>
                </a:r>
                <a:r>
                  <a:rPr lang="en-US" altLang="zh-CN" dirty="0"/>
                  <a:t>OOKB</a:t>
                </a:r>
                <a:r>
                  <a:rPr lang="zh-CN" altLang="en-US" dirty="0"/>
                  <a:t>实体中。</a:t>
                </a:r>
                <a:endParaRPr lang="en-US" altLang="zh-CN" dirty="0"/>
              </a:p>
            </p:txBody>
          </p:sp>
        </mc:Choice>
        <mc:Fallback xmlns="">
          <p:sp>
            <p:nvSpPr>
              <p:cNvPr id="3" name="文本框 2"/>
              <p:cNvSpPr txBox="1">
                <a:spLocks noRot="1" noChangeAspect="1" noMove="1" noResize="1" noEditPoints="1" noAdjustHandles="1" noChangeArrowheads="1" noChangeShapeType="1" noTextEdit="1"/>
              </p:cNvSpPr>
              <p:nvPr/>
            </p:nvSpPr>
            <p:spPr>
              <a:xfrm>
                <a:off x="606669" y="1299132"/>
                <a:ext cx="4985238" cy="2585323"/>
              </a:xfrm>
              <a:prstGeom prst="rect">
                <a:avLst/>
              </a:prstGeom>
              <a:blipFill>
                <a:blip r:embed="rId2"/>
                <a:stretch>
                  <a:fillRect l="-1102" t="-1179" r="-5630"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6857290" y="1028698"/>
                <a:ext cx="5407979" cy="1200329"/>
              </a:xfrm>
              <a:prstGeom prst="rect">
                <a:avLst/>
              </a:prstGeom>
              <a:noFill/>
            </p:spPr>
            <p:txBody>
              <a:bodyPr wrap="square" rtlCol="0">
                <a:spAutoFit/>
              </a:bodyPr>
              <a:lstStyle/>
              <a:p>
                <a:r>
                  <a:rPr lang="en-US" altLang="zh-CN" i="1" dirty="0"/>
                  <a:t>G</a:t>
                </a:r>
                <a:r>
                  <a:rPr lang="en-US" altLang="zh-CN" dirty="0"/>
                  <a:t> </a:t>
                </a:r>
                <a:r>
                  <a:rPr lang="zh-CN" altLang="en-US" dirty="0"/>
                  <a:t>：知识库</a:t>
                </a:r>
                <a:endParaRPr lang="en-US" altLang="zh-CN" dirty="0"/>
              </a:p>
              <a:p>
                <a:r>
                  <a:rPr lang="en-US" altLang="zh-CN" dirty="0"/>
                  <a:t>(</a:t>
                </a:r>
                <a:r>
                  <a:rPr lang="en-US" altLang="zh-CN" i="1" dirty="0"/>
                  <a:t>h; r; t</a:t>
                </a:r>
                <a:r>
                  <a:rPr lang="en-US" altLang="zh-CN" dirty="0"/>
                  <a:t>) </a:t>
                </a:r>
                <a:r>
                  <a:rPr lang="zh-CN" altLang="en-US" dirty="0"/>
                  <a:t>：一个三元组，</a:t>
                </a:r>
                <a:r>
                  <a:rPr lang="pt-BR" altLang="zh-CN" i="1" dirty="0"/>
                  <a:t> h; t </a:t>
                </a:r>
                <a:r>
                  <a:rPr lang="zh-CN" altLang="en-US" i="1" dirty="0"/>
                  <a:t>∈</a:t>
                </a:r>
                <a:r>
                  <a:rPr lang="pt-BR" altLang="zh-CN" i="1" dirty="0"/>
                  <a:t> E </a:t>
                </a:r>
                <a:r>
                  <a:rPr lang="pt-BR" altLang="zh-CN" dirty="0"/>
                  <a:t>and </a:t>
                </a:r>
                <a:r>
                  <a:rPr lang="pt-BR" altLang="zh-CN" i="1" dirty="0"/>
                  <a:t>r </a:t>
                </a:r>
                <a:r>
                  <a:rPr lang="zh-CN" altLang="en-US" i="1" dirty="0"/>
                  <a:t>∈</a:t>
                </a:r>
                <a:r>
                  <a:rPr lang="pt-BR" altLang="zh-CN" i="1" dirty="0"/>
                  <a:t> R</a:t>
                </a:r>
                <a:r>
                  <a:rPr lang="pt-BR" altLang="zh-CN" dirty="0"/>
                  <a:t> </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m:rPr>
                            <m:sty m:val="p"/>
                          </m:rPr>
                          <a:rPr lang="en-US" altLang="zh-CN" i="1">
                            <a:latin typeface="Cambria Math" panose="02040503050406030204" pitchFamily="18" charset="0"/>
                          </a:rPr>
                          <m:t>aux</m:t>
                        </m:r>
                      </m:sub>
                    </m:sSub>
                  </m:oMath>
                </a14:m>
                <a:r>
                  <a:rPr lang="zh-CN" altLang="en-US" dirty="0"/>
                  <a:t>：新三元组，</a:t>
                </a:r>
                <a:r>
                  <a:rPr lang="pt-BR" altLang="zh-CN" i="1" dirty="0"/>
                  <a:t>E(</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𝑎𝑢𝑥</m:t>
                        </m:r>
                      </m:sub>
                    </m:sSub>
                  </m:oMath>
                </a14:m>
                <a:r>
                  <a:rPr lang="pt-BR" altLang="zh-CN" i="1" dirty="0"/>
                  <a:t>) </a:t>
                </a:r>
                <a14:m>
                  <m:oMath xmlns:m="http://schemas.openxmlformats.org/officeDocument/2006/math">
                    <m:r>
                      <a:rPr lang="pt-BR" altLang="zh-CN" i="1" smtClean="0">
                        <a:latin typeface="Cambria Math" panose="02040503050406030204" pitchFamily="18" charset="0"/>
                      </a:rPr>
                      <m:t>⊄</m:t>
                    </m:r>
                  </m:oMath>
                </a14:m>
                <a:r>
                  <a:rPr lang="pt-BR" altLang="zh-CN" i="1" dirty="0"/>
                  <a:t>E(G)</a:t>
                </a:r>
                <a:r>
                  <a:rPr lang="pt-BR" altLang="zh-CN" dirty="0"/>
                  <a:t> and </a:t>
                </a:r>
                <a:r>
                  <a:rPr lang="pt-BR" altLang="zh-CN" i="1" dirty="0"/>
                  <a:t>R(</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𝑎𝑢𝑥</m:t>
                        </m:r>
                      </m:sub>
                    </m:sSub>
                  </m:oMath>
                </a14:m>
                <a:r>
                  <a:rPr lang="pt-BR" altLang="zh-CN" i="1" dirty="0"/>
                  <a:t>) ⊆ R(G)</a:t>
                </a:r>
                <a:br>
                  <a:rPr lang="pt-BR" altLang="zh-CN" dirty="0"/>
                </a:br>
                <a14:m>
                  <m:oMath xmlns:m="http://schemas.openxmlformats.org/officeDocument/2006/math">
                    <m:sSub>
                      <m:sSubPr>
                        <m:ctrlPr>
                          <a:rPr lang="pt-BR" altLang="zh-CN"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𝑂𝑂𝐾𝐵</m:t>
                        </m:r>
                      </m:sub>
                    </m:sSub>
                  </m:oMath>
                </a14:m>
                <a:r>
                  <a:rPr lang="zh-CN" altLang="en-US" dirty="0"/>
                  <a:t> </a:t>
                </a:r>
                <a:r>
                  <a:rPr lang="en-US" altLang="zh-CN" dirty="0"/>
                  <a:t>= </a:t>
                </a:r>
                <a:r>
                  <a:rPr lang="pt-BR" altLang="zh-CN" i="1" dirty="0"/>
                  <a:t>E(</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𝑎𝑢𝑥</m:t>
                        </m:r>
                      </m:sub>
                    </m:sSub>
                  </m:oMath>
                </a14:m>
                <a:r>
                  <a:rPr lang="pt-BR" altLang="zh-CN" i="1" dirty="0"/>
                  <a:t>) \ E(G)</a:t>
                </a:r>
                <a:r>
                  <a:rPr lang="pt-BR" altLang="zh-CN" dirty="0"/>
                  <a:t> </a:t>
                </a:r>
                <a:r>
                  <a:rPr lang="zh-CN" altLang="en-US" dirty="0"/>
                  <a:t>：</a:t>
                </a:r>
                <a:r>
                  <a:rPr lang="en-US" altLang="zh-CN" dirty="0"/>
                  <a:t>OOKB</a:t>
                </a:r>
                <a:r>
                  <a:rPr lang="zh-CN" altLang="en-US" dirty="0"/>
                  <a:t>实体</a:t>
                </a:r>
              </a:p>
            </p:txBody>
          </p:sp>
        </mc:Choice>
        <mc:Fallback xmlns="">
          <p:sp>
            <p:nvSpPr>
              <p:cNvPr id="4" name="文本框 3"/>
              <p:cNvSpPr txBox="1">
                <a:spLocks noRot="1" noChangeAspect="1" noMove="1" noResize="1" noEditPoints="1" noAdjustHandles="1" noChangeArrowheads="1" noChangeShapeType="1" noTextEdit="1"/>
              </p:cNvSpPr>
              <p:nvPr/>
            </p:nvSpPr>
            <p:spPr>
              <a:xfrm>
                <a:off x="6857290" y="1028698"/>
                <a:ext cx="5407979" cy="1200329"/>
              </a:xfrm>
              <a:prstGeom prst="rect">
                <a:avLst/>
              </a:prstGeom>
              <a:blipFill>
                <a:blip r:embed="rId3"/>
                <a:stretch>
                  <a:fillRect l="-1015" t="-3046" b="-7107"/>
                </a:stretch>
              </a:blipFill>
            </p:spPr>
            <p:txBody>
              <a:bodyPr/>
              <a:lstStyle/>
              <a:p>
                <a:r>
                  <a:rPr lang="zh-CN" altLang="en-US">
                    <a:noFill/>
                  </a:rPr>
                  <a:t> </a:t>
                </a:r>
              </a:p>
            </p:txBody>
          </p:sp>
        </mc:Fallback>
      </mc:AlternateContent>
      <p:sp>
        <p:nvSpPr>
          <p:cNvPr id="8" name="椭圆 7"/>
          <p:cNvSpPr/>
          <p:nvPr/>
        </p:nvSpPr>
        <p:spPr>
          <a:xfrm>
            <a:off x="4888904" y="4095462"/>
            <a:ext cx="553916" cy="571500"/>
          </a:xfrm>
          <a:prstGeom prst="ellipse">
            <a:avLst/>
          </a:prstGeom>
          <a:solidFill>
            <a:schemeClr val="accent6">
              <a:lumMod val="40000"/>
              <a:lumOff val="6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pSp>
        <p:nvGrpSpPr>
          <p:cNvPr id="17" name="组合 16"/>
          <p:cNvGrpSpPr/>
          <p:nvPr/>
        </p:nvGrpSpPr>
        <p:grpSpPr>
          <a:xfrm rot="18583937">
            <a:off x="6107947" y="4431323"/>
            <a:ext cx="1963616" cy="1714500"/>
            <a:chOff x="6119446" y="4123592"/>
            <a:chExt cx="1963616" cy="1714500"/>
          </a:xfrm>
        </p:grpSpPr>
        <p:sp>
          <p:nvSpPr>
            <p:cNvPr id="5" name="椭圆 4"/>
            <p:cNvSpPr/>
            <p:nvPr/>
          </p:nvSpPr>
          <p:spPr>
            <a:xfrm>
              <a:off x="6119446" y="4695092"/>
              <a:ext cx="553916" cy="5715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 name="椭圆 5"/>
            <p:cNvSpPr/>
            <p:nvPr/>
          </p:nvSpPr>
          <p:spPr>
            <a:xfrm>
              <a:off x="7529146" y="5266592"/>
              <a:ext cx="553916" cy="5715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7" name="椭圆 6"/>
            <p:cNvSpPr/>
            <p:nvPr/>
          </p:nvSpPr>
          <p:spPr>
            <a:xfrm>
              <a:off x="7529146" y="4123592"/>
              <a:ext cx="553916" cy="5715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cxnSp>
          <p:nvCxnSpPr>
            <p:cNvPr id="10" name="直接连接符 9"/>
            <p:cNvCxnSpPr>
              <a:stCxn id="5" idx="7"/>
              <a:endCxn id="7" idx="2"/>
            </p:cNvCxnSpPr>
            <p:nvPr/>
          </p:nvCxnSpPr>
          <p:spPr>
            <a:xfrm flipV="1">
              <a:off x="6592243" y="4409342"/>
              <a:ext cx="936903" cy="369444"/>
            </a:xfrm>
            <a:prstGeom prst="line">
              <a:avLst/>
            </a:prstGeom>
          </p:spPr>
          <p:style>
            <a:lnRef idx="1">
              <a:schemeClr val="accent5"/>
            </a:lnRef>
            <a:fillRef idx="0">
              <a:schemeClr val="accent5"/>
            </a:fillRef>
            <a:effectRef idx="0">
              <a:schemeClr val="accent5"/>
            </a:effectRef>
            <a:fontRef idx="minor">
              <a:schemeClr val="tx1"/>
            </a:fontRef>
          </p:style>
        </p:cxnSp>
        <p:cxnSp>
          <p:nvCxnSpPr>
            <p:cNvPr id="14" name="直接连接符 13"/>
            <p:cNvCxnSpPr>
              <a:stCxn id="7" idx="4"/>
              <a:endCxn id="6" idx="0"/>
            </p:cNvCxnSpPr>
            <p:nvPr/>
          </p:nvCxnSpPr>
          <p:spPr>
            <a:xfrm>
              <a:off x="7806104" y="4695092"/>
              <a:ext cx="0" cy="571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2"/>
              <a:endCxn id="5" idx="5"/>
            </p:cNvCxnSpPr>
            <p:nvPr/>
          </p:nvCxnSpPr>
          <p:spPr>
            <a:xfrm flipH="1" flipV="1">
              <a:off x="6592243" y="5182898"/>
              <a:ext cx="936903" cy="36944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文本框 17"/>
          <p:cNvSpPr txBox="1"/>
          <p:nvPr/>
        </p:nvSpPr>
        <p:spPr>
          <a:xfrm>
            <a:off x="6547432" y="4936350"/>
            <a:ext cx="199293" cy="369332"/>
          </a:xfrm>
          <a:prstGeom prst="rect">
            <a:avLst/>
          </a:prstGeom>
          <a:noFill/>
        </p:spPr>
        <p:txBody>
          <a:bodyPr wrap="square" rtlCol="0">
            <a:spAutoFit/>
          </a:bodyPr>
          <a:lstStyle/>
          <a:p>
            <a:r>
              <a:rPr lang="en-US" altLang="zh-CN" dirty="0"/>
              <a:t>r</a:t>
            </a:r>
            <a:endParaRPr lang="zh-CN" altLang="en-US" dirty="0"/>
          </a:p>
        </p:txBody>
      </p:sp>
      <p:sp>
        <p:nvSpPr>
          <p:cNvPr id="19" name="文本框 18"/>
          <p:cNvSpPr txBox="1"/>
          <p:nvPr/>
        </p:nvSpPr>
        <p:spPr>
          <a:xfrm>
            <a:off x="7329947" y="5434987"/>
            <a:ext cx="199293" cy="369332"/>
          </a:xfrm>
          <a:prstGeom prst="rect">
            <a:avLst/>
          </a:prstGeom>
          <a:noFill/>
        </p:spPr>
        <p:txBody>
          <a:bodyPr wrap="square" rtlCol="0">
            <a:spAutoFit/>
          </a:bodyPr>
          <a:lstStyle/>
          <a:p>
            <a:r>
              <a:rPr lang="en-US" altLang="zh-CN" dirty="0"/>
              <a:t>r</a:t>
            </a:r>
            <a:endParaRPr lang="zh-CN" altLang="en-US" dirty="0"/>
          </a:p>
        </p:txBody>
      </p:sp>
      <p:sp>
        <p:nvSpPr>
          <p:cNvPr id="20" name="文本框 19"/>
          <p:cNvSpPr txBox="1"/>
          <p:nvPr/>
        </p:nvSpPr>
        <p:spPr>
          <a:xfrm>
            <a:off x="7429593" y="4414231"/>
            <a:ext cx="199293" cy="369332"/>
          </a:xfrm>
          <a:prstGeom prst="rect">
            <a:avLst/>
          </a:prstGeom>
          <a:noFill/>
        </p:spPr>
        <p:txBody>
          <a:bodyPr wrap="square" rtlCol="0">
            <a:spAutoFit/>
          </a:bodyPr>
          <a:lstStyle/>
          <a:p>
            <a:r>
              <a:rPr lang="en-US" altLang="zh-CN" dirty="0"/>
              <a:t>r</a:t>
            </a:r>
            <a:endParaRPr lang="zh-CN" altLang="en-US" dirty="0"/>
          </a:p>
        </p:txBody>
      </p:sp>
      <p:sp>
        <p:nvSpPr>
          <p:cNvPr id="21" name="矩形 20"/>
          <p:cNvSpPr/>
          <p:nvPr/>
        </p:nvSpPr>
        <p:spPr>
          <a:xfrm>
            <a:off x="6110654" y="3985568"/>
            <a:ext cx="2400300" cy="2240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114108" y="5473827"/>
            <a:ext cx="553916" cy="571500"/>
          </a:xfrm>
          <a:prstGeom prst="ellipse">
            <a:avLst/>
          </a:prstGeom>
          <a:solidFill>
            <a:schemeClr val="accent6">
              <a:lumMod val="40000"/>
              <a:lumOff val="6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4" name="矩形 23"/>
              <p:cNvSpPr/>
              <p:nvPr/>
            </p:nvSpPr>
            <p:spPr>
              <a:xfrm>
                <a:off x="5148670" y="5619653"/>
                <a:ext cx="507600"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altLang="zh-CN" sz="1200" i="1">
                              <a:latin typeface="Cambria Math" panose="02040503050406030204" pitchFamily="18" charset="0"/>
                            </a:rPr>
                          </m:ctrlPr>
                        </m:sSubPr>
                        <m:e>
                          <m:r>
                            <a:rPr lang="en-US" altLang="zh-CN" sz="1200" i="1">
                              <a:latin typeface="Cambria Math" panose="02040503050406030204" pitchFamily="18" charset="0"/>
                            </a:rPr>
                            <m:t>𝐸</m:t>
                          </m:r>
                        </m:e>
                        <m:sub>
                          <m:r>
                            <a:rPr lang="en-US" altLang="zh-CN" sz="1200" i="1">
                              <a:latin typeface="Cambria Math" panose="02040503050406030204" pitchFamily="18" charset="0"/>
                            </a:rPr>
                            <m:t>𝑂𝑂𝐾𝐵</m:t>
                          </m:r>
                        </m:sub>
                      </m:sSub>
                    </m:oMath>
                  </m:oMathPara>
                </a14:m>
                <a:endParaRPr lang="zh-CN" altLang="en-US" sz="1200" dirty="0"/>
              </a:p>
            </p:txBody>
          </p:sp>
        </mc:Choice>
        <mc:Fallback xmlns="">
          <p:sp>
            <p:nvSpPr>
              <p:cNvPr id="24" name="矩形 23"/>
              <p:cNvSpPr>
                <a:spLocks noRot="1" noChangeAspect="1" noMove="1" noResize="1" noEditPoints="1" noAdjustHandles="1" noChangeArrowheads="1" noChangeShapeType="1" noTextEdit="1"/>
              </p:cNvSpPr>
              <p:nvPr/>
            </p:nvSpPr>
            <p:spPr>
              <a:xfrm>
                <a:off x="5148670" y="5619653"/>
                <a:ext cx="507600" cy="276999"/>
              </a:xfrm>
              <a:prstGeom prst="rect">
                <a:avLst/>
              </a:prstGeom>
              <a:blipFill>
                <a:blip r:embed="rId4"/>
                <a:stretch>
                  <a:fillRect r="-48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4894870" y="4242712"/>
                <a:ext cx="507600"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altLang="zh-CN" sz="1200" i="1">
                              <a:latin typeface="Cambria Math" panose="02040503050406030204" pitchFamily="18" charset="0"/>
                            </a:rPr>
                          </m:ctrlPr>
                        </m:sSubPr>
                        <m:e>
                          <m:r>
                            <a:rPr lang="en-US" altLang="zh-CN" sz="1200" i="1">
                              <a:latin typeface="Cambria Math" panose="02040503050406030204" pitchFamily="18" charset="0"/>
                            </a:rPr>
                            <m:t>𝐸</m:t>
                          </m:r>
                        </m:e>
                        <m:sub>
                          <m:r>
                            <a:rPr lang="en-US" altLang="zh-CN" sz="1200" i="1">
                              <a:latin typeface="Cambria Math" panose="02040503050406030204" pitchFamily="18" charset="0"/>
                            </a:rPr>
                            <m:t>𝑂𝑂𝐾𝐵</m:t>
                          </m:r>
                        </m:sub>
                      </m:sSub>
                    </m:oMath>
                  </m:oMathPara>
                </a14:m>
                <a:endParaRPr lang="zh-CN" altLang="en-US" sz="1200" dirty="0"/>
              </a:p>
            </p:txBody>
          </p:sp>
        </mc:Choice>
        <mc:Fallback xmlns="">
          <p:sp>
            <p:nvSpPr>
              <p:cNvPr id="25" name="矩形 24"/>
              <p:cNvSpPr>
                <a:spLocks noRot="1" noChangeAspect="1" noMove="1" noResize="1" noEditPoints="1" noAdjustHandles="1" noChangeArrowheads="1" noChangeShapeType="1" noTextEdit="1"/>
              </p:cNvSpPr>
              <p:nvPr/>
            </p:nvSpPr>
            <p:spPr>
              <a:xfrm>
                <a:off x="4894870" y="4242712"/>
                <a:ext cx="507600" cy="276999"/>
              </a:xfrm>
              <a:prstGeom prst="rect">
                <a:avLst/>
              </a:prstGeom>
              <a:blipFill>
                <a:blip r:embed="rId5"/>
                <a:stretch>
                  <a:fillRect r="-4819"/>
                </a:stretch>
              </a:blipFill>
            </p:spPr>
            <p:txBody>
              <a:bodyPr/>
              <a:lstStyle/>
              <a:p>
                <a:r>
                  <a:rPr lang="zh-CN" altLang="en-US">
                    <a:noFill/>
                  </a:rPr>
                  <a:t> </a:t>
                </a:r>
              </a:p>
            </p:txBody>
          </p:sp>
        </mc:Fallback>
      </mc:AlternateContent>
      <p:cxnSp>
        <p:nvCxnSpPr>
          <p:cNvPr id="27" name="直接连接符 26"/>
          <p:cNvCxnSpPr>
            <a:stCxn id="8" idx="6"/>
            <a:endCxn id="7" idx="1"/>
          </p:cNvCxnSpPr>
          <p:nvPr/>
        </p:nvCxnSpPr>
        <p:spPr>
          <a:xfrm>
            <a:off x="5442820" y="4381212"/>
            <a:ext cx="1377400" cy="21453"/>
          </a:xfrm>
          <a:prstGeom prst="line">
            <a:avLst/>
          </a:prstGeom>
        </p:spPr>
        <p:style>
          <a:lnRef idx="1">
            <a:schemeClr val="accent6"/>
          </a:lnRef>
          <a:fillRef idx="0">
            <a:schemeClr val="accent6"/>
          </a:fillRef>
          <a:effectRef idx="0">
            <a:schemeClr val="accent6"/>
          </a:effectRef>
          <a:fontRef idx="minor">
            <a:schemeClr val="tx1"/>
          </a:fontRef>
        </p:style>
      </p:cxnSp>
      <p:cxnSp>
        <p:nvCxnSpPr>
          <p:cNvPr id="34" name="直接连接符 33"/>
          <p:cNvCxnSpPr>
            <a:stCxn id="5" idx="1"/>
            <a:endCxn id="22" idx="6"/>
          </p:cNvCxnSpPr>
          <p:nvPr/>
        </p:nvCxnSpPr>
        <p:spPr>
          <a:xfrm flipH="1" flipV="1">
            <a:off x="5668024" y="5759577"/>
            <a:ext cx="690620" cy="92507"/>
          </a:xfrm>
          <a:prstGeom prst="line">
            <a:avLst/>
          </a:prstGeom>
        </p:spPr>
        <p:style>
          <a:lnRef idx="1">
            <a:schemeClr val="accent6"/>
          </a:lnRef>
          <a:fillRef idx="0">
            <a:schemeClr val="accent6"/>
          </a:fillRef>
          <a:effectRef idx="0">
            <a:schemeClr val="accent6"/>
          </a:effectRef>
          <a:fontRef idx="minor">
            <a:schemeClr val="tx1"/>
          </a:fontRef>
        </p:style>
      </p:cxnSp>
      <p:sp>
        <p:nvSpPr>
          <p:cNvPr id="35" name="文本框 34"/>
          <p:cNvSpPr txBox="1"/>
          <p:nvPr/>
        </p:nvSpPr>
        <p:spPr>
          <a:xfrm>
            <a:off x="5929022" y="4095462"/>
            <a:ext cx="214297" cy="369332"/>
          </a:xfrm>
          <a:prstGeom prst="rect">
            <a:avLst/>
          </a:prstGeom>
          <a:noFill/>
        </p:spPr>
        <p:txBody>
          <a:bodyPr wrap="square" rtlCol="0">
            <a:spAutoFit/>
          </a:bodyPr>
          <a:lstStyle/>
          <a:p>
            <a:r>
              <a:rPr lang="en-US" altLang="zh-CN" dirty="0"/>
              <a:t>r</a:t>
            </a:r>
            <a:endParaRPr lang="zh-CN" altLang="en-US" dirty="0"/>
          </a:p>
        </p:txBody>
      </p:sp>
      <p:sp>
        <p:nvSpPr>
          <p:cNvPr id="36" name="文本框 35"/>
          <p:cNvSpPr txBox="1"/>
          <p:nvPr/>
        </p:nvSpPr>
        <p:spPr>
          <a:xfrm>
            <a:off x="5933378" y="5523347"/>
            <a:ext cx="214297" cy="369332"/>
          </a:xfrm>
          <a:prstGeom prst="rect">
            <a:avLst/>
          </a:prstGeom>
          <a:noFill/>
        </p:spPr>
        <p:txBody>
          <a:bodyPr wrap="square" rtlCol="0">
            <a:spAutoFit/>
          </a:bodyPr>
          <a:lstStyle/>
          <a:p>
            <a:r>
              <a:rPr lang="en-US" altLang="zh-CN" dirty="0"/>
              <a:t>r</a:t>
            </a:r>
            <a:endParaRPr lang="zh-CN" altLang="en-US" dirty="0"/>
          </a:p>
        </p:txBody>
      </p:sp>
      <p:sp>
        <p:nvSpPr>
          <p:cNvPr id="37" name="矩形 36"/>
          <p:cNvSpPr/>
          <p:nvPr/>
        </p:nvSpPr>
        <p:spPr>
          <a:xfrm>
            <a:off x="4581303" y="3985568"/>
            <a:ext cx="1230004" cy="2240707"/>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8" name="文本框 37"/>
              <p:cNvSpPr txBox="1"/>
              <p:nvPr/>
            </p:nvSpPr>
            <p:spPr>
              <a:xfrm>
                <a:off x="5114108" y="6365631"/>
                <a:ext cx="18056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m:rPr>
                              <m:sty m:val="p"/>
                            </m:rPr>
                            <a:rPr lang="en-US" altLang="zh-CN" i="1">
                              <a:latin typeface="Cambria Math" panose="02040503050406030204" pitchFamily="18" charset="0"/>
                            </a:rPr>
                            <m:t>aux</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𝐺</m:t>
                      </m:r>
                    </m:oMath>
                  </m:oMathPara>
                </a14:m>
                <a:endParaRPr lang="zh-CN" altLang="en-US" dirty="0"/>
              </a:p>
            </p:txBody>
          </p:sp>
        </mc:Choice>
        <mc:Fallback xmlns="">
          <p:sp>
            <p:nvSpPr>
              <p:cNvPr id="38" name="文本框 37"/>
              <p:cNvSpPr txBox="1">
                <a:spLocks noRot="1" noChangeAspect="1" noMove="1" noResize="1" noEditPoints="1" noAdjustHandles="1" noChangeArrowheads="1" noChangeShapeType="1" noTextEdit="1"/>
              </p:cNvSpPr>
              <p:nvPr/>
            </p:nvSpPr>
            <p:spPr>
              <a:xfrm>
                <a:off x="5114108" y="6365631"/>
                <a:ext cx="1805675" cy="36933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99302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构建模型</a:t>
            </a:r>
          </a:p>
        </p:txBody>
      </p:sp>
      <p:sp>
        <p:nvSpPr>
          <p:cNvPr id="3" name="文本框 2"/>
          <p:cNvSpPr txBox="1"/>
          <p:nvPr/>
        </p:nvSpPr>
        <p:spPr>
          <a:xfrm>
            <a:off x="879230" y="1651062"/>
            <a:ext cx="10700239" cy="369332"/>
          </a:xfrm>
          <a:prstGeom prst="rect">
            <a:avLst/>
          </a:prstGeom>
          <a:noFill/>
        </p:spPr>
        <p:txBody>
          <a:bodyPr wrap="square" rtlCol="0">
            <a:spAutoFit/>
          </a:bodyPr>
          <a:lstStyle/>
          <a:p>
            <a:r>
              <a:rPr lang="en-US" altLang="zh-CN" b="1" dirty="0"/>
              <a:t>Input</a:t>
            </a:r>
            <a:r>
              <a:rPr lang="zh-CN" altLang="en-US" b="1" dirty="0"/>
              <a:t>                      </a:t>
            </a:r>
            <a:r>
              <a:rPr lang="en-US" altLang="zh-CN" b="1" dirty="0"/>
              <a:t>Propagation</a:t>
            </a:r>
            <a:r>
              <a:rPr lang="zh-CN" altLang="en-US" b="1" dirty="0"/>
              <a:t>                 </a:t>
            </a:r>
            <a:r>
              <a:rPr lang="en-US" altLang="zh-CN" b="1" dirty="0"/>
              <a:t>Pooling</a:t>
            </a:r>
            <a:r>
              <a:rPr lang="zh-CN" altLang="en-US" b="1" dirty="0"/>
              <a:t>                    </a:t>
            </a:r>
            <a:r>
              <a:rPr lang="en-US" altLang="zh-CN" b="1" dirty="0"/>
              <a:t>Output</a:t>
            </a:r>
            <a:endParaRPr lang="zh-CN" altLang="en-US" b="1" dirty="0"/>
          </a:p>
        </p:txBody>
      </p:sp>
      <p:sp>
        <p:nvSpPr>
          <p:cNvPr id="4" name="椭圆 3"/>
          <p:cNvSpPr/>
          <p:nvPr/>
        </p:nvSpPr>
        <p:spPr>
          <a:xfrm>
            <a:off x="1079994" y="3847046"/>
            <a:ext cx="615462" cy="65063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1" name="椭圆 10"/>
          <p:cNvSpPr/>
          <p:nvPr/>
        </p:nvSpPr>
        <p:spPr>
          <a:xfrm>
            <a:off x="5416060" y="3830194"/>
            <a:ext cx="615462" cy="65063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3" name="椭圆 12"/>
          <p:cNvSpPr/>
          <p:nvPr/>
        </p:nvSpPr>
        <p:spPr>
          <a:xfrm>
            <a:off x="7280031" y="3839405"/>
            <a:ext cx="615462" cy="65063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5" name="文本框 14"/>
          <p:cNvSpPr txBox="1"/>
          <p:nvPr/>
        </p:nvSpPr>
        <p:spPr>
          <a:xfrm>
            <a:off x="5543549" y="3970843"/>
            <a:ext cx="360484" cy="369332"/>
          </a:xfrm>
          <a:prstGeom prst="rect">
            <a:avLst/>
          </a:prstGeom>
          <a:noFill/>
        </p:spPr>
        <p:txBody>
          <a:bodyPr wrap="square" rtlCol="0">
            <a:spAutoFit/>
          </a:bodyPr>
          <a:lstStyle/>
          <a:p>
            <a:r>
              <a:rPr lang="en-US" altLang="zh-CN" dirty="0"/>
              <a:t>P</a:t>
            </a:r>
            <a:endParaRPr lang="zh-CN" altLang="en-US" dirty="0"/>
          </a:p>
        </p:txBody>
      </p:sp>
      <p:grpSp>
        <p:nvGrpSpPr>
          <p:cNvPr id="20" name="组合 19"/>
          <p:cNvGrpSpPr/>
          <p:nvPr/>
        </p:nvGrpSpPr>
        <p:grpSpPr>
          <a:xfrm>
            <a:off x="2999640" y="2817513"/>
            <a:ext cx="627187" cy="650631"/>
            <a:chOff x="3261945" y="2786738"/>
            <a:chExt cx="627187" cy="650631"/>
          </a:xfrm>
        </p:grpSpPr>
        <p:sp>
          <p:nvSpPr>
            <p:cNvPr id="7" name="椭圆 6"/>
            <p:cNvSpPr/>
            <p:nvPr/>
          </p:nvSpPr>
          <p:spPr>
            <a:xfrm>
              <a:off x="3273670" y="2786738"/>
              <a:ext cx="615462" cy="65063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 name="文本框 15"/>
                <p:cNvSpPr txBox="1"/>
                <p:nvPr/>
              </p:nvSpPr>
              <p:spPr>
                <a:xfrm>
                  <a:off x="3261945" y="2927387"/>
                  <a:ext cx="6154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h𝑒𝑎𝑑</m:t>
                            </m:r>
                          </m:sub>
                        </m:sSub>
                      </m:oMath>
                    </m:oMathPara>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3261945" y="2927387"/>
                  <a:ext cx="615462" cy="369332"/>
                </a:xfrm>
                <a:prstGeom prst="rect">
                  <a:avLst/>
                </a:prstGeom>
                <a:blipFill>
                  <a:blip r:embed="rId2"/>
                  <a:stretch>
                    <a:fillRect r="-8911"/>
                  </a:stretch>
                </a:blipFill>
              </p:spPr>
              <p:txBody>
                <a:bodyPr/>
                <a:lstStyle/>
                <a:p>
                  <a:r>
                    <a:rPr lang="zh-CN" altLang="en-US">
                      <a:noFill/>
                    </a:rPr>
                    <a:t> </a:t>
                  </a:r>
                </a:p>
              </p:txBody>
            </p:sp>
          </mc:Fallback>
        </mc:AlternateContent>
      </p:grpSp>
      <p:grpSp>
        <p:nvGrpSpPr>
          <p:cNvPr id="22" name="组合 21"/>
          <p:cNvGrpSpPr/>
          <p:nvPr/>
        </p:nvGrpSpPr>
        <p:grpSpPr>
          <a:xfrm>
            <a:off x="3429880" y="5103094"/>
            <a:ext cx="653563" cy="650631"/>
            <a:chOff x="3273670" y="4777779"/>
            <a:chExt cx="653563" cy="650631"/>
          </a:xfrm>
        </p:grpSpPr>
        <p:sp>
          <p:nvSpPr>
            <p:cNvPr id="9" name="椭圆 8"/>
            <p:cNvSpPr/>
            <p:nvPr/>
          </p:nvSpPr>
          <p:spPr>
            <a:xfrm>
              <a:off x="3311771" y="4777779"/>
              <a:ext cx="615462" cy="65063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文本框 16"/>
                <p:cNvSpPr txBox="1"/>
                <p:nvPr/>
              </p:nvSpPr>
              <p:spPr>
                <a:xfrm>
                  <a:off x="3273670" y="4918428"/>
                  <a:ext cx="6154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𝑡𝑎𝑖𝑙</m:t>
                            </m:r>
                          </m:sub>
                        </m:sSub>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3273670" y="4918428"/>
                  <a:ext cx="615462" cy="369332"/>
                </a:xfrm>
                <a:prstGeom prst="rect">
                  <a:avLst/>
                </a:prstGeom>
                <a:blipFill>
                  <a:blip r:embed="rId3"/>
                  <a:stretch>
                    <a:fillRect/>
                  </a:stretch>
                </a:blipFill>
              </p:spPr>
              <p:txBody>
                <a:bodyPr/>
                <a:lstStyle/>
                <a:p>
                  <a:r>
                    <a:rPr lang="zh-CN" altLang="en-US">
                      <a:noFill/>
                    </a:rPr>
                    <a:t> </a:t>
                  </a:r>
                </a:p>
              </p:txBody>
            </p:sp>
          </mc:Fallback>
        </mc:AlternateContent>
      </p:grpSp>
      <p:grpSp>
        <p:nvGrpSpPr>
          <p:cNvPr id="21" name="组合 20"/>
          <p:cNvGrpSpPr/>
          <p:nvPr/>
        </p:nvGrpSpPr>
        <p:grpSpPr>
          <a:xfrm>
            <a:off x="3239384" y="4036449"/>
            <a:ext cx="615462" cy="650631"/>
            <a:chOff x="3311771" y="3782258"/>
            <a:chExt cx="615462" cy="650631"/>
          </a:xfrm>
        </p:grpSpPr>
        <p:sp>
          <p:nvSpPr>
            <p:cNvPr id="8" name="椭圆 7"/>
            <p:cNvSpPr/>
            <p:nvPr/>
          </p:nvSpPr>
          <p:spPr>
            <a:xfrm>
              <a:off x="3311771" y="3782258"/>
              <a:ext cx="615462" cy="65063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8" name="文本框 17"/>
            <p:cNvSpPr txBox="1"/>
            <p:nvPr/>
          </p:nvSpPr>
          <p:spPr>
            <a:xfrm>
              <a:off x="3482342" y="3922906"/>
              <a:ext cx="274320" cy="369332"/>
            </a:xfrm>
            <a:prstGeom prst="rect">
              <a:avLst/>
            </a:prstGeom>
            <a:noFill/>
          </p:spPr>
          <p:txBody>
            <a:bodyPr wrap="square" rtlCol="0">
              <a:spAutoFit/>
            </a:bodyPr>
            <a:lstStyle/>
            <a:p>
              <a:r>
                <a:rPr lang="en-US" altLang="zh-CN" dirty="0"/>
                <a:t>e</a:t>
              </a:r>
              <a:endParaRPr lang="zh-CN" altLang="en-US" dirty="0"/>
            </a:p>
          </p:txBody>
        </p:sp>
      </p:grpSp>
      <p:sp>
        <p:nvSpPr>
          <p:cNvPr id="19" name="矩形 18"/>
          <p:cNvSpPr/>
          <p:nvPr/>
        </p:nvSpPr>
        <p:spPr>
          <a:xfrm>
            <a:off x="2734408" y="2441848"/>
            <a:ext cx="1784838" cy="3464169"/>
          </a:xfrm>
          <a:prstGeom prst="rect">
            <a:avLst/>
          </a:prstGeom>
          <a:no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cxnSp>
        <p:nvCxnSpPr>
          <p:cNvPr id="27" name="直接箭头连接符 26"/>
          <p:cNvCxnSpPr>
            <a:stCxn id="7" idx="4"/>
            <a:endCxn id="8" idx="0"/>
          </p:cNvCxnSpPr>
          <p:nvPr/>
        </p:nvCxnSpPr>
        <p:spPr>
          <a:xfrm>
            <a:off x="3319096" y="3468144"/>
            <a:ext cx="228019" cy="56830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9" name="直接箭头连接符 28"/>
          <p:cNvCxnSpPr>
            <a:stCxn id="8" idx="4"/>
            <a:endCxn id="9" idx="0"/>
          </p:cNvCxnSpPr>
          <p:nvPr/>
        </p:nvCxnSpPr>
        <p:spPr>
          <a:xfrm>
            <a:off x="3547115" y="4687080"/>
            <a:ext cx="228597" cy="41601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3" name="直接箭头连接符 32"/>
          <p:cNvCxnSpPr>
            <a:stCxn id="4" idx="6"/>
            <a:endCxn id="19" idx="1"/>
          </p:cNvCxnSpPr>
          <p:nvPr/>
        </p:nvCxnSpPr>
        <p:spPr>
          <a:xfrm>
            <a:off x="1695456" y="4172362"/>
            <a:ext cx="1038952" cy="157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7" name="直接箭头连接符 36"/>
          <p:cNvCxnSpPr>
            <a:stCxn id="19" idx="3"/>
            <a:endCxn id="11" idx="2"/>
          </p:cNvCxnSpPr>
          <p:nvPr/>
        </p:nvCxnSpPr>
        <p:spPr>
          <a:xfrm flipV="1">
            <a:off x="4519246" y="4155510"/>
            <a:ext cx="896814" cy="1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4633546" y="3830194"/>
            <a:ext cx="782514" cy="369332"/>
          </a:xfrm>
          <a:prstGeom prst="rect">
            <a:avLst/>
          </a:prstGeom>
          <a:noFill/>
        </p:spPr>
        <p:txBody>
          <a:bodyPr wrap="square" rtlCol="0">
            <a:spAutoFit/>
          </a:bodyPr>
          <a:lstStyle/>
          <a:p>
            <a:r>
              <a:rPr lang="en-US" altLang="zh-CN" dirty="0" err="1"/>
              <a:t>ReLU</a:t>
            </a:r>
            <a:endParaRPr lang="zh-CN" altLang="en-US" dirty="0"/>
          </a:p>
        </p:txBody>
      </p:sp>
      <p:cxnSp>
        <p:nvCxnSpPr>
          <p:cNvPr id="41" name="直接箭头连接符 40"/>
          <p:cNvCxnSpPr>
            <a:stCxn id="11" idx="6"/>
            <a:endCxn id="13" idx="2"/>
          </p:cNvCxnSpPr>
          <p:nvPr/>
        </p:nvCxnSpPr>
        <p:spPr>
          <a:xfrm>
            <a:off x="6031522" y="4155510"/>
            <a:ext cx="1248509" cy="9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7209693" y="3950622"/>
            <a:ext cx="923192" cy="369332"/>
          </a:xfrm>
          <a:prstGeom prst="rect">
            <a:avLst/>
          </a:prstGeom>
          <a:noFill/>
        </p:spPr>
        <p:txBody>
          <a:bodyPr wrap="square" rtlCol="0">
            <a:spAutoFit/>
          </a:bodyPr>
          <a:lstStyle/>
          <a:p>
            <a:r>
              <a:rPr lang="en-US" altLang="zh-CN" dirty="0" err="1"/>
              <a:t>TransE</a:t>
            </a:r>
            <a:r>
              <a:rPr lang="en-US" altLang="zh-CN" dirty="0"/>
              <a:t>’</a:t>
            </a:r>
            <a:endParaRPr lang="zh-CN" altLang="en-US" dirty="0"/>
          </a:p>
        </p:txBody>
      </p:sp>
      <p:sp>
        <p:nvSpPr>
          <p:cNvPr id="44" name="文本框 43"/>
          <p:cNvSpPr txBox="1"/>
          <p:nvPr/>
        </p:nvSpPr>
        <p:spPr>
          <a:xfrm>
            <a:off x="1986183" y="3830194"/>
            <a:ext cx="386862" cy="369332"/>
          </a:xfrm>
          <a:prstGeom prst="rect">
            <a:avLst/>
          </a:prstGeom>
          <a:noFill/>
        </p:spPr>
        <p:txBody>
          <a:bodyPr wrap="square" rtlCol="0">
            <a:spAutoFit/>
          </a:bodyPr>
          <a:lstStyle/>
          <a:p>
            <a:r>
              <a:rPr lang="en-US" altLang="zh-CN" dirty="0"/>
              <a:t>A</a:t>
            </a:r>
            <a:endParaRPr lang="zh-CN" altLang="en-US" dirty="0"/>
          </a:p>
        </p:txBody>
      </p:sp>
      <p:sp>
        <p:nvSpPr>
          <p:cNvPr id="49" name="文本框 48"/>
          <p:cNvSpPr txBox="1"/>
          <p:nvPr/>
        </p:nvSpPr>
        <p:spPr>
          <a:xfrm>
            <a:off x="1204916" y="4002003"/>
            <a:ext cx="405185" cy="369332"/>
          </a:xfrm>
          <a:prstGeom prst="rect">
            <a:avLst/>
          </a:prstGeom>
          <a:noFill/>
        </p:spPr>
        <p:txBody>
          <a:bodyPr wrap="square" rtlCol="0">
            <a:spAutoFit/>
          </a:bodyPr>
          <a:lstStyle/>
          <a:p>
            <a:r>
              <a:rPr lang="en-US" altLang="zh-CN" dirty="0"/>
              <a:t>G</a:t>
            </a:r>
            <a:endParaRPr lang="zh-CN" altLang="en-US" dirty="0"/>
          </a:p>
        </p:txBody>
      </p:sp>
      <mc:AlternateContent xmlns:mc="http://schemas.openxmlformats.org/markup-compatibility/2006" xmlns:a14="http://schemas.microsoft.com/office/drawing/2010/main">
        <mc:Choice Requires="a14">
          <p:sp>
            <p:nvSpPr>
              <p:cNvPr id="50" name="文本框 49"/>
              <p:cNvSpPr txBox="1"/>
              <p:nvPr/>
            </p:nvSpPr>
            <p:spPr>
              <a:xfrm>
                <a:off x="6569149" y="3842200"/>
                <a:ext cx="1732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𝜏</m:t>
                      </m:r>
                    </m:oMath>
                  </m:oMathPara>
                </a14:m>
                <a:endParaRPr lang="zh-CN" altLang="en-US" dirty="0"/>
              </a:p>
            </p:txBody>
          </p:sp>
        </mc:Choice>
        <mc:Fallback xmlns="">
          <p:sp>
            <p:nvSpPr>
              <p:cNvPr id="50" name="文本框 49"/>
              <p:cNvSpPr txBox="1">
                <a:spLocks noRot="1" noChangeAspect="1" noMove="1" noResize="1" noEditPoints="1" noAdjustHandles="1" noChangeArrowheads="1" noChangeShapeType="1" noTextEdit="1"/>
              </p:cNvSpPr>
              <p:nvPr/>
            </p:nvSpPr>
            <p:spPr>
              <a:xfrm>
                <a:off x="6569149" y="3842200"/>
                <a:ext cx="173253" cy="276999"/>
              </a:xfrm>
              <a:prstGeom prst="rect">
                <a:avLst/>
              </a:prstGeom>
              <a:blipFill>
                <a:blip r:embed="rId4"/>
                <a:stretch>
                  <a:fillRect l="-17857" r="-14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98663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Propagation Model on a Knowledge Graph </a:t>
            </a:r>
            <a:endParaRPr lang="zh-CN" altLang="en-US" dirty="0"/>
          </a:p>
        </p:txBody>
      </p:sp>
      <mc:AlternateContent xmlns:mc="http://schemas.openxmlformats.org/markup-compatibility/2006" xmlns:a14="http://schemas.microsoft.com/office/drawing/2010/main">
        <mc:Choice Requires="a14">
          <p:sp>
            <p:nvSpPr>
              <p:cNvPr id="5" name="文本框 4"/>
              <p:cNvSpPr txBox="1"/>
              <p:nvPr/>
            </p:nvSpPr>
            <p:spPr>
              <a:xfrm>
                <a:off x="545752" y="2811741"/>
                <a:ext cx="6048688" cy="1367554"/>
              </a:xfrm>
              <a:prstGeom prst="rect">
                <a:avLst/>
              </a:prstGeom>
              <a:noFill/>
            </p:spPr>
            <p:txBody>
              <a:bodyPr wrap="squar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m:rPr>
                            <m:sty m:val="p"/>
                          </m:rPr>
                          <a:rPr lang="en-US" altLang="zh-CN" sz="1600" i="1">
                            <a:latin typeface="Cambria Math" panose="02040503050406030204" pitchFamily="18" charset="0"/>
                          </a:rPr>
                          <m:t>v</m:t>
                        </m:r>
                      </m:e>
                      <m:sub>
                        <m:r>
                          <a:rPr lang="en-US" altLang="zh-CN" sz="1600" i="1">
                            <a:latin typeface="Cambria Math" panose="02040503050406030204" pitchFamily="18" charset="0"/>
                          </a:rPr>
                          <m:t>𝑒</m:t>
                        </m:r>
                      </m:sub>
                    </m:sSub>
                    <m:r>
                      <a:rPr lang="zh-CN" altLang="en-US" sz="1600" i="1" smtClean="0">
                        <a:latin typeface="Cambria Math" panose="02040503050406030204" pitchFamily="18" charset="0"/>
                      </a:rPr>
                      <m:t>：</m:t>
                    </m:r>
                  </m:oMath>
                </a14:m>
                <a:r>
                  <a:rPr lang="zh-CN" altLang="en-US" sz="1600" dirty="0"/>
                  <a:t>实体</a:t>
                </a:r>
                <a:r>
                  <a:rPr lang="en-US" altLang="zh-CN" sz="1600" i="1" dirty="0"/>
                  <a:t>e</a:t>
                </a:r>
                <a:r>
                  <a:rPr lang="zh-CN" altLang="en-US" sz="1600" dirty="0"/>
                  <a:t>的</a:t>
                </a:r>
                <a:r>
                  <a:rPr lang="en-US" altLang="zh-CN" sz="1600" dirty="0"/>
                  <a:t>d</a:t>
                </a:r>
                <a:r>
                  <a:rPr lang="zh-CN" altLang="en-US" sz="1600" dirty="0"/>
                  <a:t>维向量表示</a:t>
                </a:r>
                <a:endParaRPr lang="en-US" altLang="zh-CN" sz="1600" dirty="0"/>
              </a:p>
              <a:p>
                <a14:m>
                  <m:oMath xmlns:m="http://schemas.openxmlformats.org/officeDocument/2006/math">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𝑁</m:t>
                        </m:r>
                      </m:e>
                      <m:sub>
                        <m:r>
                          <a:rPr lang="en-US" altLang="zh-CN" sz="1600" i="1">
                            <a:latin typeface="Cambria Math" panose="02040503050406030204" pitchFamily="18" charset="0"/>
                            <a:ea typeface="Cambria Math" panose="02040503050406030204" pitchFamily="18" charset="0"/>
                          </a:rPr>
                          <m:t>h𝑒𝑎𝑑</m:t>
                        </m:r>
                      </m:sub>
                    </m:sSub>
                    <m:r>
                      <m:rPr>
                        <m:brk m:alnAt="7"/>
                      </m:rP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𝑒</m:t>
                    </m:r>
                    <m:r>
                      <a:rPr lang="en-US" altLang="zh-CN" sz="1600" i="1">
                        <a:latin typeface="Cambria Math" panose="02040503050406030204" pitchFamily="18" charset="0"/>
                        <a:ea typeface="Cambria Math" panose="02040503050406030204" pitchFamily="18" charset="0"/>
                      </a:rPr>
                      <m:t>)</m:t>
                    </m:r>
                  </m:oMath>
                </a14:m>
                <a:r>
                  <a:rPr lang="en-US" altLang="zh-CN" sz="1600" dirty="0"/>
                  <a:t>={( h , r , e ) | ( h , r , e ) </a:t>
                </a:r>
                <a14:m>
                  <m:oMath xmlns:m="http://schemas.openxmlformats.org/officeDocument/2006/math">
                    <m:r>
                      <m:rPr>
                        <m:brk m:alnAt="7"/>
                      </m:rPr>
                      <a:rPr lang="en-US" altLang="zh-CN" sz="1600" i="1">
                        <a:latin typeface="Cambria Math" panose="02040503050406030204" pitchFamily="18" charset="0"/>
                        <a:ea typeface="Cambria Math" panose="02040503050406030204" pitchFamily="18" charset="0"/>
                      </a:rPr>
                      <m:t>∈</m:t>
                    </m:r>
                  </m:oMath>
                </a14:m>
                <a:r>
                  <a:rPr lang="en-US" altLang="zh-CN" sz="1600" dirty="0"/>
                  <a:t> G} </a:t>
                </a:r>
                <a:r>
                  <a:rPr lang="zh-CN" altLang="en-US" sz="1600" dirty="0"/>
                  <a:t>头结点边</a:t>
                </a:r>
                <a:endParaRPr lang="en-US" altLang="zh-CN" sz="1600" dirty="0"/>
              </a:p>
              <a:p>
                <a14:m>
                  <m:oMath xmlns:m="http://schemas.openxmlformats.org/officeDocument/2006/math">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𝑁</m:t>
                        </m:r>
                      </m:e>
                      <m:sub>
                        <m:r>
                          <a:rPr lang="en-US" altLang="zh-CN" sz="1600" b="0" i="1" smtClean="0">
                            <a:latin typeface="Cambria Math" panose="02040503050406030204" pitchFamily="18" charset="0"/>
                            <a:ea typeface="Cambria Math" panose="02040503050406030204" pitchFamily="18" charset="0"/>
                          </a:rPr>
                          <m:t>𝑡𝑎𝑖𝑙</m:t>
                        </m:r>
                      </m:sub>
                    </m:sSub>
                    <m:r>
                      <m:rPr>
                        <m:brk m:alnAt="7"/>
                      </m:rP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𝑒</m:t>
                    </m:r>
                    <m:r>
                      <a:rPr lang="en-US" altLang="zh-CN" sz="1600" i="1">
                        <a:latin typeface="Cambria Math" panose="02040503050406030204" pitchFamily="18" charset="0"/>
                        <a:ea typeface="Cambria Math" panose="02040503050406030204" pitchFamily="18" charset="0"/>
                      </a:rPr>
                      <m:t>)</m:t>
                    </m:r>
                  </m:oMath>
                </a14:m>
                <a:r>
                  <a:rPr lang="en-US" altLang="zh-CN" sz="1600" dirty="0"/>
                  <a:t>={( e , r , t ) | ( e , r , t ) </a:t>
                </a:r>
                <a14:m>
                  <m:oMath xmlns:m="http://schemas.openxmlformats.org/officeDocument/2006/math">
                    <m:r>
                      <m:rPr>
                        <m:brk m:alnAt="7"/>
                      </m:rPr>
                      <a:rPr lang="en-US" altLang="zh-CN" sz="1600" i="1">
                        <a:latin typeface="Cambria Math" panose="02040503050406030204" pitchFamily="18" charset="0"/>
                        <a:ea typeface="Cambria Math" panose="02040503050406030204" pitchFamily="18" charset="0"/>
                      </a:rPr>
                      <m:t>∈</m:t>
                    </m:r>
                  </m:oMath>
                </a14:m>
                <a:r>
                  <a:rPr lang="en-US" altLang="zh-CN" sz="1600" dirty="0"/>
                  <a:t> G} </a:t>
                </a:r>
                <a:r>
                  <a:rPr lang="zh-CN" altLang="en-US" sz="1600" dirty="0"/>
                  <a:t>尾结点边</a:t>
                </a:r>
                <a:endParaRPr lang="en-US" altLang="zh-CN" sz="1600"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𝑇</m:t>
                        </m:r>
                      </m:e>
                      <m:sub>
                        <m:r>
                          <a:rPr lang="en-US" altLang="zh-CN" sz="1600" i="1">
                            <a:latin typeface="Cambria Math" panose="02040503050406030204" pitchFamily="18" charset="0"/>
                          </a:rPr>
                          <m:t>h𝑒𝑎𝑑</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i="1">
                            <a:latin typeface="Cambria Math" panose="02040503050406030204" pitchFamily="18" charset="0"/>
                          </a:rPr>
                          <m:t>h</m:t>
                        </m:r>
                      </m:sub>
                    </m:sSub>
                    <m:r>
                      <a:rPr lang="en-US" altLang="zh-CN" sz="1600" i="1">
                        <a:latin typeface="Cambria Math" panose="02040503050406030204" pitchFamily="18" charset="0"/>
                      </a:rPr>
                      <m:t>;</m:t>
                    </m:r>
                    <m:r>
                      <a:rPr lang="en-US" altLang="zh-CN" sz="1600" i="1">
                        <a:latin typeface="Cambria Math" panose="02040503050406030204" pitchFamily="18" charset="0"/>
                      </a:rPr>
                      <m:t>h</m:t>
                    </m:r>
                    <m:r>
                      <a:rPr lang="en-US" altLang="zh-CN" sz="1600" i="1">
                        <a:latin typeface="Cambria Math" panose="02040503050406030204" pitchFamily="18" charset="0"/>
                      </a:rPr>
                      <m:t>,</m:t>
                    </m:r>
                    <m:r>
                      <a:rPr lang="en-US" altLang="zh-CN" sz="1600" i="1">
                        <a:latin typeface="Cambria Math" panose="02040503050406030204" pitchFamily="18" charset="0"/>
                      </a:rPr>
                      <m:t>𝑟</m:t>
                    </m:r>
                    <m:r>
                      <a:rPr lang="en-US" altLang="zh-CN" sz="1600" i="1">
                        <a:latin typeface="Cambria Math" panose="02040503050406030204" pitchFamily="18" charset="0"/>
                      </a:rPr>
                      <m:t>,</m:t>
                    </m:r>
                    <m:r>
                      <a:rPr lang="en-US" altLang="zh-CN" sz="1600" i="1">
                        <a:latin typeface="Cambria Math" panose="02040503050406030204" pitchFamily="18" charset="0"/>
                      </a:rPr>
                      <m:t>𝑒</m:t>
                    </m:r>
                    <m:r>
                      <a:rPr lang="en-US" altLang="zh-CN" sz="1600" i="1">
                        <a:latin typeface="Cambria Math" panose="02040503050406030204" pitchFamily="18" charset="0"/>
                      </a:rPr>
                      <m:t>)</m:t>
                    </m:r>
                  </m:oMath>
                </a14:m>
                <a:r>
                  <a:rPr lang="zh-CN" altLang="en-US" sz="1600" dirty="0"/>
                  <a:t> </a:t>
                </a:r>
                <a:r>
                  <a:rPr lang="en-US" altLang="zh-CN" sz="1600" dirty="0"/>
                  <a:t>= </a:t>
                </a: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𝑅𝑒𝐿𝑈</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𝐵𝑁</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𝐴</m:t>
                        </m:r>
                      </m:e>
                      <m:sub>
                        <m:r>
                          <a:rPr lang="en-US" altLang="zh-CN" sz="1600" b="0" i="1" smtClean="0">
                            <a:latin typeface="Cambria Math" panose="02040503050406030204" pitchFamily="18" charset="0"/>
                          </a:rPr>
                          <m:t>𝑟</m:t>
                        </m:r>
                      </m:sub>
                      <m:sup>
                        <m:r>
                          <a:rPr lang="en-US" altLang="zh-CN" sz="1600" b="0" i="1" smtClean="0">
                            <a:latin typeface="Cambria Math" panose="02040503050406030204" pitchFamily="18" charset="0"/>
                          </a:rPr>
                          <m:t>h𝑒𝑎𝑑</m:t>
                        </m:r>
                      </m:sup>
                    </m:sSubSup>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h</m:t>
                        </m:r>
                      </m:sub>
                    </m:sSub>
                    <m:r>
                      <a:rPr lang="en-US" altLang="zh-CN" sz="1600" b="0" i="1" smtClean="0">
                        <a:latin typeface="Cambria Math" panose="02040503050406030204" pitchFamily="18" charset="0"/>
                      </a:rPr>
                      <m:t>))</m:t>
                    </m:r>
                  </m:oMath>
                </a14:m>
                <a:r>
                  <a:rPr lang="en-US" altLang="zh-CN" sz="1600" dirty="0"/>
                  <a:t>  BN(batch normalization)</a:t>
                </a:r>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𝑇</m:t>
                        </m:r>
                      </m:e>
                      <m:sub>
                        <m:r>
                          <a:rPr lang="en-US" altLang="zh-CN" sz="1600" b="0" i="1" smtClean="0">
                            <a:latin typeface="Cambria Math" panose="02040503050406030204" pitchFamily="18" charset="0"/>
                          </a:rPr>
                          <m:t>𝑡𝑎𝑖𝑙</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i="1">
                            <a:latin typeface="Cambria Math" panose="02040503050406030204" pitchFamily="18" charset="0"/>
                          </a:rPr>
                          <m:t>h</m:t>
                        </m:r>
                      </m:sub>
                    </m:sSub>
                    <m:r>
                      <a:rPr lang="en-US" altLang="zh-CN" sz="1600" i="1">
                        <a:latin typeface="Cambria Math" panose="02040503050406030204" pitchFamily="18" charset="0"/>
                      </a:rPr>
                      <m:t>;</m:t>
                    </m:r>
                    <m:r>
                      <a:rPr lang="en-US" altLang="zh-CN" sz="1600" i="1">
                        <a:latin typeface="Cambria Math" panose="02040503050406030204" pitchFamily="18" charset="0"/>
                      </a:rPr>
                      <m:t>h</m:t>
                    </m:r>
                    <m:r>
                      <a:rPr lang="en-US" altLang="zh-CN" sz="1600" i="1">
                        <a:latin typeface="Cambria Math" panose="02040503050406030204" pitchFamily="18" charset="0"/>
                      </a:rPr>
                      <m:t>,</m:t>
                    </m:r>
                    <m:r>
                      <a:rPr lang="en-US" altLang="zh-CN" sz="1600" i="1">
                        <a:latin typeface="Cambria Math" panose="02040503050406030204" pitchFamily="18" charset="0"/>
                      </a:rPr>
                      <m:t>𝑟</m:t>
                    </m:r>
                    <m:r>
                      <a:rPr lang="en-US" altLang="zh-CN" sz="1600" i="1">
                        <a:latin typeface="Cambria Math" panose="02040503050406030204" pitchFamily="18" charset="0"/>
                      </a:rPr>
                      <m:t>,</m:t>
                    </m:r>
                    <m:r>
                      <a:rPr lang="en-US" altLang="zh-CN" sz="1600" i="1">
                        <a:latin typeface="Cambria Math" panose="02040503050406030204" pitchFamily="18" charset="0"/>
                      </a:rPr>
                      <m:t>𝑒</m:t>
                    </m:r>
                    <m:r>
                      <a:rPr lang="en-US" altLang="zh-CN" sz="1600" i="1">
                        <a:latin typeface="Cambria Math" panose="02040503050406030204" pitchFamily="18" charset="0"/>
                      </a:rPr>
                      <m:t>)</m:t>
                    </m:r>
                  </m:oMath>
                </a14:m>
                <a:r>
                  <a:rPr lang="zh-CN" altLang="en-US" sz="1600" dirty="0"/>
                  <a:t> </a:t>
                </a:r>
                <a:r>
                  <a:rPr lang="en-US" altLang="zh-CN" sz="1600" dirty="0"/>
                  <a:t>= </a:t>
                </a:r>
                <a14:m>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𝑅𝑒𝐿𝑈</m:t>
                        </m:r>
                        <m:r>
                          <a:rPr lang="en-US" altLang="zh-CN" sz="1600" i="1">
                            <a:latin typeface="Cambria Math" panose="02040503050406030204" pitchFamily="18" charset="0"/>
                          </a:rPr>
                          <m:t>(</m:t>
                        </m:r>
                        <m:r>
                          <a:rPr lang="en-US" altLang="zh-CN" sz="1600" i="1">
                            <a:latin typeface="Cambria Math" panose="02040503050406030204" pitchFamily="18" charset="0"/>
                          </a:rPr>
                          <m:t>𝐵𝑁</m:t>
                        </m:r>
                        <m:r>
                          <a:rPr lang="en-US" altLang="zh-CN" sz="1600" i="1">
                            <a:latin typeface="Cambria Math" panose="02040503050406030204" pitchFamily="18" charset="0"/>
                          </a:rPr>
                          <m:t>(</m:t>
                        </m:r>
                        <m:r>
                          <a:rPr lang="en-US" altLang="zh-CN" sz="1600" i="1">
                            <a:latin typeface="Cambria Math" panose="02040503050406030204" pitchFamily="18" charset="0"/>
                          </a:rPr>
                          <m:t>𝐴</m:t>
                        </m:r>
                      </m:e>
                      <m:sub>
                        <m:r>
                          <a:rPr lang="en-US" altLang="zh-CN" sz="1600" i="1">
                            <a:latin typeface="Cambria Math" panose="02040503050406030204" pitchFamily="18" charset="0"/>
                          </a:rPr>
                          <m:t>𝑟</m:t>
                        </m:r>
                      </m:sub>
                      <m:sup>
                        <m:r>
                          <a:rPr lang="en-US" altLang="zh-CN" sz="1600" b="0" i="1" smtClean="0">
                            <a:latin typeface="Cambria Math" panose="02040503050406030204" pitchFamily="18" charset="0"/>
                          </a:rPr>
                          <m:t>𝑡𝑎𝑖𝑙</m:t>
                        </m:r>
                      </m:sup>
                    </m:sSubSup>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b="0" i="1" smtClean="0">
                            <a:latin typeface="Cambria Math" panose="02040503050406030204" pitchFamily="18" charset="0"/>
                          </a:rPr>
                          <m:t>𝑡</m:t>
                        </m:r>
                      </m:sub>
                    </m:sSub>
                    <m:r>
                      <a:rPr lang="en-US" altLang="zh-CN" sz="1600" i="1">
                        <a:latin typeface="Cambria Math" panose="02040503050406030204" pitchFamily="18" charset="0"/>
                      </a:rPr>
                      <m:t>))</m:t>
                    </m:r>
                  </m:oMath>
                </a14:m>
                <a:endParaRPr lang="en-US" altLang="zh-CN" sz="1600" dirty="0"/>
              </a:p>
            </p:txBody>
          </p:sp>
        </mc:Choice>
        <mc:Fallback xmlns="">
          <p:sp>
            <p:nvSpPr>
              <p:cNvPr id="5" name="文本框 4"/>
              <p:cNvSpPr txBox="1">
                <a:spLocks noRot="1" noChangeAspect="1" noMove="1" noResize="1" noEditPoints="1" noAdjustHandles="1" noChangeArrowheads="1" noChangeShapeType="1" noTextEdit="1"/>
              </p:cNvSpPr>
              <p:nvPr/>
            </p:nvSpPr>
            <p:spPr>
              <a:xfrm>
                <a:off x="545752" y="2811741"/>
                <a:ext cx="6048688" cy="1367554"/>
              </a:xfrm>
              <a:prstGeom prst="rect">
                <a:avLst/>
              </a:prstGeom>
              <a:blipFill>
                <a:blip r:embed="rId3"/>
                <a:stretch>
                  <a:fillRect t="-1333" b="-2222"/>
                </a:stretch>
              </a:blipFill>
            </p:spPr>
            <p:txBody>
              <a:bodyPr/>
              <a:lstStyle/>
              <a:p>
                <a:r>
                  <a:rPr lang="zh-CN" altLang="en-US">
                    <a:noFill/>
                  </a:rPr>
                  <a:t> </a:t>
                </a:r>
              </a:p>
            </p:txBody>
          </p:sp>
        </mc:Fallback>
      </mc:AlternateContent>
      <p:grpSp>
        <p:nvGrpSpPr>
          <p:cNvPr id="14" name="组合 13"/>
          <p:cNvGrpSpPr/>
          <p:nvPr/>
        </p:nvGrpSpPr>
        <p:grpSpPr>
          <a:xfrm>
            <a:off x="553915" y="4255600"/>
            <a:ext cx="7266843" cy="2271006"/>
            <a:chOff x="637442" y="4246685"/>
            <a:chExt cx="7266843" cy="2271006"/>
          </a:xfrm>
        </p:grpSpPr>
        <mc:AlternateContent xmlns:mc="http://schemas.openxmlformats.org/markup-compatibility/2006" xmlns:a14="http://schemas.microsoft.com/office/drawing/2010/main">
          <mc:Choice Requires="a14">
            <p:sp>
              <p:nvSpPr>
                <p:cNvPr id="7" name="文本框 6"/>
                <p:cNvSpPr txBox="1"/>
                <p:nvPr/>
              </p:nvSpPr>
              <p:spPr>
                <a:xfrm>
                  <a:off x="637442" y="4246685"/>
                  <a:ext cx="7266843" cy="2271006"/>
                </a:xfrm>
                <a:prstGeom prst="rect">
                  <a:avLst/>
                </a:prstGeom>
                <a:noFill/>
              </p:spPr>
              <p:txBody>
                <a:bodyPr wrap="square" rtlCol="0">
                  <a:spAutoFit/>
                </a:bodyPr>
                <a:lstStyle/>
                <a:p>
                  <a:r>
                    <a:rPr lang="en-US" altLang="zh-CN" b="1" dirty="0"/>
                    <a:t>Pooling Function:</a:t>
                  </a:r>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nary>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nary>
                      </m:oMath>
                    </m:oMathPara>
                  </a14:m>
                  <a:endParaRPr lang="en-US" altLang="zh-CN" b="0"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sSubSup>
                          <m:sSubSupPr>
                            <m:ctrlPr>
                              <a:rPr lang="zh-CN" altLang="en-US" b="0" i="1" dirty="0" smtClean="0">
                                <a:latin typeface="Cambria Math" panose="02040503050406030204" pitchFamily="18" charset="0"/>
                              </a:rPr>
                            </m:ctrlPr>
                          </m:sSubSupPr>
                          <m:e>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sSubSup>
                        <m:r>
                          <a:rPr lang="en-US" altLang="zh-CN" b="0" i="1" smtClean="0">
                            <a:latin typeface="Cambria Math" panose="02040503050406030204" pitchFamily="18" charset="0"/>
                          </a:rPr>
                          <m:t>)</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637442" y="4246685"/>
                  <a:ext cx="7266843" cy="2271006"/>
                </a:xfrm>
                <a:prstGeom prst="rect">
                  <a:avLst/>
                </a:prstGeom>
                <a:blipFill>
                  <a:blip r:embed="rId4"/>
                  <a:stretch>
                    <a:fillRect l="-755" t="-1340"/>
                  </a:stretch>
                </a:blipFill>
              </p:spPr>
              <p:txBody>
                <a:bodyPr/>
                <a:lstStyle/>
                <a:p>
                  <a:r>
                    <a:rPr lang="zh-CN" altLang="en-US">
                      <a:noFill/>
                    </a:rPr>
                    <a:t> </a:t>
                  </a:r>
                </a:p>
              </p:txBody>
            </p:sp>
          </mc:Fallback>
        </mc:AlternateContent>
        <p:sp>
          <p:nvSpPr>
            <p:cNvPr id="8" name="文本框 7"/>
            <p:cNvSpPr txBox="1"/>
            <p:nvPr/>
          </p:nvSpPr>
          <p:spPr>
            <a:xfrm>
              <a:off x="4270862" y="4823896"/>
              <a:ext cx="1565031" cy="369332"/>
            </a:xfrm>
            <a:prstGeom prst="rect">
              <a:avLst/>
            </a:prstGeom>
            <a:noFill/>
          </p:spPr>
          <p:txBody>
            <a:bodyPr wrap="square" rtlCol="0">
              <a:spAutoFit/>
            </a:bodyPr>
            <a:lstStyle/>
            <a:p>
              <a:r>
                <a:rPr lang="en-US" altLang="zh-CN" dirty="0"/>
                <a:t>(sum pooling)</a:t>
              </a:r>
              <a:endParaRPr lang="zh-CN" altLang="en-US" dirty="0"/>
            </a:p>
          </p:txBody>
        </p:sp>
        <p:sp>
          <p:nvSpPr>
            <p:cNvPr id="9" name="文本框 8"/>
            <p:cNvSpPr txBox="1"/>
            <p:nvPr/>
          </p:nvSpPr>
          <p:spPr>
            <a:xfrm>
              <a:off x="4270861" y="5482931"/>
              <a:ext cx="2006845" cy="369332"/>
            </a:xfrm>
            <a:prstGeom prst="rect">
              <a:avLst/>
            </a:prstGeom>
            <a:noFill/>
          </p:spPr>
          <p:txBody>
            <a:bodyPr wrap="square" rtlCol="0">
              <a:spAutoFit/>
            </a:bodyPr>
            <a:lstStyle/>
            <a:p>
              <a:r>
                <a:rPr lang="en-US" altLang="zh-CN" dirty="0"/>
                <a:t>(average pooling)</a:t>
              </a:r>
              <a:endParaRPr lang="zh-CN" altLang="en-US" dirty="0"/>
            </a:p>
          </p:txBody>
        </p:sp>
        <p:sp>
          <p:nvSpPr>
            <p:cNvPr id="10" name="文本框 9"/>
            <p:cNvSpPr txBox="1"/>
            <p:nvPr/>
          </p:nvSpPr>
          <p:spPr>
            <a:xfrm>
              <a:off x="4270862" y="6087017"/>
              <a:ext cx="2006845" cy="369332"/>
            </a:xfrm>
            <a:prstGeom prst="rect">
              <a:avLst/>
            </a:prstGeom>
            <a:noFill/>
          </p:spPr>
          <p:txBody>
            <a:bodyPr wrap="square" rtlCol="0">
              <a:spAutoFit/>
            </a:bodyPr>
            <a:lstStyle/>
            <a:p>
              <a:r>
                <a:rPr lang="en-US" altLang="zh-CN" dirty="0"/>
                <a:t>(max pooling)</a:t>
              </a:r>
              <a:endParaRPr lang="zh-CN" altLang="en-US" dirty="0"/>
            </a:p>
          </p:txBody>
        </p:sp>
      </p:grpSp>
      <p:sp>
        <p:nvSpPr>
          <p:cNvPr id="11" name="文本框 10"/>
          <p:cNvSpPr txBox="1"/>
          <p:nvPr/>
        </p:nvSpPr>
        <p:spPr>
          <a:xfrm>
            <a:off x="553915" y="1302006"/>
            <a:ext cx="2457450" cy="369332"/>
          </a:xfrm>
          <a:prstGeom prst="rect">
            <a:avLst/>
          </a:prstGeom>
          <a:noFill/>
        </p:spPr>
        <p:txBody>
          <a:bodyPr wrap="square" rtlCol="0">
            <a:spAutoFit/>
          </a:bodyPr>
          <a:lstStyle/>
          <a:p>
            <a:r>
              <a:rPr lang="en-US" altLang="zh-CN" b="1" dirty="0"/>
              <a:t>Propagation Function:</a:t>
            </a:r>
            <a:endParaRPr lang="zh-CN" altLang="en-US" b="1" dirty="0"/>
          </a:p>
        </p:txBody>
      </p:sp>
      <p:grpSp>
        <p:nvGrpSpPr>
          <p:cNvPr id="6" name="组合 5"/>
          <p:cNvGrpSpPr/>
          <p:nvPr/>
        </p:nvGrpSpPr>
        <p:grpSpPr>
          <a:xfrm>
            <a:off x="637442" y="1671603"/>
            <a:ext cx="5558844" cy="1132646"/>
            <a:chOff x="637442" y="1378187"/>
            <a:chExt cx="5558844" cy="1132646"/>
          </a:xfrm>
        </p:grpSpPr>
        <mc:AlternateContent xmlns:mc="http://schemas.openxmlformats.org/markup-compatibility/2006" xmlns:a14="http://schemas.microsoft.com/office/drawing/2010/main">
          <mc:Choice Requires="a14">
            <p:sp>
              <p:nvSpPr>
                <p:cNvPr id="4" name="文本框 3"/>
                <p:cNvSpPr txBox="1"/>
                <p:nvPr/>
              </p:nvSpPr>
              <p:spPr>
                <a:xfrm>
                  <a:off x="637442" y="2203056"/>
                  <a:ext cx="313329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1">
                                <a:latin typeface="Cambria Math" panose="02040503050406030204" pitchFamily="18" charset="0"/>
                              </a:rPr>
                              <m:t>v</m:t>
                            </m:r>
                          </m:e>
                          <m:sub>
                            <m:r>
                              <a:rPr lang="en-US" altLang="zh-CN" sz="2000" b="0" i="1" smtClean="0">
                                <a:latin typeface="Cambria Math" panose="02040503050406030204" pitchFamily="18" charset="0"/>
                              </a:rPr>
                              <m:t>𝑒</m:t>
                            </m:r>
                          </m:sub>
                        </m:sSub>
                        <m:r>
                          <a:rPr lang="en-US" altLang="zh-CN" sz="2000" b="0" i="0"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h𝑒𝑎𝑑</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𝑒</m:t>
                            </m:r>
                          </m:e>
                        </m:d>
                        <m:r>
                          <a:rPr lang="en-US" altLang="zh-CN" sz="2000" b="0" i="1" smtClean="0">
                            <a:latin typeface="Cambria Math" panose="02040503050406030204" pitchFamily="18" charset="0"/>
                            <a:ea typeface="Cambria Math" panose="02040503050406030204" pitchFamily="18" charset="0"/>
                          </a:rPr>
                          <m:t>∪ </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𝑆</m:t>
                            </m:r>
                          </m:e>
                          <m:sub>
                            <m:r>
                              <a:rPr lang="en-US" altLang="zh-CN" sz="2000" b="0" i="1" smtClean="0">
                                <a:latin typeface="Cambria Math" panose="02040503050406030204" pitchFamily="18" charset="0"/>
                                <a:ea typeface="Cambria Math" panose="02040503050406030204" pitchFamily="18" charset="0"/>
                              </a:rPr>
                              <m:t>𝑡𝑎𝑖𝑙</m:t>
                            </m:r>
                          </m:sub>
                        </m:sSub>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𝑒</m:t>
                            </m:r>
                          </m:e>
                        </m:d>
                        <m:r>
                          <a:rPr lang="en-US" altLang="zh-CN" sz="2000" b="0" i="1" smtClean="0">
                            <a:latin typeface="Cambria Math" panose="02040503050406030204" pitchFamily="18" charset="0"/>
                          </a:rPr>
                          <m:t>)</m:t>
                        </m:r>
                      </m:oMath>
                    </m:oMathPara>
                  </a14:m>
                  <a:endParaRPr lang="zh-CN" altLang="en-US" sz="2000" i="1" dirty="0"/>
                </a:p>
              </p:txBody>
            </p:sp>
          </mc:Choice>
          <mc:Fallback xmlns="">
            <p:sp>
              <p:nvSpPr>
                <p:cNvPr id="4" name="文本框 3"/>
                <p:cNvSpPr txBox="1">
                  <a:spLocks noRot="1" noChangeAspect="1" noMove="1" noResize="1" noEditPoints="1" noAdjustHandles="1" noChangeArrowheads="1" noChangeShapeType="1" noTextEdit="1"/>
                </p:cNvSpPr>
                <p:nvPr/>
              </p:nvSpPr>
              <p:spPr>
                <a:xfrm>
                  <a:off x="637442" y="2203056"/>
                  <a:ext cx="3133294" cy="307777"/>
                </a:xfrm>
                <a:prstGeom prst="rect">
                  <a:avLst/>
                </a:prstGeom>
                <a:blipFill>
                  <a:blip r:embed="rId5"/>
                  <a:stretch>
                    <a:fillRect l="-584" t="-4000" r="-2335"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40085" y="1378187"/>
                  <a:ext cx="5556201" cy="307777"/>
                </a:xfrm>
                <a:prstGeom prst="rect">
                  <a:avLst/>
                </a:prstGeom>
                <a:noFill/>
              </p:spPr>
              <p:txBody>
                <a:bodyPr wrap="none" lIns="0" tIns="0" rIns="0" bIns="0" rtlCol="0">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h𝑒𝑎𝑑</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𝑒</m:t>
                          </m:r>
                        </m:e>
                      </m:d>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𝑇</m:t>
                          </m:r>
                        </m:e>
                        <m:sub>
                          <m:r>
                            <a:rPr lang="en-US" altLang="zh-CN" sz="2000" i="1">
                              <a:latin typeface="Cambria Math" panose="02040503050406030204" pitchFamily="18" charset="0"/>
                            </a:rPr>
                            <m:t>h𝑒𝑎𝑑</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h</m:t>
                          </m:r>
                        </m:sub>
                      </m:sSub>
                      <m:r>
                        <a:rPr lang="en-US" altLang="zh-CN" sz="2000" i="1">
                          <a:latin typeface="Cambria Math" panose="02040503050406030204" pitchFamily="18" charset="0"/>
                        </a:rPr>
                        <m:t>;</m:t>
                      </m:r>
                      <m:r>
                        <a:rPr lang="en-US" altLang="zh-CN" sz="2000" i="1">
                          <a:latin typeface="Cambria Math" panose="02040503050406030204" pitchFamily="18" charset="0"/>
                        </a:rPr>
                        <m:t>h</m:t>
                      </m:r>
                      <m:r>
                        <a:rPr lang="en-US" altLang="zh-CN" sz="2000" i="1">
                          <a:latin typeface="Cambria Math" panose="02040503050406030204" pitchFamily="18" charset="0"/>
                        </a:rPr>
                        <m:t>,</m:t>
                      </m:r>
                      <m:r>
                        <a:rPr lang="en-US" altLang="zh-CN" sz="2000" i="1">
                          <a:latin typeface="Cambria Math" panose="02040503050406030204" pitchFamily="18" charset="0"/>
                        </a:rPr>
                        <m:t>𝑟</m:t>
                      </m:r>
                      <m:r>
                        <a:rPr lang="en-US" altLang="zh-CN" sz="2000" i="1">
                          <a:latin typeface="Cambria Math" panose="02040503050406030204" pitchFamily="18" charset="0"/>
                        </a:rPr>
                        <m:t>,</m:t>
                      </m:r>
                      <m:r>
                        <a:rPr lang="en-US" altLang="zh-CN" sz="2000" i="1">
                          <a:latin typeface="Cambria Math" panose="02040503050406030204" pitchFamily="18" charset="0"/>
                        </a:rPr>
                        <m:t>𝑒</m:t>
                      </m:r>
                      <m:r>
                        <a:rPr lang="en-US" altLang="zh-CN" sz="2000" i="1">
                          <a:latin typeface="Cambria Math" panose="02040503050406030204" pitchFamily="18" charset="0"/>
                        </a:rPr>
                        <m:t>)</m:t>
                      </m:r>
                    </m:oMath>
                  </a14:m>
                  <a:r>
                    <a:rPr lang="en-US" altLang="zh-CN" sz="2000" dirty="0"/>
                    <a:t> | </a:t>
                  </a:r>
                  <a14:m>
                    <m:oMath xmlns:m="http://schemas.openxmlformats.org/officeDocument/2006/math">
                      <m:r>
                        <m:rPr>
                          <m:brk m:alnAt="7"/>
                        </m:rPr>
                        <a:rPr lang="en-US" altLang="zh-CN" sz="2000" i="1">
                          <a:latin typeface="Cambria Math" panose="02040503050406030204" pitchFamily="18" charset="0"/>
                        </a:rPr>
                        <m:t>(</m:t>
                      </m:r>
                      <m:r>
                        <a:rPr lang="en-US" altLang="zh-CN" sz="2000" i="1">
                          <a:latin typeface="Cambria Math" panose="02040503050406030204" pitchFamily="18" charset="0"/>
                        </a:rPr>
                        <m:t>h</m:t>
                      </m:r>
                      <m:r>
                        <a:rPr lang="en-US" altLang="zh-CN" sz="2000" i="1">
                          <a:latin typeface="Cambria Math" panose="02040503050406030204" pitchFamily="18" charset="0"/>
                        </a:rPr>
                        <m:t>,</m:t>
                      </m:r>
                      <m:r>
                        <a:rPr lang="en-US" altLang="zh-CN" sz="2000" i="1">
                          <a:latin typeface="Cambria Math" panose="02040503050406030204" pitchFamily="18" charset="0"/>
                        </a:rPr>
                        <m:t>𝑟</m:t>
                      </m:r>
                      <m:r>
                        <a:rPr lang="en-US" altLang="zh-CN" sz="2000" i="1">
                          <a:latin typeface="Cambria Math" panose="02040503050406030204" pitchFamily="18" charset="0"/>
                        </a:rPr>
                        <m:t>,</m:t>
                      </m:r>
                      <m:r>
                        <a:rPr lang="en-US" altLang="zh-CN" sz="2000" i="1">
                          <a:latin typeface="Cambria Math" panose="02040503050406030204" pitchFamily="18" charset="0"/>
                        </a:rPr>
                        <m:t>𝑒</m:t>
                      </m:r>
                      <m:r>
                        <a:rPr lang="en-US" altLang="zh-CN" sz="2000" i="1">
                          <a:latin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𝑁</m:t>
                          </m:r>
                        </m:e>
                        <m:sub>
                          <m:r>
                            <a:rPr lang="en-US" altLang="zh-CN" sz="2000" i="1">
                              <a:latin typeface="Cambria Math" panose="02040503050406030204" pitchFamily="18" charset="0"/>
                              <a:ea typeface="Cambria Math" panose="02040503050406030204" pitchFamily="18" charset="0"/>
                            </a:rPr>
                            <m:t>h𝑒𝑎𝑑</m:t>
                          </m:r>
                        </m:sub>
                      </m:sSub>
                      <m:r>
                        <m:rPr>
                          <m:brk m:alnAt="7"/>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𝑒</m:t>
                      </m:r>
                      <m:r>
                        <a:rPr lang="en-US" altLang="zh-CN" sz="2000" i="1">
                          <a:latin typeface="Cambria Math" panose="02040503050406030204" pitchFamily="18" charset="0"/>
                          <a:ea typeface="Cambria Math" panose="02040503050406030204" pitchFamily="18" charset="0"/>
                        </a:rPr>
                        <m:t>)}</m:t>
                      </m:r>
                    </m:oMath>
                  </a14:m>
                  <a:endParaRPr lang="zh-CN" altLang="en-US" sz="20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640085" y="1378187"/>
                  <a:ext cx="5556201" cy="307777"/>
                </a:xfrm>
                <a:prstGeom prst="rect">
                  <a:avLst/>
                </a:prstGeom>
                <a:blipFill>
                  <a:blip r:embed="rId6"/>
                  <a:stretch>
                    <a:fillRect l="-1537" t="-25490" r="-1317" b="-490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637442" y="1794235"/>
                  <a:ext cx="5067926" cy="307777"/>
                </a:xfrm>
                <a:prstGeom prst="rect">
                  <a:avLst/>
                </a:prstGeom>
                <a:noFill/>
              </p:spPr>
              <p:txBody>
                <a:bodyPr wrap="none" lIns="0" tIns="0" rIns="0" bIns="0" rtlCol="0">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𝑡𝑎𝑖𝑙</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𝑒</m:t>
                          </m:r>
                        </m:e>
                      </m:d>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𝑇</m:t>
                          </m:r>
                        </m:e>
                        <m:sub>
                          <m:r>
                            <a:rPr lang="en-US" altLang="zh-CN" sz="2000" b="0" i="1" smtClean="0">
                              <a:latin typeface="Cambria Math" panose="02040503050406030204" pitchFamily="18" charset="0"/>
                            </a:rPr>
                            <m:t>𝑡𝑎𝑖𝑙</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b="0" i="1" smtClean="0">
                              <a:latin typeface="Cambria Math" panose="02040503050406030204" pitchFamily="18" charset="0"/>
                            </a:rPr>
                            <m:t>𝑡</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𝑒</m:t>
                      </m:r>
                      <m:r>
                        <a:rPr lang="en-US" altLang="zh-CN" sz="2000" i="1">
                          <a:latin typeface="Cambria Math" panose="02040503050406030204" pitchFamily="18" charset="0"/>
                        </a:rPr>
                        <m:t>,</m:t>
                      </m:r>
                      <m:r>
                        <a:rPr lang="en-US" altLang="zh-CN" sz="2000" i="1">
                          <a:latin typeface="Cambria Math" panose="02040503050406030204" pitchFamily="18" charset="0"/>
                        </a:rPr>
                        <m:t>𝑟</m:t>
                      </m:r>
                      <m:r>
                        <a:rPr lang="en-US" altLang="zh-CN" sz="2000" i="1">
                          <a:latin typeface="Cambria Math" panose="02040503050406030204" pitchFamily="18" charset="0"/>
                        </a:rPr>
                        <m:t>,</m:t>
                      </m:r>
                      <m:r>
                        <a:rPr lang="en-US" altLang="zh-CN" sz="2000" b="0" i="1" smtClean="0">
                          <a:latin typeface="Cambria Math" panose="02040503050406030204" pitchFamily="18" charset="0"/>
                        </a:rPr>
                        <m:t>𝑡</m:t>
                      </m:r>
                      <m:r>
                        <a:rPr lang="en-US" altLang="zh-CN" sz="2000" i="1">
                          <a:latin typeface="Cambria Math" panose="02040503050406030204" pitchFamily="18" charset="0"/>
                        </a:rPr>
                        <m:t>)</m:t>
                      </m:r>
                    </m:oMath>
                  </a14:m>
                  <a:r>
                    <a:rPr lang="en-US" altLang="zh-CN" sz="2000" dirty="0"/>
                    <a:t> | </a:t>
                  </a:r>
                  <a14:m>
                    <m:oMath xmlns:m="http://schemas.openxmlformats.org/officeDocument/2006/math">
                      <m:r>
                        <m:rPr>
                          <m:brk m:alnAt="7"/>
                        </m:rPr>
                        <a:rPr lang="en-US" altLang="zh-CN" sz="2000" i="1">
                          <a:latin typeface="Cambria Math" panose="02040503050406030204" pitchFamily="18" charset="0"/>
                        </a:rPr>
                        <m:t>(</m:t>
                      </m:r>
                      <m:r>
                        <a:rPr lang="en-US" altLang="zh-CN" sz="2000" b="0" i="1" smtClean="0">
                          <a:latin typeface="Cambria Math" panose="02040503050406030204" pitchFamily="18" charset="0"/>
                        </a:rPr>
                        <m:t>𝑒</m:t>
                      </m:r>
                      <m:r>
                        <a:rPr lang="en-US" altLang="zh-CN" sz="2000" i="1">
                          <a:latin typeface="Cambria Math" panose="02040503050406030204" pitchFamily="18" charset="0"/>
                        </a:rPr>
                        <m:t>,</m:t>
                      </m:r>
                      <m:r>
                        <a:rPr lang="en-US" altLang="zh-CN" sz="2000" i="1">
                          <a:latin typeface="Cambria Math" panose="02040503050406030204" pitchFamily="18" charset="0"/>
                        </a:rPr>
                        <m:t>𝑟</m:t>
                      </m:r>
                      <m:r>
                        <a:rPr lang="en-US" altLang="zh-CN" sz="2000" i="1">
                          <a:latin typeface="Cambria Math" panose="02040503050406030204" pitchFamily="18" charset="0"/>
                        </a:rPr>
                        <m:t>,</m:t>
                      </m:r>
                      <m:r>
                        <a:rPr lang="en-US" altLang="zh-CN" sz="2000" b="0" i="1" smtClean="0">
                          <a:latin typeface="Cambria Math" panose="02040503050406030204" pitchFamily="18" charset="0"/>
                        </a:rPr>
                        <m:t>𝑡</m:t>
                      </m:r>
                      <m:r>
                        <a:rPr lang="en-US" altLang="zh-CN" sz="2000" i="1">
                          <a:latin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𝑁</m:t>
                          </m:r>
                        </m:e>
                        <m:sub>
                          <m:r>
                            <a:rPr lang="en-US" altLang="zh-CN" sz="2000" b="0" i="1" smtClean="0">
                              <a:latin typeface="Cambria Math" panose="02040503050406030204" pitchFamily="18" charset="0"/>
                              <a:ea typeface="Cambria Math" panose="02040503050406030204" pitchFamily="18" charset="0"/>
                            </a:rPr>
                            <m:t>𝑡𝑎𝑖𝑙</m:t>
                          </m:r>
                        </m:sub>
                      </m:sSub>
                      <m:r>
                        <m:rPr>
                          <m:brk m:alnAt="7"/>
                        </m:rP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𝑒</m:t>
                      </m:r>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m:t>
                      </m:r>
                    </m:oMath>
                  </a14:m>
                  <a:endParaRPr lang="zh-CN" altLang="en-US" sz="20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637442" y="1794235"/>
                  <a:ext cx="5067926" cy="307777"/>
                </a:xfrm>
                <a:prstGeom prst="rect">
                  <a:avLst/>
                </a:prstGeom>
                <a:blipFill>
                  <a:blip r:embed="rId7"/>
                  <a:stretch>
                    <a:fillRect l="-1805" t="-25490" r="-1444" b="-49020"/>
                  </a:stretch>
                </a:blipFill>
              </p:spPr>
              <p:txBody>
                <a:bodyPr/>
                <a:lstStyle/>
                <a:p>
                  <a:r>
                    <a:rPr lang="zh-CN" altLang="en-US">
                      <a:noFill/>
                    </a:rPr>
                    <a:t> </a:t>
                  </a:r>
                </a:p>
              </p:txBody>
            </p:sp>
          </mc:Fallback>
        </mc:AlternateContent>
      </p:grpSp>
      <p:sp>
        <p:nvSpPr>
          <p:cNvPr id="16" name="椭圆 15"/>
          <p:cNvSpPr/>
          <p:nvPr/>
        </p:nvSpPr>
        <p:spPr>
          <a:xfrm>
            <a:off x="7820758" y="2506731"/>
            <a:ext cx="606669" cy="6066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8853854" y="3502639"/>
            <a:ext cx="606669" cy="606669"/>
            <a:chOff x="8950569" y="3361900"/>
            <a:chExt cx="606669" cy="606669"/>
          </a:xfrm>
        </p:grpSpPr>
        <p:sp>
          <p:nvSpPr>
            <p:cNvPr id="15" name="椭圆 14"/>
            <p:cNvSpPr/>
            <p:nvPr/>
          </p:nvSpPr>
          <p:spPr>
            <a:xfrm>
              <a:off x="8950569" y="3361900"/>
              <a:ext cx="606669" cy="6066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9095641" y="3480568"/>
              <a:ext cx="316523" cy="369332"/>
            </a:xfrm>
            <a:prstGeom prst="rect">
              <a:avLst/>
            </a:prstGeom>
            <a:noFill/>
          </p:spPr>
          <p:txBody>
            <a:bodyPr wrap="square" rtlCol="0">
              <a:spAutoFit/>
            </a:bodyPr>
            <a:lstStyle/>
            <a:p>
              <a:r>
                <a:rPr lang="en-US" altLang="zh-CN" dirty="0">
                  <a:solidFill>
                    <a:schemeClr val="bg1"/>
                  </a:solidFill>
                </a:rPr>
                <a:t>e</a:t>
              </a:r>
              <a:endParaRPr lang="zh-CN" altLang="en-US" dirty="0">
                <a:solidFill>
                  <a:schemeClr val="bg1"/>
                </a:solidFill>
              </a:endParaRPr>
            </a:p>
          </p:txBody>
        </p:sp>
      </p:grpSp>
      <p:sp>
        <p:nvSpPr>
          <p:cNvPr id="19" name="文本框 18"/>
          <p:cNvSpPr txBox="1"/>
          <p:nvPr/>
        </p:nvSpPr>
        <p:spPr>
          <a:xfrm>
            <a:off x="7965830" y="2625399"/>
            <a:ext cx="316523" cy="369332"/>
          </a:xfrm>
          <a:prstGeom prst="rect">
            <a:avLst/>
          </a:prstGeom>
          <a:noFill/>
        </p:spPr>
        <p:txBody>
          <a:bodyPr wrap="square" rtlCol="0">
            <a:spAutoFit/>
          </a:bodyPr>
          <a:lstStyle/>
          <a:p>
            <a:r>
              <a:rPr lang="en-US" altLang="zh-CN" dirty="0">
                <a:solidFill>
                  <a:schemeClr val="bg1"/>
                </a:solidFill>
              </a:rPr>
              <a:t>h</a:t>
            </a:r>
            <a:endParaRPr lang="zh-CN" altLang="en-US" dirty="0">
              <a:solidFill>
                <a:schemeClr val="bg1"/>
              </a:solidFill>
            </a:endParaRPr>
          </a:p>
        </p:txBody>
      </p:sp>
      <p:grpSp>
        <p:nvGrpSpPr>
          <p:cNvPr id="28" name="组合 27"/>
          <p:cNvGrpSpPr/>
          <p:nvPr/>
        </p:nvGrpSpPr>
        <p:grpSpPr>
          <a:xfrm>
            <a:off x="10037883" y="4832811"/>
            <a:ext cx="606669" cy="606669"/>
            <a:chOff x="10061331" y="4246685"/>
            <a:chExt cx="606669" cy="606669"/>
          </a:xfrm>
        </p:grpSpPr>
        <p:sp>
          <p:nvSpPr>
            <p:cNvPr id="17" name="椭圆 16"/>
            <p:cNvSpPr/>
            <p:nvPr/>
          </p:nvSpPr>
          <p:spPr>
            <a:xfrm>
              <a:off x="10061331" y="4246685"/>
              <a:ext cx="606669" cy="6066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0206403" y="4365353"/>
              <a:ext cx="316523" cy="369332"/>
            </a:xfrm>
            <a:prstGeom prst="rect">
              <a:avLst/>
            </a:prstGeom>
            <a:noFill/>
          </p:spPr>
          <p:txBody>
            <a:bodyPr wrap="square" rtlCol="0">
              <a:spAutoFit/>
            </a:bodyPr>
            <a:lstStyle/>
            <a:p>
              <a:r>
                <a:rPr lang="en-US" altLang="zh-CN" dirty="0">
                  <a:solidFill>
                    <a:schemeClr val="bg1"/>
                  </a:solidFill>
                </a:rPr>
                <a:t>t</a:t>
              </a:r>
              <a:endParaRPr lang="zh-CN" altLang="en-US" dirty="0">
                <a:solidFill>
                  <a:schemeClr val="bg1"/>
                </a:solidFill>
              </a:endParaRPr>
            </a:p>
          </p:txBody>
        </p:sp>
      </p:grpSp>
      <p:cxnSp>
        <p:nvCxnSpPr>
          <p:cNvPr id="22" name="直接箭头连接符 21"/>
          <p:cNvCxnSpPr>
            <a:stCxn id="16" idx="5"/>
            <a:endCxn id="15" idx="1"/>
          </p:cNvCxnSpPr>
          <p:nvPr/>
        </p:nvCxnSpPr>
        <p:spPr>
          <a:xfrm>
            <a:off x="8338582" y="3024555"/>
            <a:ext cx="604117" cy="566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5" idx="5"/>
            <a:endCxn id="17" idx="1"/>
          </p:cNvCxnSpPr>
          <p:nvPr/>
        </p:nvCxnSpPr>
        <p:spPr>
          <a:xfrm>
            <a:off x="9371678" y="4020463"/>
            <a:ext cx="755050" cy="901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10182957" y="2979238"/>
            <a:ext cx="606669" cy="606669"/>
            <a:chOff x="10061331" y="4246685"/>
            <a:chExt cx="606669" cy="606669"/>
          </a:xfrm>
        </p:grpSpPr>
        <p:sp>
          <p:nvSpPr>
            <p:cNvPr id="30" name="椭圆 29"/>
            <p:cNvSpPr/>
            <p:nvPr/>
          </p:nvSpPr>
          <p:spPr>
            <a:xfrm>
              <a:off x="10061331" y="4246685"/>
              <a:ext cx="606669" cy="6066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206403" y="4365353"/>
              <a:ext cx="316523" cy="369332"/>
            </a:xfrm>
            <a:prstGeom prst="rect">
              <a:avLst/>
            </a:prstGeom>
            <a:noFill/>
          </p:spPr>
          <p:txBody>
            <a:bodyPr wrap="square" rtlCol="0">
              <a:spAutoFit/>
            </a:bodyPr>
            <a:lstStyle/>
            <a:p>
              <a:r>
                <a:rPr lang="en-US" altLang="zh-CN" dirty="0">
                  <a:solidFill>
                    <a:schemeClr val="bg1"/>
                  </a:solidFill>
                </a:rPr>
                <a:t>t’</a:t>
              </a:r>
              <a:endParaRPr lang="zh-CN" altLang="en-US" dirty="0">
                <a:solidFill>
                  <a:schemeClr val="bg1"/>
                </a:solidFill>
              </a:endParaRPr>
            </a:p>
          </p:txBody>
        </p:sp>
      </p:grpSp>
      <p:cxnSp>
        <p:nvCxnSpPr>
          <p:cNvPr id="33" name="直接箭头连接符 32"/>
          <p:cNvCxnSpPr>
            <a:stCxn id="15" idx="7"/>
            <a:endCxn id="30" idx="2"/>
          </p:cNvCxnSpPr>
          <p:nvPr/>
        </p:nvCxnSpPr>
        <p:spPr>
          <a:xfrm flipV="1">
            <a:off x="9371678" y="3282573"/>
            <a:ext cx="811279" cy="308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L 形 34"/>
          <p:cNvSpPr/>
          <p:nvPr/>
        </p:nvSpPr>
        <p:spPr>
          <a:xfrm rot="18762647">
            <a:off x="8221588" y="1667148"/>
            <a:ext cx="2187722" cy="2814646"/>
          </a:xfrm>
          <a:prstGeom prst="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rot="19277549">
            <a:off x="8623614" y="1996906"/>
            <a:ext cx="1191181" cy="38927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45752" y="915837"/>
            <a:ext cx="7926147" cy="369332"/>
          </a:xfrm>
          <a:prstGeom prst="rect">
            <a:avLst/>
          </a:prstGeom>
        </p:spPr>
        <p:txBody>
          <a:bodyPr wrap="square">
            <a:spAutoFit/>
          </a:bodyPr>
          <a:lstStyle/>
          <a:p>
            <a:r>
              <a:rPr lang="en-US" altLang="zh-CN" dirty="0">
                <a:solidFill>
                  <a:srgbClr val="000000"/>
                </a:solidFill>
                <a:latin typeface="JdpnxbXsmcspNimbusRomNo9L-Regu"/>
              </a:rPr>
              <a:t>decide how to propagate information from a node to its neighborhood</a:t>
            </a:r>
            <a:endParaRPr lang="zh-CN" altLang="en-US" dirty="0"/>
          </a:p>
        </p:txBody>
      </p:sp>
    </p:spTree>
    <p:extLst>
      <p:ext uri="{BB962C8B-B14F-4D97-AF65-F5344CB8AC3E}">
        <p14:creationId xmlns:p14="http://schemas.microsoft.com/office/powerpoint/2010/main" val="18560059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Stacking and Unrolling Graph Neural Networks </a:t>
            </a:r>
            <a:endParaRPr lang="zh-CN" altLang="en-US" dirty="0"/>
          </a:p>
        </p:txBody>
      </p:sp>
      <mc:AlternateContent xmlns:mc="http://schemas.openxmlformats.org/markup-compatibility/2006" xmlns:a14="http://schemas.microsoft.com/office/drawing/2010/main">
        <mc:Choice Requires="a14">
          <p:sp>
            <p:nvSpPr>
              <p:cNvPr id="3" name="文本框 2"/>
              <p:cNvSpPr txBox="1"/>
              <p:nvPr/>
            </p:nvSpPr>
            <p:spPr>
              <a:xfrm>
                <a:off x="698988" y="1433146"/>
                <a:ext cx="7284427" cy="88428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𝑒</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𝑒</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𝑛</m:t>
                              </m:r>
                              <m:r>
                                <a:rPr lang="en-US" altLang="zh-CN" b="0" i="1" smtClean="0">
                                  <a:latin typeface="Cambria Math" panose="02040503050406030204" pitchFamily="18" charset="0"/>
                                </a:rPr>
                                <m:t>=0 (</m:t>
                              </m:r>
                              <m:r>
                                <a:rPr lang="en-US" altLang="zh-CN" b="0" i="1" smtClean="0">
                                  <a:latin typeface="Cambria Math" panose="02040503050406030204" pitchFamily="18" charset="0"/>
                                </a:rPr>
                                <m:t>𝑢𝑛𝑟𝑜𝑙𝑙𝑖𝑛𝑔</m:t>
                              </m:r>
                              <m:r>
                                <a:rPr lang="en-US" altLang="zh-CN" b="0" i="1" smtClean="0">
                                  <a:latin typeface="Cambria Math" panose="02040503050406030204" pitchFamily="18" charset="0"/>
                                </a:rPr>
                                <m:t>)</m:t>
                              </m:r>
                            </m:e>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h𝑒𝑎𝑑</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m:t>
                                      </m:r>
                                    </m:e>
                                  </m:d>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𝑆</m:t>
                                      </m:r>
                                    </m:e>
                                    <m:sub>
                                      <m:r>
                                        <a:rPr lang="en-US" altLang="zh-CN" b="0" i="1" smtClean="0">
                                          <a:latin typeface="Cambria Math" panose="02040503050406030204" pitchFamily="18" charset="0"/>
                                          <a:ea typeface="Cambria Math" panose="02040503050406030204" pitchFamily="18" charset="0"/>
                                        </a:rPr>
                                        <m:t>𝑡𝑎𝑖𝑙</m:t>
                                      </m:r>
                                    </m:sub>
                                    <m:sup>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e>
                                      </m:d>
                                    </m:sup>
                                  </m:sSubSup>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𝑒</m:t>
                                      </m:r>
                                    </m:e>
                                  </m:d>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𝑜𝑡h𝑒𝑤𝑖𝑠𝑒</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𝑠𝑡𝑎𝑐𝑘𝑖𝑛𝑔</m:t>
                              </m:r>
                              <m:r>
                                <a:rPr lang="en-US" altLang="zh-CN" b="0" i="1" smtClean="0">
                                  <a:latin typeface="Cambria Math" panose="02040503050406030204" pitchFamily="18" charset="0"/>
                                  <a:ea typeface="Cambria Math" panose="02040503050406030204" pitchFamily="18" charset="0"/>
                                </a:rPr>
                                <m:t>)</m:t>
                              </m:r>
                            </m:e>
                          </m:eqArr>
                          <m:r>
                            <a:rPr lang="en-US" altLang="zh-CN" b="0" i="1" smtClean="0">
                              <a:latin typeface="Cambria Math" panose="02040503050406030204" pitchFamily="18" charset="0"/>
                            </a:rPr>
                            <m:t>                  </m:t>
                          </m:r>
                        </m:e>
                      </m:d>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698988" y="1433146"/>
                <a:ext cx="7284427" cy="884281"/>
              </a:xfrm>
              <a:prstGeom prst="rect">
                <a:avLst/>
              </a:prstGeom>
              <a:blipFill>
                <a:blip r:embed="rId2"/>
                <a:stretch>
                  <a:fillRect/>
                </a:stretch>
              </a:blipFill>
            </p:spPr>
            <p:txBody>
              <a:bodyPr/>
              <a:lstStyle/>
              <a:p>
                <a:r>
                  <a:rPr lang="zh-CN" altLang="en-US">
                    <a:noFill/>
                  </a:rPr>
                  <a:t> </a:t>
                </a:r>
              </a:p>
            </p:txBody>
          </p:sp>
        </mc:Fallback>
      </mc:AlternateContent>
      <p:sp>
        <p:nvSpPr>
          <p:cNvPr id="4" name="文本框 3"/>
          <p:cNvSpPr txBox="1"/>
          <p:nvPr/>
        </p:nvSpPr>
        <p:spPr>
          <a:xfrm>
            <a:off x="7051430" y="1228955"/>
            <a:ext cx="3683977" cy="646331"/>
          </a:xfrm>
          <a:prstGeom prst="rect">
            <a:avLst/>
          </a:prstGeom>
          <a:noFill/>
        </p:spPr>
        <p:txBody>
          <a:bodyPr wrap="square" rtlCol="0">
            <a:spAutoFit/>
          </a:bodyPr>
          <a:lstStyle/>
          <a:p>
            <a:r>
              <a:rPr lang="en-US" altLang="zh-CN" dirty="0"/>
              <a:t>use the same model parameters in every propagation </a:t>
            </a:r>
            <a:endParaRPr lang="zh-CN" altLang="en-US" dirty="0"/>
          </a:p>
        </p:txBody>
      </p:sp>
    </p:spTree>
    <p:extLst>
      <p:ext uri="{BB962C8B-B14F-4D97-AF65-F5344CB8AC3E}">
        <p14:creationId xmlns:p14="http://schemas.microsoft.com/office/powerpoint/2010/main" val="17056983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Output Model: Score and Objective Functions</a:t>
            </a:r>
            <a:endParaRPr lang="zh-CN" altLang="en-US" dirty="0"/>
          </a:p>
        </p:txBody>
      </p:sp>
      <p:sp>
        <p:nvSpPr>
          <p:cNvPr id="3" name="文本框 2"/>
          <p:cNvSpPr txBox="1"/>
          <p:nvPr/>
        </p:nvSpPr>
        <p:spPr>
          <a:xfrm>
            <a:off x="531812" y="2083770"/>
            <a:ext cx="3961057" cy="646331"/>
          </a:xfrm>
          <a:prstGeom prst="rect">
            <a:avLst/>
          </a:prstGeom>
          <a:noFill/>
        </p:spPr>
        <p:txBody>
          <a:bodyPr wrap="square" rtlCol="0">
            <a:spAutoFit/>
          </a:bodyPr>
          <a:lstStyle/>
          <a:p>
            <a:r>
              <a:rPr lang="en-US" altLang="zh-CN" dirty="0" err="1"/>
              <a:t>TransE</a:t>
            </a:r>
            <a:r>
              <a:rPr lang="en-US" altLang="zh-CN" dirty="0"/>
              <a:t> loss function</a:t>
            </a:r>
            <a:r>
              <a:rPr lang="zh-CN" altLang="en-US" dirty="0"/>
              <a:t>：</a:t>
            </a:r>
            <a:endParaRPr lang="en-US" altLang="zh-CN" dirty="0"/>
          </a:p>
          <a:p>
            <a:r>
              <a:rPr lang="en-US" altLang="zh-CN" b="1" dirty="0"/>
              <a:t>Pairwise-Margin Objective Function </a:t>
            </a:r>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601804" y="2791647"/>
                <a:ext cx="3891065" cy="8080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 </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𝑡</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e>
                              </m:d>
                              <m:r>
                                <a:rPr lang="en-US" altLang="zh-CN" i="1">
                                  <a:latin typeface="Cambria Math" panose="02040503050406030204" pitchFamily="18" charset="0"/>
                                </a:rPr>
                                <m:t>]</m:t>
                              </m:r>
                            </m:e>
                            <m:sub>
                              <m:r>
                                <a:rPr lang="en-US" altLang="zh-CN" b="0" i="1" smtClean="0">
                                  <a:latin typeface="Cambria Math" panose="02040503050406030204" pitchFamily="18" charset="0"/>
                                </a:rPr>
                                <m:t>+</m:t>
                              </m:r>
                            </m:sub>
                          </m:sSub>
                        </m:e>
                      </m:nary>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601804" y="2791647"/>
                <a:ext cx="3891065" cy="80804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338034" y="3736724"/>
                <a:ext cx="5719865" cy="1108252"/>
              </a:xfrm>
              <a:prstGeom prst="rect">
                <a:avLst/>
              </a:prstGeom>
              <a:noFill/>
            </p:spPr>
            <p:txBody>
              <a:bodyPr wrap="squar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e>
                      <m:sub>
                        <m:r>
                          <a:rPr lang="en-US" altLang="zh-CN" sz="1600" b="0" i="1" smtClean="0">
                            <a:latin typeface="Cambria Math" panose="02040503050406030204" pitchFamily="18" charset="0"/>
                          </a:rPr>
                          <m:t>+</m:t>
                        </m:r>
                      </m:sub>
                    </m:sSub>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max</m:t>
                        </m:r>
                      </m:fName>
                      <m:e>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0,</m:t>
                            </m:r>
                            <m:r>
                              <a:rPr lang="en-US" altLang="zh-CN" sz="1600" b="0" i="1" smtClean="0">
                                <a:latin typeface="Cambria Math" panose="02040503050406030204" pitchFamily="18" charset="0"/>
                              </a:rPr>
                              <m:t>𝑥</m:t>
                            </m:r>
                          </m:e>
                        </m:d>
                      </m:e>
                    </m:func>
                  </m:oMath>
                </a14:m>
                <a:r>
                  <a:rPr lang="zh-CN" altLang="en-US" sz="1600" dirty="0"/>
                  <a:t>：</a:t>
                </a:r>
                <a:r>
                  <a:rPr lang="en-US" altLang="zh-CN" sz="1600" dirty="0"/>
                  <a:t>hinge</a:t>
                </a:r>
                <a:r>
                  <a:rPr lang="zh-CN" altLang="en-US" sz="1600" dirty="0"/>
                  <a:t>函数</a:t>
                </a:r>
                <a:endParaRPr lang="en-US" altLang="zh-CN" sz="1600" dirty="0"/>
              </a:p>
              <a:p>
                <a14:m>
                  <m:oMath xmlns:m="http://schemas.openxmlformats.org/officeDocument/2006/math">
                    <m:r>
                      <a:rPr lang="en-US" altLang="zh-CN" sz="1600" i="1">
                        <a:latin typeface="Cambria Math" panose="02040503050406030204" pitchFamily="18" charset="0"/>
                      </a:rPr>
                      <m:t>𝑓</m:t>
                    </m:r>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h</m:t>
                        </m:r>
                        <m:r>
                          <a:rPr lang="en-US" altLang="zh-CN" sz="1600" i="1">
                            <a:latin typeface="Cambria Math" panose="02040503050406030204" pitchFamily="18" charset="0"/>
                          </a:rPr>
                          <m:t>,</m:t>
                        </m:r>
                        <m:r>
                          <a:rPr lang="en-US" altLang="zh-CN" sz="1600" b="0" i="1" smtClean="0">
                            <a:latin typeface="Cambria Math" panose="02040503050406030204" pitchFamily="18" charset="0"/>
                          </a:rPr>
                          <m:t>𝑟</m:t>
                        </m:r>
                        <m:r>
                          <a:rPr lang="en-US" altLang="zh-CN" sz="1600" i="1">
                            <a:latin typeface="Cambria Math" panose="02040503050406030204" pitchFamily="18" charset="0"/>
                          </a:rPr>
                          <m:t>,</m:t>
                        </m:r>
                        <m:r>
                          <a:rPr lang="en-US" altLang="zh-CN" sz="1600" b="0" i="1" smtClean="0">
                            <a:latin typeface="Cambria Math" panose="02040503050406030204" pitchFamily="18" charset="0"/>
                          </a:rPr>
                          <m:t>𝑡</m:t>
                        </m:r>
                        <m:r>
                          <a:rPr lang="en-US" altLang="zh-CN" sz="1600" i="1" smtClean="0">
                            <a:latin typeface="Cambria Math" panose="02040503050406030204" pitchFamily="18" charset="0"/>
                          </a:rPr>
                          <m:t> </m:t>
                        </m:r>
                      </m:e>
                    </m:d>
                  </m:oMath>
                </a14:m>
                <a:r>
                  <a:rPr lang="zh-CN" altLang="en-US" sz="1600" dirty="0"/>
                  <a:t> </a:t>
                </a:r>
                <a:r>
                  <a:rPr lang="en-US" altLang="zh-CN" sz="1600" dirty="0"/>
                  <a:t>=</a:t>
                </a:r>
                <a14:m>
                  <m:oMath xmlns:m="http://schemas.openxmlformats.org/officeDocument/2006/math">
                    <m:r>
                      <a:rPr lang="en-US" altLang="zh-CN" sz="1600" b="0" i="0" dirty="0" smtClean="0">
                        <a:latin typeface="Cambria Math" panose="02040503050406030204" pitchFamily="18" charset="0"/>
                      </a:rPr>
                      <m:t>||</m:t>
                    </m:r>
                    <m:sSub>
                      <m:sSubPr>
                        <m:ctrlPr>
                          <a:rPr lang="en-US" altLang="zh-CN" sz="1600" i="1" dirty="0" smtClean="0">
                            <a:latin typeface="Cambria Math" panose="02040503050406030204" pitchFamily="18" charset="0"/>
                          </a:rPr>
                        </m:ctrlPr>
                      </m:sSubPr>
                      <m:e>
                        <m:r>
                          <a:rPr lang="en-US" altLang="zh-CN" sz="1600" b="0" i="1" dirty="0" smtClean="0">
                            <a:latin typeface="Cambria Math" panose="02040503050406030204" pitchFamily="18" charset="0"/>
                          </a:rPr>
                          <m:t>𝑣</m:t>
                        </m:r>
                      </m:e>
                      <m:sub>
                        <m:r>
                          <a:rPr lang="en-US" altLang="zh-CN" sz="1600" b="0" i="1" dirty="0" smtClean="0">
                            <a:latin typeface="Cambria Math" panose="02040503050406030204" pitchFamily="18" charset="0"/>
                          </a:rPr>
                          <m:t>h</m:t>
                        </m:r>
                      </m:sub>
                    </m:sSub>
                    <m:r>
                      <a:rPr lang="en-US" altLang="zh-CN" sz="1600" b="0" i="1" dirty="0" smtClean="0">
                        <a:latin typeface="Cambria Math" panose="02040503050406030204" pitchFamily="18" charset="0"/>
                      </a:rPr>
                      <m:t>+</m:t>
                    </m:r>
                    <m:sSub>
                      <m:sSubPr>
                        <m:ctrlPr>
                          <a:rPr lang="en-US" altLang="zh-CN" sz="1600" b="0" i="1" dirty="0" smtClean="0">
                            <a:latin typeface="Cambria Math" panose="02040503050406030204" pitchFamily="18" charset="0"/>
                          </a:rPr>
                        </m:ctrlPr>
                      </m:sSubPr>
                      <m:e>
                        <m:r>
                          <a:rPr lang="en-US" altLang="zh-CN" sz="1600" b="0" i="1" dirty="0" smtClean="0">
                            <a:latin typeface="Cambria Math" panose="02040503050406030204" pitchFamily="18" charset="0"/>
                          </a:rPr>
                          <m:t>𝑣</m:t>
                        </m:r>
                      </m:e>
                      <m:sub>
                        <m:r>
                          <a:rPr lang="en-US" altLang="zh-CN" sz="1600" b="0" i="1" dirty="0" smtClean="0">
                            <a:latin typeface="Cambria Math" panose="02040503050406030204" pitchFamily="18" charset="0"/>
                          </a:rPr>
                          <m:t>𝑟</m:t>
                        </m:r>
                      </m:sub>
                    </m:sSub>
                    <m:r>
                      <a:rPr lang="en-US" altLang="zh-CN" sz="1600" b="0" i="1" dirty="0" smtClean="0">
                        <a:latin typeface="Cambria Math" panose="02040503050406030204" pitchFamily="18" charset="0"/>
                      </a:rPr>
                      <m:t>−</m:t>
                    </m:r>
                    <m:sSub>
                      <m:sSubPr>
                        <m:ctrlPr>
                          <a:rPr lang="en-US" altLang="zh-CN" sz="1600" b="0" i="1" dirty="0" smtClean="0">
                            <a:latin typeface="Cambria Math" panose="02040503050406030204" pitchFamily="18" charset="0"/>
                          </a:rPr>
                        </m:ctrlPr>
                      </m:sSubPr>
                      <m:e>
                        <m:r>
                          <a:rPr lang="en-US" altLang="zh-CN" sz="1600" b="0" i="1" dirty="0" smtClean="0">
                            <a:latin typeface="Cambria Math" panose="02040503050406030204" pitchFamily="18" charset="0"/>
                          </a:rPr>
                          <m:t>𝑣</m:t>
                        </m:r>
                      </m:e>
                      <m:sub>
                        <m:r>
                          <a:rPr lang="en-US" altLang="zh-CN" sz="1600" b="0" i="1" dirty="0" smtClean="0">
                            <a:latin typeface="Cambria Math" panose="02040503050406030204" pitchFamily="18" charset="0"/>
                          </a:rPr>
                          <m:t>𝑡</m:t>
                        </m:r>
                      </m:sub>
                    </m:sSub>
                    <m:r>
                      <a:rPr lang="en-US" altLang="zh-CN" sz="1600" b="0" i="1" dirty="0" smtClean="0">
                        <a:latin typeface="Cambria Math" panose="02040503050406030204" pitchFamily="18" charset="0"/>
                      </a:rPr>
                      <m:t>||</m:t>
                    </m:r>
                  </m:oMath>
                </a14:m>
                <a:endParaRPr lang="en-US" altLang="zh-CN" sz="1600" dirty="0"/>
              </a:p>
              <a:p>
                <a14:m>
                  <m:oMath xmlns:m="http://schemas.openxmlformats.org/officeDocument/2006/math">
                    <m:r>
                      <a:rPr lang="zh-CN" altLang="en-US" sz="1600" i="1">
                        <a:latin typeface="Cambria Math" panose="02040503050406030204" pitchFamily="18" charset="0"/>
                      </a:rPr>
                      <m:t>𝜏</m:t>
                    </m:r>
                  </m:oMath>
                </a14:m>
                <a:r>
                  <a:rPr lang="zh-CN" altLang="en-US" sz="1600" dirty="0"/>
                  <a:t> ：超参数，</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𝑡</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e>
                    </m:d>
                  </m:oMath>
                </a14:m>
                <a:r>
                  <a:rPr lang="zh-CN" altLang="en-US" dirty="0"/>
                  <a:t>的得分至少</a:t>
                </a:r>
                <a14:m>
                  <m:oMath xmlns:m="http://schemas.openxmlformats.org/officeDocument/2006/math">
                    <m:r>
                      <a:rPr lang="zh-CN" altLang="en-US" i="1" dirty="0">
                        <a:latin typeface="Cambria Math" panose="02040503050406030204" pitchFamily="18" charset="0"/>
                      </a:rPr>
                      <m:t>比</m:t>
                    </m:r>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𝑖</m:t>
                            </m:r>
                          </m:sub>
                        </m:sSub>
                      </m:e>
                    </m:d>
                  </m:oMath>
                </a14:m>
                <a:r>
                  <a:rPr lang="en-US" altLang="zh-CN" dirty="0"/>
                  <a:t> </a:t>
                </a:r>
                <a:r>
                  <a:rPr lang="zh-CN" altLang="en-US" dirty="0"/>
                  <a:t>得分高</a:t>
                </a:r>
                <a14:m>
                  <m:oMath xmlns:m="http://schemas.openxmlformats.org/officeDocument/2006/math">
                    <m:r>
                      <a:rPr lang="zh-CN" altLang="en-US" sz="1600" i="1">
                        <a:latin typeface="Cambria Math" panose="02040503050406030204" pitchFamily="18" charset="0"/>
                      </a:rPr>
                      <m:t>𝜏</m:t>
                    </m:r>
                  </m:oMath>
                </a14:m>
                <a:br>
                  <a:rPr lang="en-US" altLang="zh-CN" sz="1600" dirty="0"/>
                </a:br>
                <a:endParaRPr lang="zh-CN" altLang="en-US" sz="1600" dirty="0"/>
              </a:p>
            </p:txBody>
          </p:sp>
        </mc:Choice>
        <mc:Fallback xmlns="">
          <p:sp>
            <p:nvSpPr>
              <p:cNvPr id="5" name="文本框 4"/>
              <p:cNvSpPr txBox="1">
                <a:spLocks noRot="1" noChangeAspect="1" noMove="1" noResize="1" noEditPoints="1" noAdjustHandles="1" noChangeArrowheads="1" noChangeShapeType="1" noTextEdit="1"/>
              </p:cNvSpPr>
              <p:nvPr/>
            </p:nvSpPr>
            <p:spPr>
              <a:xfrm>
                <a:off x="338034" y="3736724"/>
                <a:ext cx="5719865" cy="1108252"/>
              </a:xfrm>
              <a:prstGeom prst="rect">
                <a:avLst/>
              </a:prstGeom>
              <a:blipFill>
                <a:blip r:embed="rId3"/>
                <a:stretch>
                  <a:fillRect t="-1648"/>
                </a:stretch>
              </a:blipFill>
            </p:spPr>
            <p:txBody>
              <a:bodyPr/>
              <a:lstStyle/>
              <a:p>
                <a:r>
                  <a:rPr lang="zh-CN" altLang="en-US">
                    <a:noFill/>
                  </a:rPr>
                  <a:t> </a:t>
                </a:r>
              </a:p>
            </p:txBody>
          </p:sp>
        </mc:Fallback>
      </mc:AlternateContent>
      <p:sp>
        <p:nvSpPr>
          <p:cNvPr id="6" name="右箭头 5"/>
          <p:cNvSpPr/>
          <p:nvPr/>
        </p:nvSpPr>
        <p:spPr>
          <a:xfrm>
            <a:off x="5460024" y="2956454"/>
            <a:ext cx="1037492" cy="5927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013331" y="2083769"/>
            <a:ext cx="4319954" cy="646331"/>
          </a:xfrm>
          <a:prstGeom prst="rect">
            <a:avLst/>
          </a:prstGeom>
        </p:spPr>
        <p:txBody>
          <a:bodyPr wrap="square">
            <a:spAutoFit/>
          </a:bodyPr>
          <a:lstStyle/>
          <a:p>
            <a:r>
              <a:rPr lang="en-US" altLang="zh-CN" dirty="0">
                <a:solidFill>
                  <a:srgbClr val="000000"/>
                </a:solidFill>
                <a:latin typeface="HcqlwdYssqshNimbusRomNo9L-Medi"/>
              </a:rPr>
              <a:t>Proposed function:</a:t>
            </a:r>
          </a:p>
          <a:p>
            <a:r>
              <a:rPr lang="en-US" altLang="zh-CN" b="1" dirty="0">
                <a:solidFill>
                  <a:srgbClr val="000000"/>
                </a:solidFill>
              </a:rPr>
              <a:t>Absolute-Margin Objective Function</a:t>
            </a:r>
            <a:r>
              <a:rPr lang="en-US" altLang="zh-CN" b="1" dirty="0"/>
              <a:t> </a:t>
            </a:r>
            <a:endParaRPr lang="zh-CN" altLang="en-US" b="1" dirty="0"/>
          </a:p>
        </p:txBody>
      </p:sp>
      <mc:AlternateContent xmlns:mc="http://schemas.openxmlformats.org/markup-compatibility/2006" xmlns:a14="http://schemas.microsoft.com/office/drawing/2010/main">
        <mc:Choice Requires="a14">
          <p:sp>
            <p:nvSpPr>
              <p:cNvPr id="8" name="文本框 7"/>
              <p:cNvSpPr txBox="1"/>
              <p:nvPr/>
            </p:nvSpPr>
            <p:spPr>
              <a:xfrm>
                <a:off x="7013331" y="2791647"/>
                <a:ext cx="3895875"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 </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𝑡</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e>
                              </m:d>
                              <m:r>
                                <a:rPr lang="en-US" altLang="zh-CN" i="1">
                                  <a:latin typeface="Cambria Math" panose="02040503050406030204" pitchFamily="18" charset="0"/>
                                </a:rPr>
                                <m:t>]</m:t>
                              </m:r>
                            </m:e>
                            <m:sub>
                              <m:r>
                                <a:rPr lang="en-US" altLang="zh-CN" b="0" i="1" smtClean="0">
                                  <a:latin typeface="Cambria Math" panose="02040503050406030204" pitchFamily="18" charset="0"/>
                                </a:rPr>
                                <m:t>+</m:t>
                              </m:r>
                            </m:sub>
                          </m:sSub>
                        </m:e>
                      </m:nary>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7013331" y="2791647"/>
                <a:ext cx="3895875" cy="7789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096000" y="3874245"/>
                <a:ext cx="6096000" cy="646587"/>
              </a:xfrm>
              <a:prstGeom prst="rect">
                <a:avLst/>
              </a:prstGeom>
            </p:spPr>
            <p:txBody>
              <a:bodyPr>
                <a:spAutoFit/>
              </a:bodyPr>
              <a:lstStyle/>
              <a:p>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𝑖</m:t>
                            </m:r>
                          </m:sub>
                        </m:sSub>
                      </m:e>
                    </m:d>
                    <m:r>
                      <a:rPr lang="zh-CN" altLang="en-US" i="1">
                        <a:latin typeface="Cambria Math" panose="02040503050406030204" pitchFamily="18" charset="0"/>
                      </a:rPr>
                      <m:t>的</m:t>
                    </m:r>
                  </m:oMath>
                </a14:m>
                <a:r>
                  <a:rPr lang="zh-CN" altLang="en-US" dirty="0">
                    <a:solidFill>
                      <a:srgbClr val="000000"/>
                    </a:solidFill>
                    <a:latin typeface="JdpnxbXsmcspNimbusRomNo9L-Regu"/>
                  </a:rPr>
                  <a:t>得分会被优化为零</a:t>
                </a:r>
                <a:r>
                  <a:rPr lang="en-US" altLang="zh-CN" dirty="0">
                    <a:solidFill>
                      <a:srgbClr val="000000"/>
                    </a:solidFill>
                    <a:latin typeface="JdpnxbXsmcspNimbusRomNo9L-Regu"/>
                  </a:rPr>
                  <a:t>,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𝑡</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e>
                    </m:d>
                  </m:oMath>
                </a14:m>
                <a:r>
                  <a:rPr lang="zh-CN" altLang="en-US" dirty="0"/>
                  <a:t>的得分至少为</a:t>
                </a:r>
                <a14:m>
                  <m:oMath xmlns:m="http://schemas.openxmlformats.org/officeDocument/2006/math">
                    <m:r>
                      <a:rPr lang="zh-CN" altLang="en-US" i="1">
                        <a:latin typeface="Cambria Math" panose="02040503050406030204" pitchFamily="18" charset="0"/>
                      </a:rPr>
                      <m:t>𝜏</m:t>
                    </m:r>
                  </m:oMath>
                </a14:m>
                <a:br>
                  <a:rPr lang="en-US" altLang="zh-CN" dirty="0"/>
                </a:br>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6096000" y="3874245"/>
                <a:ext cx="6096000" cy="646587"/>
              </a:xfrm>
              <a:prstGeom prst="rect">
                <a:avLst/>
              </a:prstGeom>
              <a:blipFill>
                <a:blip r:embed="rId5"/>
                <a:stretch>
                  <a:fillRect l="-300" t="-84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20770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Experiments</a:t>
            </a:r>
            <a:endParaRPr lang="zh-CN" altLang="en-US" dirty="0"/>
          </a:p>
        </p:txBody>
      </p:sp>
      <p:sp>
        <p:nvSpPr>
          <p:cNvPr id="3" name="文本框 2"/>
          <p:cNvSpPr txBox="1"/>
          <p:nvPr/>
        </p:nvSpPr>
        <p:spPr>
          <a:xfrm>
            <a:off x="531812" y="871538"/>
            <a:ext cx="3468688" cy="369332"/>
          </a:xfrm>
          <a:prstGeom prst="rect">
            <a:avLst/>
          </a:prstGeom>
          <a:noFill/>
        </p:spPr>
        <p:txBody>
          <a:bodyPr wrap="square" rtlCol="0">
            <a:spAutoFit/>
          </a:bodyPr>
          <a:lstStyle/>
          <a:p>
            <a:r>
              <a:rPr lang="en-US" altLang="zh-CN" b="1" dirty="0"/>
              <a:t>Standard Triplet Classification</a:t>
            </a:r>
            <a:r>
              <a:rPr lang="en-US" altLang="zh-CN" dirty="0"/>
              <a:t> </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74" y="2909154"/>
            <a:ext cx="5539482" cy="245190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252" y="2377656"/>
            <a:ext cx="4023709" cy="3200677"/>
          </a:xfrm>
          <a:prstGeom prst="rect">
            <a:avLst/>
          </a:prstGeom>
        </p:spPr>
      </p:pic>
      <p:sp>
        <p:nvSpPr>
          <p:cNvPr id="6" name="文本框 5"/>
          <p:cNvSpPr txBox="1"/>
          <p:nvPr/>
        </p:nvSpPr>
        <p:spPr>
          <a:xfrm>
            <a:off x="606670" y="2101362"/>
            <a:ext cx="1230922" cy="400110"/>
          </a:xfrm>
          <a:prstGeom prst="rect">
            <a:avLst/>
          </a:prstGeom>
          <a:noFill/>
        </p:spPr>
        <p:txBody>
          <a:bodyPr wrap="square" rtlCol="0">
            <a:spAutoFit/>
          </a:bodyPr>
          <a:lstStyle/>
          <a:p>
            <a:r>
              <a:rPr lang="en-US" altLang="zh-CN" sz="2000" b="1" dirty="0" err="1"/>
              <a:t>DataSet</a:t>
            </a:r>
            <a:endParaRPr lang="zh-CN" altLang="en-US" b="1" dirty="0"/>
          </a:p>
        </p:txBody>
      </p:sp>
      <p:sp>
        <p:nvSpPr>
          <p:cNvPr id="7" name="文本框 6"/>
          <p:cNvSpPr txBox="1"/>
          <p:nvPr/>
        </p:nvSpPr>
        <p:spPr>
          <a:xfrm>
            <a:off x="7156939" y="1705680"/>
            <a:ext cx="975945" cy="400110"/>
          </a:xfrm>
          <a:prstGeom prst="rect">
            <a:avLst/>
          </a:prstGeom>
          <a:noFill/>
        </p:spPr>
        <p:txBody>
          <a:bodyPr wrap="square" rtlCol="0">
            <a:spAutoFit/>
          </a:bodyPr>
          <a:lstStyle/>
          <a:p>
            <a:r>
              <a:rPr lang="en-US" altLang="zh-CN" sz="2000" b="1" dirty="0"/>
              <a:t>Result</a:t>
            </a:r>
            <a:endParaRPr lang="zh-CN" altLang="en-US" sz="2000" b="1" dirty="0"/>
          </a:p>
        </p:txBody>
      </p:sp>
    </p:spTree>
    <p:extLst>
      <p:ext uri="{BB962C8B-B14F-4D97-AF65-F5344CB8AC3E}">
        <p14:creationId xmlns:p14="http://schemas.microsoft.com/office/powerpoint/2010/main" val="21981682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OOKB Entity Experiment </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352" y="1122897"/>
            <a:ext cx="7970350" cy="2288431"/>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12" y="3662687"/>
            <a:ext cx="10765431" cy="2805777"/>
          </a:xfrm>
          <a:prstGeom prst="rect">
            <a:avLst/>
          </a:prstGeom>
        </p:spPr>
      </p:pic>
    </p:spTree>
    <p:extLst>
      <p:ext uri="{BB962C8B-B14F-4D97-AF65-F5344CB8AC3E}">
        <p14:creationId xmlns:p14="http://schemas.microsoft.com/office/powerpoint/2010/main" val="37558763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Stacking and Unrolling Graph-NNs </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304" y="2219688"/>
            <a:ext cx="6648919" cy="2899528"/>
          </a:xfrm>
          <a:prstGeom prst="rect">
            <a:avLst/>
          </a:prstGeom>
        </p:spPr>
      </p:pic>
    </p:spTree>
    <p:extLst>
      <p:ext uri="{BB962C8B-B14F-4D97-AF65-F5344CB8AC3E}">
        <p14:creationId xmlns:p14="http://schemas.microsoft.com/office/powerpoint/2010/main" val="18133375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lstStyle/>
          <a:p>
            <a:endParaRPr lang="zh-CN" altLang="en-US"/>
          </a:p>
        </p:txBody>
      </p:sp>
      <p:sp>
        <p:nvSpPr>
          <p:cNvPr id="3" name="内容占位符 2"/>
          <p:cNvSpPr>
            <a:spLocks noGrp="1"/>
          </p:cNvSpPr>
          <p:nvPr>
            <p:ph sz="quarter" idx="10"/>
          </p:nvPr>
        </p:nvSpPr>
        <p:spPr/>
        <p:txBody>
          <a:bodyPr/>
          <a:lstStyle/>
          <a:p>
            <a:r>
              <a:rPr lang="en-US" altLang="zh-CN" dirty="0"/>
              <a:t>Conclusion</a:t>
            </a:r>
            <a:endParaRPr lang="zh-CN" altLang="en-US" dirty="0"/>
          </a:p>
        </p:txBody>
      </p:sp>
      <p:sp>
        <p:nvSpPr>
          <p:cNvPr id="4" name="内容占位符 3"/>
          <p:cNvSpPr>
            <a:spLocks noGrp="1"/>
          </p:cNvSpPr>
          <p:nvPr>
            <p:ph sz="quarter" idx="11"/>
          </p:nvPr>
        </p:nvSpPr>
        <p:spPr/>
        <p:txBody>
          <a:bodyPr/>
          <a:lstStyle/>
          <a:p>
            <a:endParaRPr lang="zh-CN" altLang="en-US"/>
          </a:p>
        </p:txBody>
      </p:sp>
      <p:sp>
        <p:nvSpPr>
          <p:cNvPr id="5" name="文本占位符 4"/>
          <p:cNvSpPr>
            <a:spLocks noGrp="1"/>
          </p:cNvSpPr>
          <p:nvPr>
            <p:ph type="body" sz="quarter" idx="12"/>
          </p:nvPr>
        </p:nvSpPr>
        <p:spPr/>
        <p:txBody>
          <a:bodyPr/>
          <a:lstStyle/>
          <a:p>
            <a:r>
              <a:rPr lang="zh-CN" altLang="en-US" dirty="0"/>
              <a:t>本文中，我们提出了一个新的</a:t>
            </a:r>
            <a:r>
              <a:rPr lang="en-US" altLang="zh-CN" dirty="0"/>
              <a:t>KBC</a:t>
            </a:r>
            <a:r>
              <a:rPr lang="zh-CN" altLang="en-US" dirty="0"/>
              <a:t>任务，其中涉及在训练时未观察到的实体。对于这个任务，提出了一个为</a:t>
            </a:r>
            <a:r>
              <a:rPr lang="en-US" altLang="zh-CN" dirty="0"/>
              <a:t>KBC</a:t>
            </a:r>
            <a:r>
              <a:rPr lang="zh-CN" altLang="en-US" dirty="0"/>
              <a:t>量身定做的带有</a:t>
            </a:r>
            <a:r>
              <a:rPr lang="en-US" altLang="zh-CN" dirty="0"/>
              <a:t>OOKB</a:t>
            </a:r>
            <a:r>
              <a:rPr lang="zh-CN" altLang="en-US" dirty="0"/>
              <a:t>实体的</a:t>
            </a:r>
            <a:r>
              <a:rPr lang="en-US" altLang="zh-CN" dirty="0"/>
              <a:t>Graph-NN</a:t>
            </a:r>
            <a:r>
              <a:rPr lang="zh-CN" altLang="en-US" dirty="0"/>
              <a:t>并进行了两个三元组分类任务来验证模型的有效性。</a:t>
            </a:r>
            <a:endParaRPr lang="en-US" altLang="zh-CN" dirty="0"/>
          </a:p>
          <a:p>
            <a:r>
              <a:rPr lang="zh-CN" altLang="en-US" dirty="0"/>
              <a:t>在</a:t>
            </a:r>
            <a:r>
              <a:rPr lang="en-US" altLang="zh-CN" dirty="0"/>
              <a:t>OOKB</a:t>
            </a:r>
            <a:r>
              <a:rPr lang="zh-CN" altLang="en-US" dirty="0"/>
              <a:t>实体问题上，提出的模型大大超过了基线的表现，在标准</a:t>
            </a:r>
            <a:r>
              <a:rPr lang="en-US" altLang="zh-CN" dirty="0"/>
              <a:t>KBC</a:t>
            </a:r>
            <a:r>
              <a:rPr lang="zh-CN" altLang="en-US" dirty="0"/>
              <a:t>的</a:t>
            </a:r>
            <a:r>
              <a:rPr lang="en-US" altLang="zh-CN" dirty="0"/>
              <a:t>WordNet11</a:t>
            </a:r>
            <a:r>
              <a:rPr lang="zh-CN" altLang="en-US" dirty="0"/>
              <a:t>上也表现出最先进的性能。</a:t>
            </a:r>
          </a:p>
        </p:txBody>
      </p:sp>
    </p:spTree>
    <p:extLst>
      <p:ext uri="{BB962C8B-B14F-4D97-AF65-F5344CB8AC3E}">
        <p14:creationId xmlns:p14="http://schemas.microsoft.com/office/powerpoint/2010/main" val="2940564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A053F6A-46ED-42C4-9D3E-127BC2D2586D}"/>
              </a:ext>
            </a:extLst>
          </p:cNvPr>
          <p:cNvGrpSpPr/>
          <p:nvPr/>
        </p:nvGrpSpPr>
        <p:grpSpPr>
          <a:xfrm>
            <a:off x="567181" y="2042994"/>
            <a:ext cx="11057637" cy="2457985"/>
            <a:chOff x="1196455" y="1992247"/>
            <a:chExt cx="9637951" cy="1008649"/>
          </a:xfrm>
        </p:grpSpPr>
        <p:sp>
          <p:nvSpPr>
            <p:cNvPr id="5" name="矩形 4">
              <a:extLst>
                <a:ext uri="{FF2B5EF4-FFF2-40B4-BE49-F238E27FC236}">
                  <a16:creationId xmlns:a16="http://schemas.microsoft.com/office/drawing/2014/main" id="{4A7EB499-1150-4CCD-A5F1-3E9C173200E6}"/>
                </a:ext>
              </a:extLst>
            </p:cNvPr>
            <p:cNvSpPr/>
            <p:nvPr/>
          </p:nvSpPr>
          <p:spPr>
            <a:xfrm>
              <a:off x="1196455" y="1992248"/>
              <a:ext cx="58939" cy="1008648"/>
            </a:xfrm>
            <a:prstGeom prst="rect">
              <a:avLst/>
            </a:prstGeom>
            <a:solidFill>
              <a:srgbClr val="AF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a:extLst>
                <a:ext uri="{FF2B5EF4-FFF2-40B4-BE49-F238E27FC236}">
                  <a16:creationId xmlns:a16="http://schemas.microsoft.com/office/drawing/2014/main" id="{6E232602-D99D-4414-B38A-875DF5D0D9F3}"/>
                </a:ext>
              </a:extLst>
            </p:cNvPr>
            <p:cNvSpPr/>
            <p:nvPr/>
          </p:nvSpPr>
          <p:spPr>
            <a:xfrm>
              <a:off x="1255394" y="1992247"/>
              <a:ext cx="9579012" cy="10086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8" name="文本框 7">
            <a:extLst>
              <a:ext uri="{FF2B5EF4-FFF2-40B4-BE49-F238E27FC236}">
                <a16:creationId xmlns:a16="http://schemas.microsoft.com/office/drawing/2014/main" id="{BA6E9755-B9A0-4511-91BD-482650E0B938}"/>
              </a:ext>
            </a:extLst>
          </p:cNvPr>
          <p:cNvSpPr txBox="1"/>
          <p:nvPr/>
        </p:nvSpPr>
        <p:spPr>
          <a:xfrm>
            <a:off x="718321" y="2524899"/>
            <a:ext cx="9867618" cy="1077218"/>
          </a:xfrm>
          <a:prstGeom prst="rect">
            <a:avLst/>
          </a:prstGeom>
          <a:noFill/>
        </p:spPr>
        <p:txBody>
          <a:bodyPr wrap="square">
            <a:spAutoFit/>
          </a:bodyPr>
          <a:lstStyle/>
          <a:p>
            <a:pPr>
              <a:lnSpc>
                <a:spcPct val="100000"/>
              </a:lnSpc>
            </a:pPr>
            <a:r>
              <a:rPr lang="en-US" altLang="zh-CN" sz="3200" b="1" dirty="0"/>
              <a:t>Modeling Relational Data with Graph Convolutional Networks</a:t>
            </a:r>
            <a:endParaRPr lang="zh-CN" altLang="en-US" sz="6600" b="1" dirty="0"/>
          </a:p>
        </p:txBody>
      </p:sp>
      <p:pic>
        <p:nvPicPr>
          <p:cNvPr id="12" name="Picture 2">
            <a:extLst>
              <a:ext uri="{FF2B5EF4-FFF2-40B4-BE49-F238E27FC236}">
                <a16:creationId xmlns:a16="http://schemas.microsoft.com/office/drawing/2014/main" id="{B65CDCF1-86FB-45D8-BBD0-620CCD99B43E}"/>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180224" y="299027"/>
            <a:ext cx="1621736" cy="63378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3813872" y="6243221"/>
            <a:ext cx="4631871" cy="369332"/>
          </a:xfrm>
          <a:prstGeom prst="rect">
            <a:avLst/>
          </a:prstGeom>
          <a:noFill/>
        </p:spPr>
        <p:txBody>
          <a:bodyPr wrap="square" rtlCol="0">
            <a:spAutoFit/>
          </a:bodyPr>
          <a:lstStyle/>
          <a:p>
            <a:r>
              <a:rPr lang="en-US" altLang="zh-CN" b="1" dirty="0"/>
              <a:t>Extended Semantic Web Conference</a:t>
            </a:r>
            <a:r>
              <a:rPr lang="zh-CN" altLang="en-US" dirty="0"/>
              <a:t> </a:t>
            </a:r>
            <a:r>
              <a:rPr lang="en-US" altLang="zh-CN" b="1" dirty="0"/>
              <a:t>2018</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634" y="4575741"/>
            <a:ext cx="7948349" cy="1592718"/>
          </a:xfrm>
          <a:prstGeom prst="rect">
            <a:avLst/>
          </a:prstGeom>
        </p:spPr>
      </p:pic>
    </p:spTree>
    <p:extLst>
      <p:ext uri="{BB962C8B-B14F-4D97-AF65-F5344CB8AC3E}">
        <p14:creationId xmlns:p14="http://schemas.microsoft.com/office/powerpoint/2010/main" val="2564120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en-US" altLang="zh-CN" dirty="0"/>
              <a:t>AMIE</a:t>
            </a:r>
            <a:endParaRPr lang="zh-CN" altLang="en-US" dirty="0"/>
          </a:p>
        </p:txBody>
      </p:sp>
      <p:sp>
        <p:nvSpPr>
          <p:cNvPr id="2" name="文本框 1">
            <a:extLst>
              <a:ext uri="{FF2B5EF4-FFF2-40B4-BE49-F238E27FC236}">
                <a16:creationId xmlns:a16="http://schemas.microsoft.com/office/drawing/2014/main" id="{56AFFD70-A2E9-4325-A189-9AE76F08B2FF}"/>
              </a:ext>
            </a:extLst>
          </p:cNvPr>
          <p:cNvSpPr txBox="1"/>
          <p:nvPr/>
        </p:nvSpPr>
        <p:spPr>
          <a:xfrm>
            <a:off x="1182848" y="1434516"/>
            <a:ext cx="9102055" cy="5355312"/>
          </a:xfrm>
          <a:prstGeom prst="rect">
            <a:avLst/>
          </a:prstGeom>
          <a:noFill/>
        </p:spPr>
        <p:txBody>
          <a:bodyPr wrap="square" rtlCol="0">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AMIE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是一种霍恩规则，也是一种闭环规则，即整条规则可以在图中构成一个闭环结构。</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对于一个规则学习的任务中，如何有效搜索空间最为重要，因为在大型的知识图谱上简单地遍历所有可能的规则并评估规则的质量效率很低，几乎不可行。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AMIE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定义了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个挖掘算子（</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Mining Operators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），通过不断在规则中增加挖掘算子来探索图上的搜索空间，并且融入对应的剪枝策略。</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增加悬挂原子（</a:t>
            </a:r>
            <a:r>
              <a:rPr lang="en-US" altLang="zh-CN" sz="1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Adding Dangling Atom</a:t>
            </a:r>
            <a:r>
              <a:rPr lang="zh-CN" altLang="zh-CN" sz="1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）。即在规则中增加一个原子，这个原子包含一个未出现过的变量和一个已经在规则中出现的元素，可以是出现过的变量，也可以是出现过的常量也就是知识库中的实体。</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增加实例化的原子（</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Adding Instantiated Atom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）即在规则中增加一个原子，这个原子包含未出现过的常量（一个实例化的实体）以及一个已经在规则中出现的元素（变量或常量）。</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增加闭合原子（</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Adding Closing Atom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）即在规则中增加一个原子，这个原子包含的两个元素都是已经出现在规则中的变量或</a:t>
            </a:r>
            <a:r>
              <a:rPr lang="zh-CN" altLang="en-US" kern="100" dirty="0">
                <a:latin typeface="等线" panose="02010600030101010101" pitchFamily="2" charset="-122"/>
                <a:ea typeface="等线" panose="02010600030101010101" pitchFamily="2" charset="-122"/>
                <a:cs typeface="Times New Roman" panose="02020603050405020304" pitchFamily="18" charset="0"/>
              </a:rPr>
              <a:t>常量</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。增加闭合原子后，规则就算构建完成了。</a:t>
            </a: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4718754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Main work</a:t>
            </a:r>
            <a:endParaRPr lang="zh-CN" altLang="en-US" dirty="0"/>
          </a:p>
        </p:txBody>
      </p:sp>
      <p:sp>
        <p:nvSpPr>
          <p:cNvPr id="3" name="文本框 2"/>
          <p:cNvSpPr txBox="1"/>
          <p:nvPr/>
        </p:nvSpPr>
        <p:spPr>
          <a:xfrm>
            <a:off x="422031" y="1318846"/>
            <a:ext cx="11139854" cy="1754326"/>
          </a:xfrm>
          <a:prstGeom prst="rect">
            <a:avLst/>
          </a:prstGeom>
          <a:noFill/>
        </p:spPr>
        <p:txBody>
          <a:bodyPr wrap="square" rtlCol="0">
            <a:spAutoFit/>
          </a:bodyPr>
          <a:lstStyle/>
          <a:p>
            <a:r>
              <a:rPr lang="zh-CN" altLang="en-US" dirty="0"/>
              <a:t>本文介绍了关系图卷积网络（</a:t>
            </a:r>
            <a:r>
              <a:rPr lang="en-US" altLang="zh-CN" dirty="0"/>
              <a:t>R-GCNs</a:t>
            </a:r>
            <a:r>
              <a:rPr lang="zh-CN" altLang="en-US" dirty="0"/>
              <a:t>）并将其应用于两个标准的知识库完成任务。链接预测（</a:t>
            </a:r>
            <a:r>
              <a:rPr lang="en-US" altLang="zh-CN" dirty="0"/>
              <a:t>recovery of missing facts, i.e. subject-predicate-object triples</a:t>
            </a:r>
            <a:r>
              <a:rPr lang="zh-CN" altLang="en-US" dirty="0"/>
              <a:t>）和实体分类（</a:t>
            </a:r>
            <a:r>
              <a:rPr lang="en-US" altLang="zh-CN" dirty="0"/>
              <a:t>recovery of missing entity attributes</a:t>
            </a:r>
            <a:r>
              <a:rPr lang="zh-CN" altLang="en-US" dirty="0"/>
              <a:t>）。</a:t>
            </a:r>
            <a:r>
              <a:rPr lang="en-US" altLang="zh-CN" dirty="0"/>
              <a:t>RGCNs</a:t>
            </a:r>
            <a:r>
              <a:rPr lang="zh-CN" altLang="en-US" dirty="0"/>
              <a:t>与最近一类在图上操作的神经网络有关，是专门为处理现实知识库的高度多关系数据而开发的。本文提出了两个正则化的优化方法，以此对不同类型的关系连接的实体进行表示，进一步表明用于链接预测的因子化模型，如</a:t>
            </a:r>
            <a:r>
              <a:rPr lang="en-US" altLang="zh-CN" dirty="0" err="1"/>
              <a:t>DistMult</a:t>
            </a:r>
            <a:r>
              <a:rPr lang="en-US" altLang="zh-CN" dirty="0"/>
              <a:t> </a:t>
            </a:r>
            <a:r>
              <a:rPr lang="zh-CN" altLang="en-US" dirty="0"/>
              <a:t>可以通过用编码器模型来丰富它们的内容，在关系图的多个推理步骤中积累证据，从而显著改善在关系图中的多个推理步骤中积累证据。</a:t>
            </a:r>
            <a:endParaRPr lang="en-US" altLang="zh-CN" dirty="0"/>
          </a:p>
        </p:txBody>
      </p:sp>
    </p:spTree>
    <p:extLst>
      <p:ext uri="{BB962C8B-B14F-4D97-AF65-F5344CB8AC3E}">
        <p14:creationId xmlns:p14="http://schemas.microsoft.com/office/powerpoint/2010/main" val="28662691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Relational graph convolutional networks </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12" y="1264300"/>
            <a:ext cx="5210879" cy="1109623"/>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531812" y="2723823"/>
                <a:ext cx="6435970" cy="1842364"/>
              </a:xfrm>
              <a:prstGeom prst="rect">
                <a:avLst/>
              </a:prstGeom>
              <a:noFill/>
            </p:spPr>
            <p:txBody>
              <a:bodyPr wrap="square" rtlCol="0">
                <a:spAutoFit/>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sup>
                    </m:sSubSup>
                    <m:r>
                      <a:rPr lang="zh-CN" altLang="en-US" i="1">
                        <a:latin typeface="Cambria Math" panose="02040503050406030204" pitchFamily="18" charset="0"/>
                      </a:rPr>
                      <m:t>：</m:t>
                    </m:r>
                  </m:oMath>
                </a14:m>
                <a:r>
                  <a:rPr lang="en-US" altLang="zh-CN" dirty="0"/>
                  <a:t>is the hidden state of node </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𝑖</m:t>
                        </m:r>
                      </m:sub>
                    </m:sSub>
                  </m:oMath>
                </a14:m>
                <a:r>
                  <a:rPr lang="en-US" altLang="zh-CN" dirty="0"/>
                  <a:t> in the l-</a:t>
                </a:r>
                <a:r>
                  <a:rPr lang="en-US" altLang="zh-CN" dirty="0" err="1"/>
                  <a:t>th</a:t>
                </a:r>
                <a:r>
                  <a:rPr lang="en-US" altLang="zh-CN" dirty="0"/>
                  <a:t> layer of the 	neural network</a:t>
                </a:r>
              </a:p>
              <a:p>
                <a:r>
                  <a:rPr lang="en-US" altLang="zh-CN" dirty="0"/>
                  <a:t>W </a:t>
                </a:r>
                <a:r>
                  <a:rPr lang="zh-CN" altLang="en-US" dirty="0"/>
                  <a:t>：</a:t>
                </a:r>
                <a:r>
                  <a:rPr lang="en-US" altLang="zh-CN" dirty="0"/>
                  <a:t>weight matrix</a:t>
                </a:r>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𝑟</m:t>
                        </m:r>
                      </m:sup>
                    </m:sSubSup>
                  </m:oMath>
                </a14:m>
                <a:r>
                  <a:rPr lang="zh-CN" altLang="en-US" dirty="0"/>
                  <a:t>：</a:t>
                </a:r>
                <a:r>
                  <a:rPr lang="en-US" altLang="zh-CN" dirty="0"/>
                  <a:t>the set of neighbor indices of node </a:t>
                </a:r>
                <a:r>
                  <a:rPr lang="en-US" altLang="zh-CN" i="1" dirty="0" err="1"/>
                  <a:t>i</a:t>
                </a:r>
                <a:r>
                  <a:rPr lang="en-US" altLang="zh-CN" i="1" dirty="0"/>
                  <a:t> </a:t>
                </a:r>
                <a:r>
                  <a:rPr lang="en-US" altLang="zh-CN" dirty="0"/>
                  <a:t>under relation </a:t>
                </a:r>
                <a:r>
                  <a:rPr lang="en-US" altLang="zh-CN" i="1" dirty="0"/>
                  <a:t>r </a:t>
                </a:r>
                <a:r>
                  <a:rPr lang="zh-CN" altLang="en-US" i="1" dirty="0"/>
                  <a:t>∈ </a:t>
                </a:r>
                <a:r>
                  <a:rPr lang="en-US" altLang="zh-CN" i="1" dirty="0"/>
                  <a:t>R</a:t>
                </a:r>
                <a:r>
                  <a:rPr lang="en-US" altLang="zh-CN" dirty="0"/>
                  <a:t> </a:t>
                </a: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sub>
                    </m:sSub>
                  </m:oMath>
                </a14:m>
                <a:r>
                  <a:rPr lang="zh-CN" altLang="en-US" dirty="0"/>
                  <a:t>：</a:t>
                </a:r>
                <a:r>
                  <a:rPr lang="en-US" altLang="zh-CN" dirty="0"/>
                  <a:t>is a problem-specific normalization constant that can           	either be learned or chosen in advance </a:t>
                </a:r>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531812" y="2723823"/>
                <a:ext cx="6435970" cy="1842364"/>
              </a:xfrm>
              <a:prstGeom prst="rect">
                <a:avLst/>
              </a:prstGeom>
              <a:blipFill>
                <a:blip r:embed="rId4"/>
                <a:stretch>
                  <a:fillRect l="-758" r="-3409" b="-4305"/>
                </a:stretch>
              </a:blipFill>
            </p:spPr>
            <p:txBody>
              <a:bodyPr/>
              <a:lstStyle/>
              <a:p>
                <a:r>
                  <a:rPr lang="zh-CN" altLang="en-US">
                    <a:noFill/>
                  </a:rPr>
                  <a:t> </a:t>
                </a:r>
              </a:p>
            </p:txBody>
          </p:sp>
        </mc:Fallback>
      </mc:AlternateContent>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7782" y="957030"/>
            <a:ext cx="4689808" cy="5083285"/>
          </a:xfrm>
          <a:prstGeom prst="rect">
            <a:avLst/>
          </a:prstGeom>
        </p:spPr>
      </p:pic>
      <p:sp>
        <p:nvSpPr>
          <p:cNvPr id="8" name="文本框 7"/>
          <p:cNvSpPr txBox="1"/>
          <p:nvPr/>
        </p:nvSpPr>
        <p:spPr>
          <a:xfrm>
            <a:off x="4275201" y="2268999"/>
            <a:ext cx="1758460" cy="369332"/>
          </a:xfrm>
          <a:prstGeom prst="rect">
            <a:avLst/>
          </a:prstGeom>
          <a:noFill/>
        </p:spPr>
        <p:txBody>
          <a:bodyPr wrap="square" rtlCol="0">
            <a:spAutoFit/>
          </a:bodyPr>
          <a:lstStyle/>
          <a:p>
            <a:r>
              <a:rPr lang="en-US" altLang="zh-CN" i="1" dirty="0"/>
              <a:t>self-connection</a:t>
            </a:r>
            <a:endParaRPr lang="zh-CN" altLang="en-US" i="1" dirty="0"/>
          </a:p>
        </p:txBody>
      </p:sp>
      <p:cxnSp>
        <p:nvCxnSpPr>
          <p:cNvPr id="12" name="曲线连接符 11"/>
          <p:cNvCxnSpPr/>
          <p:nvPr/>
        </p:nvCxnSpPr>
        <p:spPr>
          <a:xfrm rot="16200000" flipV="1">
            <a:off x="4835770" y="2110154"/>
            <a:ext cx="422031" cy="10550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5402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Regularization </a:t>
            </a:r>
            <a:endParaRPr lang="zh-CN" altLang="en-US" dirty="0"/>
          </a:p>
        </p:txBody>
      </p:sp>
      <p:sp>
        <p:nvSpPr>
          <p:cNvPr id="3" name="文本框 2"/>
          <p:cNvSpPr txBox="1"/>
          <p:nvPr/>
        </p:nvSpPr>
        <p:spPr>
          <a:xfrm>
            <a:off x="541956" y="1080655"/>
            <a:ext cx="2413680" cy="369332"/>
          </a:xfrm>
          <a:prstGeom prst="rect">
            <a:avLst/>
          </a:prstGeom>
          <a:noFill/>
        </p:spPr>
        <p:txBody>
          <a:bodyPr wrap="square" rtlCol="0">
            <a:spAutoFit/>
          </a:bodyPr>
          <a:lstStyle/>
          <a:p>
            <a:r>
              <a:rPr lang="en-US" altLang="zh-CN" b="1" dirty="0"/>
              <a:t>Basis-decomposition</a:t>
            </a:r>
            <a:endParaRPr lang="zh-CN" altLang="en-US" b="1" dirty="0"/>
          </a:p>
        </p:txBody>
      </p:sp>
      <mc:AlternateContent xmlns:mc="http://schemas.openxmlformats.org/markup-compatibility/2006" xmlns:a14="http://schemas.microsoft.com/office/drawing/2010/main">
        <mc:Choice Requires="a14">
          <p:sp>
            <p:nvSpPr>
              <p:cNvPr id="4" name="文本框 3"/>
              <p:cNvSpPr txBox="1"/>
              <p:nvPr/>
            </p:nvSpPr>
            <p:spPr>
              <a:xfrm>
                <a:off x="742169" y="1659104"/>
                <a:ext cx="1899431"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𝑟</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𝑏</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𝐵</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𝑟𝑏</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sup>
                          </m:sSubSup>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𝑏</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sup>
                          </m:sSubSup>
                        </m:e>
                      </m:nary>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742169" y="1659104"/>
                <a:ext cx="1899431" cy="77886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380511" y="1449987"/>
                <a:ext cx="8285017" cy="794833"/>
              </a:xfrm>
              <a:prstGeom prst="rect">
                <a:avLst/>
              </a:prstGeom>
            </p:spPr>
            <p:txBody>
              <a:bodyPr wrap="square">
                <a:spAutoFit/>
              </a:bodyPr>
              <a:lstStyle/>
              <a:p>
                <a:r>
                  <a:rPr lang="en-US" altLang="zh-CN" dirty="0">
                    <a:solidFill>
                      <a:srgbClr val="000000"/>
                    </a:solidFill>
                    <a:latin typeface="NimbusRomNo9L-Regu"/>
                  </a:rPr>
                  <a:t>as a linear combination of basis transformations</a:t>
                </a:r>
                <a:r>
                  <a:rPr lang="en-US" altLang="zh-CN" i="1" dirty="0">
                    <a:solidFill>
                      <a:srgbClr val="000000"/>
                    </a:solidFill>
                    <a:latin typeface="CMSY10"/>
                  </a:rPr>
                  <a:t> </a:t>
                </a:r>
                <a14:m>
                  <m:oMath xmlns:m="http://schemas.openxmlformats.org/officeDocument/2006/math">
                    <m:sSubSup>
                      <m:sSubSupPr>
                        <m:ctrlPr>
                          <a:rPr lang="en-US" altLang="zh-CN" i="1" smtClean="0">
                            <a:solidFill>
                              <a:srgbClr val="000000"/>
                            </a:solidFill>
                            <a:latin typeface="Cambria Math" panose="02040503050406030204" pitchFamily="18" charset="0"/>
                          </a:rPr>
                        </m:ctrlPr>
                      </m:sSubSupPr>
                      <m:e>
                        <m:r>
                          <a:rPr lang="en-US" altLang="zh-CN" b="0" i="1" smtClean="0">
                            <a:solidFill>
                              <a:srgbClr val="000000"/>
                            </a:solidFill>
                            <a:latin typeface="Cambria Math" panose="02040503050406030204" pitchFamily="18" charset="0"/>
                          </a:rPr>
                          <m:t>𝑉</m:t>
                        </m:r>
                      </m:e>
                      <m:sub>
                        <m:r>
                          <a:rPr lang="en-US" altLang="zh-CN" b="0" i="1" smtClean="0">
                            <a:solidFill>
                              <a:srgbClr val="000000"/>
                            </a:solidFill>
                            <a:latin typeface="Cambria Math" panose="02040503050406030204" pitchFamily="18" charset="0"/>
                          </a:rPr>
                          <m:t>𝑏</m:t>
                        </m:r>
                      </m:sub>
                      <m:sup>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𝑙</m:t>
                        </m:r>
                        <m:r>
                          <a:rPr lang="en-US" altLang="zh-CN" b="0" i="1" smtClean="0">
                            <a:solidFill>
                              <a:srgbClr val="000000"/>
                            </a:solidFill>
                            <a:latin typeface="Cambria Math" panose="02040503050406030204" pitchFamily="18" charset="0"/>
                          </a:rPr>
                          <m:t>)</m:t>
                        </m:r>
                      </m:sup>
                    </m:sSubSup>
                    <m:r>
                      <a:rPr lang="en-US" altLang="zh-CN" i="1"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 </m:t>
                    </m:r>
                    <m:sSup>
                      <m:sSupPr>
                        <m:ctrlPr>
                          <a:rPr lang="en-US" altLang="zh-CN" b="0" i="1" smtClean="0">
                            <a:solidFill>
                              <a:srgbClr val="000000"/>
                            </a:solidFill>
                            <a:latin typeface="Cambria Math" panose="02040503050406030204" pitchFamily="18" charset="0"/>
                            <a:ea typeface="Cambria Math" panose="02040503050406030204" pitchFamily="18" charset="0"/>
                          </a:rPr>
                        </m:ctrlPr>
                      </m:sSupPr>
                      <m:e>
                        <m:r>
                          <a:rPr lang="en-US" altLang="zh-CN" b="0" i="1" smtClean="0">
                            <a:solidFill>
                              <a:srgbClr val="000000"/>
                            </a:solidFill>
                            <a:latin typeface="Cambria Math" panose="02040503050406030204" pitchFamily="18" charset="0"/>
                            <a:ea typeface="Cambria Math" panose="02040503050406030204" pitchFamily="18" charset="0"/>
                          </a:rPr>
                          <m:t>𝑅</m:t>
                        </m:r>
                      </m:e>
                      <m:sup>
                        <m:sSup>
                          <m:sSupPr>
                            <m:ctrlPr>
                              <a:rPr lang="en-US" altLang="zh-CN" b="0" i="1" smtClean="0">
                                <a:solidFill>
                                  <a:srgbClr val="000000"/>
                                </a:solidFill>
                                <a:latin typeface="Cambria Math" panose="02040503050406030204" pitchFamily="18" charset="0"/>
                                <a:ea typeface="Cambria Math" panose="02040503050406030204" pitchFamily="18" charset="0"/>
                              </a:rPr>
                            </m:ctrlPr>
                          </m:sSupPr>
                          <m:e>
                            <m:r>
                              <a:rPr lang="en-US" altLang="zh-CN" b="0" i="1" smtClean="0">
                                <a:solidFill>
                                  <a:srgbClr val="000000"/>
                                </a:solidFill>
                                <a:latin typeface="Cambria Math" panose="02040503050406030204" pitchFamily="18" charset="0"/>
                                <a:ea typeface="Cambria Math" panose="02040503050406030204" pitchFamily="18" charset="0"/>
                              </a:rPr>
                              <m:t>𝑑</m:t>
                            </m:r>
                          </m:e>
                          <m:sup>
                            <m:r>
                              <a:rPr lang="en-US" altLang="zh-CN" b="0" i="1"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𝑙</m:t>
                            </m:r>
                            <m:r>
                              <a:rPr lang="en-US" altLang="zh-CN" b="0" i="1" smtClean="0">
                                <a:solidFill>
                                  <a:srgbClr val="000000"/>
                                </a:solidFill>
                                <a:latin typeface="Cambria Math" panose="02040503050406030204" pitchFamily="18" charset="0"/>
                                <a:ea typeface="Cambria Math" panose="02040503050406030204" pitchFamily="18" charset="0"/>
                              </a:rPr>
                              <m:t>+1)</m:t>
                            </m:r>
                          </m:sup>
                        </m:sSup>
                        <m:r>
                          <a:rPr lang="en-US" altLang="zh-CN" b="0" i="1" smtClean="0">
                            <a:solidFill>
                              <a:srgbClr val="000000"/>
                            </a:solidFill>
                            <a:latin typeface="Cambria Math" panose="02040503050406030204" pitchFamily="18" charset="0"/>
                            <a:ea typeface="Cambria Math" panose="02040503050406030204" pitchFamily="18" charset="0"/>
                          </a:rPr>
                          <m:t>×</m:t>
                        </m:r>
                        <m:sSup>
                          <m:sSupPr>
                            <m:ctrlPr>
                              <a:rPr lang="en-US" altLang="zh-CN" b="0" i="1" smtClean="0">
                                <a:solidFill>
                                  <a:srgbClr val="000000"/>
                                </a:solidFill>
                                <a:latin typeface="Cambria Math" panose="02040503050406030204" pitchFamily="18" charset="0"/>
                                <a:ea typeface="Cambria Math" panose="02040503050406030204" pitchFamily="18" charset="0"/>
                              </a:rPr>
                            </m:ctrlPr>
                          </m:sSupPr>
                          <m:e>
                            <m:r>
                              <a:rPr lang="en-US" altLang="zh-CN" b="0" i="1" smtClean="0">
                                <a:solidFill>
                                  <a:srgbClr val="000000"/>
                                </a:solidFill>
                                <a:latin typeface="Cambria Math" panose="02040503050406030204" pitchFamily="18" charset="0"/>
                                <a:ea typeface="Cambria Math" panose="02040503050406030204" pitchFamily="18" charset="0"/>
                              </a:rPr>
                              <m:t>𝑑</m:t>
                            </m:r>
                          </m:e>
                          <m:sup>
                            <m:r>
                              <a:rPr lang="en-US" altLang="zh-CN" b="0" i="1"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𝑙</m:t>
                            </m:r>
                            <m:r>
                              <a:rPr lang="en-US" altLang="zh-CN" b="0" i="1" smtClean="0">
                                <a:solidFill>
                                  <a:srgbClr val="000000"/>
                                </a:solidFill>
                                <a:latin typeface="Cambria Math" panose="02040503050406030204" pitchFamily="18" charset="0"/>
                                <a:ea typeface="Cambria Math" panose="02040503050406030204" pitchFamily="18" charset="0"/>
                              </a:rPr>
                              <m:t>)</m:t>
                            </m:r>
                          </m:sup>
                        </m:sSup>
                      </m:sup>
                    </m:sSup>
                  </m:oMath>
                </a14:m>
                <a:r>
                  <a:rPr lang="en-US" altLang="zh-CN" dirty="0">
                    <a:solidFill>
                      <a:srgbClr val="000000"/>
                    </a:solidFill>
                    <a:latin typeface="NimbusRomNo9L-Regu"/>
                  </a:rPr>
                  <a:t>with coefficients </a:t>
                </a:r>
                <a14:m>
                  <m:oMath xmlns:m="http://schemas.openxmlformats.org/officeDocument/2006/math">
                    <m:sSubSup>
                      <m:sSubSupPr>
                        <m:ctrlPr>
                          <a:rPr lang="en-US" altLang="zh-CN" i="1" smtClean="0">
                            <a:solidFill>
                              <a:srgbClr val="000000"/>
                            </a:solidFill>
                            <a:latin typeface="Cambria Math" panose="02040503050406030204" pitchFamily="18" charset="0"/>
                          </a:rPr>
                        </m:ctrlPr>
                      </m:sSubSupPr>
                      <m:e>
                        <m:r>
                          <a:rPr lang="en-US" altLang="zh-CN" b="0" i="1" smtClean="0">
                            <a:solidFill>
                              <a:srgbClr val="000000"/>
                            </a:solidFill>
                            <a:latin typeface="Cambria Math" panose="02040503050406030204" pitchFamily="18" charset="0"/>
                          </a:rPr>
                          <m:t>𝑎</m:t>
                        </m:r>
                      </m:e>
                      <m:sub>
                        <m:r>
                          <a:rPr lang="en-US" altLang="zh-CN" b="0" i="1" smtClean="0">
                            <a:solidFill>
                              <a:srgbClr val="000000"/>
                            </a:solidFill>
                            <a:latin typeface="Cambria Math" panose="02040503050406030204" pitchFamily="18" charset="0"/>
                          </a:rPr>
                          <m:t>𝑟𝑏</m:t>
                        </m:r>
                      </m:sub>
                      <m:sup>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𝑙</m:t>
                        </m:r>
                        <m:r>
                          <a:rPr lang="en-US" altLang="zh-CN" b="0" i="1" smtClean="0">
                            <a:solidFill>
                              <a:srgbClr val="000000"/>
                            </a:solidFill>
                            <a:latin typeface="Cambria Math" panose="02040503050406030204" pitchFamily="18" charset="0"/>
                          </a:rPr>
                          <m:t>)</m:t>
                        </m:r>
                      </m:sup>
                    </m:sSubSup>
                  </m:oMath>
                </a14:m>
                <a:r>
                  <a:rPr lang="en-US" altLang="zh-CN" dirty="0">
                    <a:solidFill>
                      <a:srgbClr val="000000"/>
                    </a:solidFill>
                    <a:latin typeface="NimbusRomNo9L-Regu"/>
                  </a:rPr>
                  <a:t> such that only the coefficients depend on </a:t>
                </a:r>
                <a:r>
                  <a:rPr lang="en-US" altLang="zh-CN" i="1" dirty="0">
                    <a:solidFill>
                      <a:srgbClr val="000000"/>
                    </a:solidFill>
                    <a:latin typeface="NimbusRomNo9L-ReguItal"/>
                  </a:rPr>
                  <a:t>r</a:t>
                </a:r>
                <a:r>
                  <a:rPr lang="en-US" altLang="zh-CN" dirty="0"/>
                  <a:t> </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380511" y="1449987"/>
                <a:ext cx="8285017" cy="794833"/>
              </a:xfrm>
              <a:prstGeom prst="rect">
                <a:avLst/>
              </a:prstGeom>
              <a:blipFill>
                <a:blip r:embed="rId3"/>
                <a:stretch>
                  <a:fillRect l="-662" b="-6923"/>
                </a:stretch>
              </a:blipFill>
            </p:spPr>
            <p:txBody>
              <a:bodyPr/>
              <a:lstStyle/>
              <a:p>
                <a:r>
                  <a:rPr lang="zh-CN" altLang="en-US">
                    <a:noFill/>
                  </a:rPr>
                  <a:t> </a:t>
                </a:r>
              </a:p>
            </p:txBody>
          </p:sp>
        </mc:Fallback>
      </mc:AlternateContent>
      <p:sp>
        <p:nvSpPr>
          <p:cNvPr id="6" name="文本框 5"/>
          <p:cNvSpPr txBox="1"/>
          <p:nvPr/>
        </p:nvSpPr>
        <p:spPr>
          <a:xfrm>
            <a:off x="541956" y="2823269"/>
            <a:ext cx="3615315" cy="369332"/>
          </a:xfrm>
          <a:prstGeom prst="rect">
            <a:avLst/>
          </a:prstGeom>
          <a:noFill/>
        </p:spPr>
        <p:txBody>
          <a:bodyPr wrap="square" rtlCol="0">
            <a:spAutoFit/>
          </a:bodyPr>
          <a:lstStyle/>
          <a:p>
            <a:r>
              <a:rPr lang="en-US" altLang="zh-CN" b="1" dirty="0"/>
              <a:t>Block-diagonal-decomposition</a:t>
            </a:r>
            <a:endParaRPr lang="zh-CN" altLang="en-US" b="1"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956" y="3401718"/>
            <a:ext cx="2033293" cy="1034482"/>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3648268" y="3648269"/>
                <a:ext cx="7921691" cy="564835"/>
              </a:xfrm>
              <a:prstGeom prst="rect">
                <a:avLst/>
              </a:prstGeom>
              <a:noFill/>
            </p:spPr>
            <p:txBody>
              <a:bodyPr wrap="square" rtlCol="0">
                <a:spAutoFit/>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𝑟</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sup>
                    </m:sSubSup>
                  </m:oMath>
                </a14:m>
                <a:r>
                  <a:rPr lang="zh-CN" altLang="en-US" dirty="0"/>
                  <a:t> </a:t>
                </a:r>
                <a:r>
                  <a:rPr lang="en-US" altLang="zh-CN" dirty="0"/>
                  <a:t>are block-diagonal matrices:</a:t>
                </a:r>
                <a14:m>
                  <m:oMath xmlns:m="http://schemas.openxmlformats.org/officeDocument/2006/math">
                    <m:r>
                      <a:rPr lang="en-US" altLang="zh-CN" b="0" i="1" smtClean="0">
                        <a:latin typeface="Cambria Math" panose="02040503050406030204" pitchFamily="18" charset="0"/>
                      </a:rPr>
                      <m:t>𝑑𝑖𝑎𝑔</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𝑟</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e>
                        </m:d>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𝐵𝑟</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oMath>
                </a14:m>
                <a:r>
                  <a:rPr lang="zh-CN" altLang="en-US" dirty="0"/>
                  <a:t> </a:t>
                </a:r>
                <a:r>
                  <a:rPr lang="en-US" altLang="zh-CN" dirty="0"/>
                  <a:t>with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𝑏𝑟</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sup>
                    </m:sSubSup>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𝑑</m:t>
                                </m:r>
                              </m:e>
                              <m:sup>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𝑙</m:t>
                                    </m:r>
                                    <m:r>
                                      <a:rPr lang="en-US" altLang="zh-CN" b="0" i="1" smtClean="0">
                                        <a:latin typeface="Cambria Math" panose="02040503050406030204" pitchFamily="18" charset="0"/>
                                        <a:ea typeface="Cambria Math" panose="02040503050406030204" pitchFamily="18" charset="0"/>
                                      </a:rPr>
                                      <m:t>+1</m:t>
                                    </m:r>
                                  </m:e>
                                </m:d>
                              </m:sup>
                            </m:sSup>
                          </m:num>
                          <m:den>
                            <m:r>
                              <a:rPr lang="en-US" altLang="zh-CN" b="0" i="1" smtClean="0">
                                <a:latin typeface="Cambria Math" panose="02040503050406030204" pitchFamily="18" charset="0"/>
                                <a:ea typeface="Cambria Math" panose="02040503050406030204" pitchFamily="18" charset="0"/>
                              </a:rPr>
                              <m:t>𝐵</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𝑑</m:t>
                                </m:r>
                              </m:e>
                              <m:sup>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𝑙</m:t>
                                    </m:r>
                                  </m:e>
                                </m:d>
                              </m:sup>
                            </m:sSup>
                          </m:num>
                          <m:den>
                            <m:r>
                              <a:rPr lang="en-US" altLang="zh-CN" b="0" i="1" smtClean="0">
                                <a:latin typeface="Cambria Math" panose="02040503050406030204" pitchFamily="18" charset="0"/>
                                <a:ea typeface="Cambria Math" panose="02040503050406030204" pitchFamily="18" charset="0"/>
                              </a:rPr>
                              <m:t>𝐵</m:t>
                            </m:r>
                          </m:den>
                        </m:f>
                        <m:r>
                          <a:rPr lang="en-US" altLang="zh-CN" b="0" i="1" smtClean="0">
                            <a:latin typeface="Cambria Math" panose="02040503050406030204" pitchFamily="18" charset="0"/>
                            <a:ea typeface="Cambria Math" panose="02040503050406030204" pitchFamily="18" charset="0"/>
                          </a:rPr>
                          <m:t>)</m:t>
                        </m:r>
                      </m:sup>
                    </m:sSup>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3648268" y="3648269"/>
                <a:ext cx="7921691" cy="564835"/>
              </a:xfrm>
              <a:prstGeom prst="rect">
                <a:avLst/>
              </a:prstGeom>
              <a:blipFill>
                <a:blip r:embed="rId5"/>
                <a:stretch>
                  <a:fillRect b="-13978"/>
                </a:stretch>
              </a:blipFill>
            </p:spPr>
            <p:txBody>
              <a:bodyPr/>
              <a:lstStyle/>
              <a:p>
                <a:r>
                  <a:rPr lang="zh-CN" altLang="en-US">
                    <a:noFill/>
                  </a:rPr>
                  <a:t> </a:t>
                </a:r>
              </a:p>
            </p:txBody>
          </p:sp>
        </mc:Fallback>
      </mc:AlternateContent>
      <p:sp>
        <p:nvSpPr>
          <p:cNvPr id="10" name="矩形 9"/>
          <p:cNvSpPr/>
          <p:nvPr/>
        </p:nvSpPr>
        <p:spPr>
          <a:xfrm>
            <a:off x="541956" y="5144332"/>
            <a:ext cx="10267953" cy="1200329"/>
          </a:xfrm>
          <a:prstGeom prst="rect">
            <a:avLst/>
          </a:prstGeom>
        </p:spPr>
        <p:txBody>
          <a:bodyPr wrap="square">
            <a:spAutoFit/>
          </a:bodyPr>
          <a:lstStyle/>
          <a:p>
            <a:r>
              <a:rPr lang="en-US" altLang="zh-CN" dirty="0">
                <a:solidFill>
                  <a:srgbClr val="000000"/>
                </a:solidFill>
                <a:latin typeface="+mn-ea"/>
              </a:rPr>
              <a:t>The basis function decomposition can be seen as a form of effective weight sharing between different relation types</a:t>
            </a:r>
          </a:p>
          <a:p>
            <a:r>
              <a:rPr lang="en-US" altLang="zh-CN" dirty="0">
                <a:solidFill>
                  <a:srgbClr val="000000"/>
                </a:solidFill>
                <a:latin typeface="+mn-ea"/>
              </a:rPr>
              <a:t>while the block decomposition can be seen as a sparsity constraint on the weight matrices for each relation type</a:t>
            </a:r>
            <a:r>
              <a:rPr lang="en-US" altLang="zh-CN" dirty="0">
                <a:latin typeface="+mn-ea"/>
              </a:rPr>
              <a:t> </a:t>
            </a:r>
            <a:endParaRPr lang="zh-CN" altLang="en-US" dirty="0">
              <a:latin typeface="+mn-ea"/>
            </a:endParaRPr>
          </a:p>
        </p:txBody>
      </p:sp>
    </p:spTree>
    <p:extLst>
      <p:ext uri="{BB962C8B-B14F-4D97-AF65-F5344CB8AC3E}">
        <p14:creationId xmlns:p14="http://schemas.microsoft.com/office/powerpoint/2010/main" val="17262265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Entity classification</a:t>
            </a:r>
            <a:endParaRPr lang="zh-CN" altLang="en-US" dirty="0"/>
          </a:p>
        </p:txBody>
      </p:sp>
      <p:sp>
        <p:nvSpPr>
          <p:cNvPr id="3" name="矩形 2"/>
          <p:cNvSpPr/>
          <p:nvPr/>
        </p:nvSpPr>
        <p:spPr>
          <a:xfrm>
            <a:off x="531812" y="962141"/>
            <a:ext cx="11660188" cy="923330"/>
          </a:xfrm>
          <a:prstGeom prst="rect">
            <a:avLst/>
          </a:prstGeom>
        </p:spPr>
        <p:txBody>
          <a:bodyPr wrap="square">
            <a:spAutoFit/>
          </a:bodyPr>
          <a:lstStyle/>
          <a:p>
            <a:r>
              <a:rPr lang="en-US" altLang="zh-CN" dirty="0">
                <a:solidFill>
                  <a:srgbClr val="000000"/>
                </a:solidFill>
                <a:latin typeface="+mn-ea"/>
              </a:rPr>
              <a:t>For (semi-)supervised classification of nodes (entities), we simply stack R-GCN layers of the </a:t>
            </a:r>
            <a:r>
              <a:rPr lang="en-US" altLang="zh-CN" dirty="0"/>
              <a:t>propagation function</a:t>
            </a:r>
            <a:r>
              <a:rPr lang="en-US" altLang="zh-CN" dirty="0">
                <a:solidFill>
                  <a:srgbClr val="000000"/>
                </a:solidFill>
                <a:latin typeface="+mn-ea"/>
              </a:rPr>
              <a:t>, with a </a:t>
            </a:r>
            <a:r>
              <a:rPr lang="en-US" altLang="zh-CN" dirty="0" err="1">
                <a:solidFill>
                  <a:srgbClr val="000000"/>
                </a:solidFill>
                <a:latin typeface="+mn-ea"/>
              </a:rPr>
              <a:t>Softmax</a:t>
            </a:r>
            <a:r>
              <a:rPr lang="en-US" altLang="zh-CN" dirty="0">
                <a:solidFill>
                  <a:srgbClr val="000000"/>
                </a:solidFill>
                <a:latin typeface="+mn-ea"/>
              </a:rPr>
              <a:t>(</a:t>
            </a:r>
            <a:r>
              <a:rPr lang="en-US" altLang="zh-CN" i="1" dirty="0">
                <a:solidFill>
                  <a:srgbClr val="000000"/>
                </a:solidFill>
                <a:latin typeface="+mn-ea"/>
              </a:rPr>
              <a:t>·</a:t>
            </a:r>
            <a:r>
              <a:rPr lang="en-US" altLang="zh-CN" dirty="0">
                <a:solidFill>
                  <a:srgbClr val="000000"/>
                </a:solidFill>
                <a:latin typeface="+mn-ea"/>
              </a:rPr>
              <a:t>) activation (per node) on the output of the last layer. We minimize the following cross-entropy loss on all labeled nodes (while ignoring unlabeled nodes):</a:t>
            </a:r>
            <a:r>
              <a:rPr lang="en-US" altLang="zh-CN" dirty="0">
                <a:latin typeface="+mn-ea"/>
              </a:rPr>
              <a:t> </a:t>
            </a:r>
            <a:endParaRPr lang="zh-CN" altLang="en-US" dirty="0">
              <a:latin typeface="+mn-ea"/>
            </a:endParaRPr>
          </a:p>
        </p:txBody>
      </p:sp>
      <mc:AlternateContent xmlns:mc="http://schemas.openxmlformats.org/markup-compatibility/2006" xmlns:a14="http://schemas.microsoft.com/office/drawing/2010/main">
        <mc:Choice Requires="a14">
          <p:sp>
            <p:nvSpPr>
              <p:cNvPr id="4" name="文本框 3"/>
              <p:cNvSpPr txBox="1"/>
              <p:nvPr/>
            </p:nvSpPr>
            <p:spPr>
              <a:xfrm>
                <a:off x="1236305" y="2102120"/>
                <a:ext cx="2263889"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𝑌</m:t>
                          </m:r>
                        </m:sub>
                        <m:sup/>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𝐾</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𝑖𝑘</m:t>
                                  </m:r>
                                </m:sub>
                              </m:sSub>
                              <m:r>
                                <a:rPr lang="en-US" altLang="zh-CN" b="0" i="1" smtClean="0">
                                  <a:latin typeface="Cambria Math" panose="02040503050406030204" pitchFamily="18" charset="0"/>
                                </a:rPr>
                                <m:t>𝑙𝑛</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𝑖𝑘</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m:t>
                                  </m:r>
                                </m:sup>
                              </m:sSubSup>
                            </m:e>
                          </m:nary>
                        </m:e>
                      </m:nary>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1236305" y="2102120"/>
                <a:ext cx="2263889" cy="77893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531812" y="3315529"/>
                <a:ext cx="9367934" cy="998928"/>
              </a:xfrm>
              <a:prstGeom prst="rect">
                <a:avLst/>
              </a:prstGeom>
              <a:noFill/>
            </p:spPr>
            <p:txBody>
              <a:bodyPr wrap="square" rtlCol="0">
                <a:spAutoFit/>
              </a:bodyPr>
              <a:lstStyle/>
              <a:p>
                <a:r>
                  <a:rPr lang="en-US" altLang="zh-CN" i="1" dirty="0"/>
                  <a:t>Y </a:t>
                </a:r>
                <a:r>
                  <a:rPr lang="en-US" altLang="zh-CN" dirty="0"/>
                  <a:t>is the set of node indices that have labels</a:t>
                </a:r>
              </a:p>
              <a:p>
                <a14:m>
                  <m:oMath xmlns:m="http://schemas.openxmlformats.org/officeDocument/2006/math">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h</m:t>
                        </m:r>
                      </m:e>
                      <m:sub>
                        <m:r>
                          <a:rPr lang="en-US" altLang="zh-CN" b="0" i="1" dirty="0" smtClean="0">
                            <a:latin typeface="Cambria Math" panose="02040503050406030204" pitchFamily="18" charset="0"/>
                          </a:rPr>
                          <m:t>𝑖𝑘</m:t>
                        </m:r>
                      </m:sub>
                      <m: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𝐿</m:t>
                        </m:r>
                        <m:r>
                          <a:rPr lang="en-US" altLang="zh-CN" b="0" i="1" dirty="0" smtClean="0">
                            <a:latin typeface="Cambria Math" panose="02040503050406030204" pitchFamily="18" charset="0"/>
                          </a:rPr>
                          <m:t>)</m:t>
                        </m:r>
                      </m:sup>
                    </m:sSubSup>
                    <m:r>
                      <a:rPr lang="en-US" altLang="zh-CN" b="0" i="0" dirty="0" smtClean="0">
                        <a:latin typeface="Cambria Math" panose="02040503050406030204" pitchFamily="18" charset="0"/>
                      </a:rPr>
                      <m:t> </m:t>
                    </m:r>
                  </m:oMath>
                </a14:m>
                <a:r>
                  <a:rPr lang="en-US" altLang="zh-CN" dirty="0"/>
                  <a:t>is the </a:t>
                </a:r>
                <a:r>
                  <a:rPr lang="en-US" altLang="zh-CN" i="1" dirty="0"/>
                  <a:t>k</a:t>
                </a:r>
                <a:r>
                  <a:rPr lang="en-US" altLang="zh-CN" dirty="0"/>
                  <a:t>-</a:t>
                </a:r>
                <a:r>
                  <a:rPr lang="en-US" altLang="zh-CN" dirty="0" err="1"/>
                  <a:t>th</a:t>
                </a:r>
                <a:r>
                  <a:rPr lang="en-US" altLang="zh-CN" dirty="0"/>
                  <a:t> entry of the network output for the </a:t>
                </a:r>
                <a:r>
                  <a:rPr lang="en-US" altLang="zh-CN" i="1" dirty="0" err="1"/>
                  <a:t>i</a:t>
                </a:r>
                <a:r>
                  <a:rPr lang="en-US" altLang="zh-CN" dirty="0" err="1"/>
                  <a:t>-th</a:t>
                </a:r>
                <a:r>
                  <a:rPr lang="en-US" altLang="zh-CN" dirty="0"/>
                  <a:t> labeled node</a:t>
                </a:r>
              </a:p>
              <a:p>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𝑡</m:t>
                        </m:r>
                      </m:e>
                      <m:sub>
                        <m:r>
                          <a:rPr lang="en-US" altLang="zh-CN" b="0" i="1" dirty="0" smtClean="0">
                            <a:latin typeface="Cambria Math" panose="02040503050406030204" pitchFamily="18" charset="0"/>
                          </a:rPr>
                          <m:t>𝑖𝑘</m:t>
                        </m:r>
                      </m:sub>
                    </m:sSub>
                  </m:oMath>
                </a14:m>
                <a:r>
                  <a:rPr lang="en-US" altLang="zh-CN" dirty="0"/>
                  <a:t>denotes its respective ground truth label </a:t>
                </a:r>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531812" y="3315529"/>
                <a:ext cx="9367934" cy="998928"/>
              </a:xfrm>
              <a:prstGeom prst="rect">
                <a:avLst/>
              </a:prstGeom>
              <a:blipFill>
                <a:blip r:embed="rId3"/>
                <a:stretch>
                  <a:fillRect l="-520" t="-3659" b="-8537"/>
                </a:stretch>
              </a:blipFill>
            </p:spPr>
            <p:txBody>
              <a:bodyPr/>
              <a:lstStyle/>
              <a:p>
                <a:r>
                  <a:rPr lang="zh-CN" altLang="en-US">
                    <a:noFill/>
                  </a:rPr>
                  <a:t> </a:t>
                </a:r>
              </a:p>
            </p:txBody>
          </p:sp>
        </mc:Fallback>
      </mc:AlternateContent>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3413" y="3379225"/>
            <a:ext cx="2652774" cy="2424461"/>
          </a:xfrm>
          <a:prstGeom prst="rect">
            <a:avLst/>
          </a:prstGeom>
        </p:spPr>
      </p:pic>
    </p:spTree>
    <p:extLst>
      <p:ext uri="{BB962C8B-B14F-4D97-AF65-F5344CB8AC3E}">
        <p14:creationId xmlns:p14="http://schemas.microsoft.com/office/powerpoint/2010/main" val="4259395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Link prediction(</a:t>
            </a:r>
            <a:r>
              <a:rPr lang="en-US" altLang="zh-CN" dirty="0">
                <a:solidFill>
                  <a:srgbClr val="000000"/>
                </a:solidFill>
                <a:latin typeface="NimbusRomNo9L-Regu"/>
              </a:rPr>
              <a:t>graph auto-encoder model)</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4613" y="2425471"/>
            <a:ext cx="3193798" cy="2290502"/>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363861" y="3421047"/>
                <a:ext cx="2967135" cy="646331"/>
              </a:xfrm>
              <a:prstGeom prst="rect">
                <a:avLst/>
              </a:prstGeom>
              <a:noFill/>
            </p:spPr>
            <p:txBody>
              <a:bodyPr wrap="square" rtlCol="0">
                <a:spAutoFit/>
              </a:bodyPr>
              <a:lstStyle/>
              <a:p>
                <a:r>
                  <a:rPr lang="en-US" altLang="zh-CN" dirty="0" err="1"/>
                  <a:t>DistMult</a:t>
                </a:r>
                <a:r>
                  <a:rPr lang="en-US" altLang="zh-CN" dirty="0"/>
                  <a:t> Score function:</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𝑜</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𝑠</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𝑟</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𝑜</m:t>
                          </m:r>
                        </m:sub>
                      </m:sSub>
                    </m:oMath>
                  </m:oMathPara>
                </a14:m>
                <a:endParaRPr lang="en-US" altLang="zh-CN" dirty="0"/>
              </a:p>
            </p:txBody>
          </p:sp>
        </mc:Choice>
        <mc:Fallback xmlns="">
          <p:sp>
            <p:nvSpPr>
              <p:cNvPr id="4" name="文本框 3"/>
              <p:cNvSpPr txBox="1">
                <a:spLocks noRot="1" noChangeAspect="1" noMove="1" noResize="1" noEditPoints="1" noAdjustHandles="1" noChangeArrowheads="1" noChangeShapeType="1" noTextEdit="1"/>
              </p:cNvSpPr>
              <p:nvPr/>
            </p:nvSpPr>
            <p:spPr>
              <a:xfrm>
                <a:off x="363861" y="3421047"/>
                <a:ext cx="2967135" cy="646331"/>
              </a:xfrm>
              <a:prstGeom prst="rect">
                <a:avLst/>
              </a:prstGeom>
              <a:blipFill>
                <a:blip r:embed="rId3"/>
                <a:stretch>
                  <a:fillRect l="-1852" t="-4717" b="-75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363861" y="4208107"/>
                <a:ext cx="7753738" cy="1077218"/>
              </a:xfrm>
              <a:prstGeom prst="rect">
                <a:avLst/>
              </a:prstGeom>
              <a:noFill/>
            </p:spPr>
            <p:txBody>
              <a:bodyPr wrap="square" rtlCol="0">
                <a:spAutoFit/>
              </a:bodyPr>
              <a:lstStyle/>
              <a:p>
                <a:r>
                  <a:rPr lang="en-US" altLang="zh-CN" dirty="0"/>
                  <a:t>Loss function:</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zh-CN" altLang="en-US" b="0" i="1" smtClean="0">
                                  <a:latin typeface="Cambria Math" panose="02040503050406030204" pitchFamily="18" charset="0"/>
                                </a:rPr>
                                <m:t>𝜔</m:t>
                              </m:r>
                            </m:e>
                          </m:d>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𝜀</m:t>
                              </m:r>
                            </m:e>
                          </m:acc>
                          <m:r>
                            <a:rPr lang="en-US" altLang="zh-CN" b="0" i="1" smtClean="0">
                              <a:latin typeface="Cambria Math" panose="02040503050406030204" pitchFamily="18" charset="0"/>
                            </a:rPr>
                            <m:t>|</m:t>
                          </m:r>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𝑜</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𝜏</m:t>
                          </m:r>
                        </m:sub>
                        <m:sup/>
                        <m:e>
                          <m:r>
                            <a:rPr lang="en-US" altLang="zh-CN" b="0" i="1" smtClean="0">
                              <a:latin typeface="Cambria Math" panose="02040503050406030204" pitchFamily="18" charset="0"/>
                            </a:rPr>
                            <m:t>𝑦</m:t>
                          </m:r>
                          <m:r>
                            <a:rPr lang="en-US" altLang="zh-CN" b="0" i="1" smtClean="0">
                              <a:latin typeface="Cambria Math" panose="02040503050406030204" pitchFamily="18" charset="0"/>
                            </a:rPr>
                            <m:t> </m:t>
                          </m:r>
                          <m:r>
                            <a:rPr lang="en-US" altLang="zh-CN" b="0" i="1" smtClean="0">
                              <a:latin typeface="Cambria Math" panose="02040503050406030204" pitchFamily="18" charset="0"/>
                            </a:rPr>
                            <m:t>𝑙𝑜𝑔𝑙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𝑜</m:t>
                                  </m:r>
                                </m:e>
                              </m:d>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𝑦</m:t>
                              </m:r>
                            </m:e>
                          </m:d>
                          <m:r>
                            <m:rPr>
                              <m:sty m:val="p"/>
                            </m:rPr>
                            <a:rPr lang="en-US" altLang="zh-CN" b="0" i="0" smtClean="0">
                              <a:latin typeface="Cambria Math" panose="02040503050406030204" pitchFamily="18" charset="0"/>
                            </a:rPr>
                            <m:t>log</m:t>
                          </m:r>
                          <m:r>
                            <a:rPr lang="en-US" altLang="zh-CN" b="0" i="1" smtClean="0">
                              <a:latin typeface="Cambria Math" panose="02040503050406030204" pitchFamily="18" charset="0"/>
                            </a:rPr>
                            <m:t>⁡(1−</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𝑜</m:t>
                              </m:r>
                            </m:e>
                          </m:d>
                          <m:r>
                            <a:rPr lang="en-US" altLang="zh-CN" b="0" i="1" smtClean="0">
                              <a:latin typeface="Cambria Math" panose="02040503050406030204" pitchFamily="18" charset="0"/>
                            </a:rPr>
                            <m:t>)</m:t>
                          </m:r>
                        </m:e>
                      </m:nary>
                    </m:oMath>
                  </m:oMathPara>
                </a14:m>
                <a:endParaRPr lang="en-US" altLang="zh-CN" dirty="0"/>
              </a:p>
            </p:txBody>
          </p:sp>
        </mc:Choice>
        <mc:Fallback xmlns="">
          <p:sp>
            <p:nvSpPr>
              <p:cNvPr id="5" name="文本框 4"/>
              <p:cNvSpPr txBox="1">
                <a:spLocks noRot="1" noChangeAspect="1" noMove="1" noResize="1" noEditPoints="1" noAdjustHandles="1" noChangeArrowheads="1" noChangeShapeType="1" noTextEdit="1"/>
              </p:cNvSpPr>
              <p:nvPr/>
            </p:nvSpPr>
            <p:spPr>
              <a:xfrm>
                <a:off x="363861" y="4208107"/>
                <a:ext cx="7753738" cy="1077218"/>
              </a:xfrm>
              <a:prstGeom prst="rect">
                <a:avLst/>
              </a:prstGeom>
              <a:blipFill>
                <a:blip r:embed="rId4"/>
                <a:stretch>
                  <a:fillRect l="-708" t="-28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63861" y="5426054"/>
                <a:ext cx="9134702" cy="1200329"/>
              </a:xfrm>
              <a:prstGeom prst="rect">
                <a:avLst/>
              </a:prstGeom>
            </p:spPr>
            <p:txBody>
              <a:bodyPr wrap="square">
                <a:spAutoFit/>
              </a:bodyPr>
              <a:lstStyle/>
              <a:p>
                <a14:m>
                  <m:oMath xmlns:m="http://schemas.openxmlformats.org/officeDocument/2006/math">
                    <m:r>
                      <a:rPr lang="zh-CN" altLang="en-US" i="1" dirty="0" smtClean="0">
                        <a:solidFill>
                          <a:srgbClr val="000000"/>
                        </a:solidFill>
                        <a:latin typeface="Cambria Math" panose="02040503050406030204" pitchFamily="18" charset="0"/>
                      </a:rPr>
                      <m:t>𝜏</m:t>
                    </m:r>
                    <m:r>
                      <a:rPr lang="en-US" altLang="zh-CN" b="0" i="1" dirty="0" smtClean="0">
                        <a:solidFill>
                          <a:srgbClr val="000000"/>
                        </a:solidFill>
                        <a:latin typeface="Cambria Math" panose="02040503050406030204" pitchFamily="18" charset="0"/>
                      </a:rPr>
                      <m:t>:</m:t>
                    </m:r>
                  </m:oMath>
                </a14:m>
                <a:r>
                  <a:rPr lang="en-US" altLang="zh-CN" dirty="0">
                    <a:solidFill>
                      <a:srgbClr val="000000"/>
                    </a:solidFill>
                    <a:latin typeface="NimbusRomNo9L-Regu"/>
                  </a:rPr>
                  <a:t>the total set of real and corrupted triples, </a:t>
                </a:r>
              </a:p>
              <a:p>
                <a:r>
                  <a:rPr lang="en-US" altLang="zh-CN" i="1" dirty="0">
                    <a:solidFill>
                      <a:srgbClr val="000000"/>
                    </a:solidFill>
                    <a:latin typeface="CMMI10"/>
                  </a:rPr>
                  <a:t>L:</a:t>
                </a:r>
                <a:r>
                  <a:rPr lang="en-US" altLang="zh-CN" dirty="0">
                    <a:solidFill>
                      <a:srgbClr val="000000"/>
                    </a:solidFill>
                    <a:latin typeface="NimbusRomNo9L-Regu"/>
                  </a:rPr>
                  <a:t>the logistic sigmoid function</a:t>
                </a:r>
              </a:p>
              <a:p>
                <a:r>
                  <a:rPr lang="en-US" altLang="zh-CN" i="1" dirty="0">
                    <a:solidFill>
                      <a:srgbClr val="000000"/>
                    </a:solidFill>
                    <a:latin typeface="CMMI10"/>
                  </a:rPr>
                  <a:t>Y:</a:t>
                </a:r>
                <a:r>
                  <a:rPr lang="en-US" altLang="zh-CN" dirty="0">
                    <a:solidFill>
                      <a:srgbClr val="000000"/>
                    </a:solidFill>
                    <a:latin typeface="NimbusRomNo9L-Regu"/>
                  </a:rPr>
                  <a:t>an indicator set to </a:t>
                </a:r>
                <a:r>
                  <a:rPr lang="en-US" altLang="zh-CN" i="1" dirty="0">
                    <a:solidFill>
                      <a:srgbClr val="000000"/>
                    </a:solidFill>
                    <a:latin typeface="CMMI10"/>
                  </a:rPr>
                  <a:t>y </a:t>
                </a:r>
                <a:r>
                  <a:rPr lang="en-US" altLang="zh-CN" dirty="0">
                    <a:solidFill>
                      <a:srgbClr val="000000"/>
                    </a:solidFill>
                    <a:latin typeface="CMR10"/>
                  </a:rPr>
                  <a:t>= 1</a:t>
                </a:r>
                <a:r>
                  <a:rPr lang="en-US" altLang="zh-CN" dirty="0">
                    <a:solidFill>
                      <a:srgbClr val="000000"/>
                    </a:solidFill>
                    <a:latin typeface="NimbusRomNo9L-Regu"/>
                  </a:rPr>
                  <a:t>for positive triples and </a:t>
                </a:r>
                <a:r>
                  <a:rPr lang="en-US" altLang="zh-CN" i="1" dirty="0">
                    <a:solidFill>
                      <a:srgbClr val="000000"/>
                    </a:solidFill>
                    <a:latin typeface="CMMI10"/>
                  </a:rPr>
                  <a:t>y </a:t>
                </a:r>
                <a:r>
                  <a:rPr lang="en-US" altLang="zh-CN" dirty="0">
                    <a:solidFill>
                      <a:srgbClr val="000000"/>
                    </a:solidFill>
                    <a:latin typeface="CMR10"/>
                  </a:rPr>
                  <a:t>= 0 </a:t>
                </a:r>
                <a:r>
                  <a:rPr lang="en-US" altLang="zh-CN" dirty="0">
                    <a:solidFill>
                      <a:srgbClr val="000000"/>
                    </a:solidFill>
                    <a:latin typeface="NimbusRomNo9L-Regu"/>
                  </a:rPr>
                  <a:t>for negative ones</a:t>
                </a:r>
              </a:p>
              <a:p>
                <a14:m>
                  <m:oMath xmlns:m="http://schemas.openxmlformats.org/officeDocument/2006/math">
                    <m:r>
                      <a:rPr lang="zh-CN" altLang="en-US" i="1" smtClean="0">
                        <a:latin typeface="Cambria Math" panose="02040503050406030204" pitchFamily="18" charset="0"/>
                      </a:rPr>
                      <m:t>𝜔</m:t>
                    </m:r>
                  </m:oMath>
                </a14:m>
                <a:r>
                  <a:rPr lang="en-US" altLang="zh-CN" dirty="0"/>
                  <a:t>: the number of negative samples</a:t>
                </a:r>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63861" y="5426054"/>
                <a:ext cx="9134702" cy="1200329"/>
              </a:xfrm>
              <a:prstGeom prst="rect">
                <a:avLst/>
              </a:prstGeom>
              <a:blipFill>
                <a:blip r:embed="rId5"/>
                <a:stretch>
                  <a:fillRect l="-601" t="-3553" b="-7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63861" y="915187"/>
                <a:ext cx="11728612" cy="951927"/>
              </a:xfrm>
              <a:prstGeom prst="rect">
                <a:avLst/>
              </a:prstGeom>
            </p:spPr>
            <p:txBody>
              <a:bodyPr wrap="square">
                <a:spAutoFit/>
              </a:bodyPr>
              <a:lstStyle/>
              <a:p>
                <a:r>
                  <a:rPr lang="en-US" altLang="zh-CN" dirty="0">
                    <a:solidFill>
                      <a:srgbClr val="000000"/>
                    </a:solidFill>
                    <a:latin typeface="NimbusRomNo9L-Regu"/>
                  </a:rPr>
                  <a:t>The encoder maps each entity </a:t>
                </a: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𝑣</m:t>
                        </m:r>
                      </m:e>
                      <m:sub>
                        <m:r>
                          <a:rPr lang="en-US" altLang="zh-CN" b="0" i="1" smtClean="0">
                            <a:solidFill>
                              <a:srgbClr val="000000"/>
                            </a:solidFill>
                            <a:latin typeface="Cambria Math" panose="02040503050406030204" pitchFamily="18" charset="0"/>
                          </a:rPr>
                          <m:t>𝑖</m:t>
                        </m:r>
                      </m:sub>
                    </m:sSub>
                    <m:r>
                      <a:rPr lang="en-US" altLang="zh-CN" i="1"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𝑉</m:t>
                    </m:r>
                  </m:oMath>
                </a14:m>
                <a:r>
                  <a:rPr lang="en-US" altLang="zh-CN" dirty="0">
                    <a:solidFill>
                      <a:srgbClr val="000000"/>
                    </a:solidFill>
                    <a:latin typeface="NimbusRomNo9L-Regu"/>
                  </a:rPr>
                  <a:t> to a real-valued vector </a:t>
                </a: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𝑒</m:t>
                        </m:r>
                      </m:e>
                      <m:sub>
                        <m:r>
                          <a:rPr lang="en-US" altLang="zh-CN" b="0" i="1" smtClean="0">
                            <a:solidFill>
                              <a:srgbClr val="000000"/>
                            </a:solidFill>
                            <a:latin typeface="Cambria Math" panose="02040503050406030204" pitchFamily="18" charset="0"/>
                          </a:rPr>
                          <m:t>𝑖</m:t>
                        </m:r>
                      </m:sub>
                    </m:sSub>
                    <m:r>
                      <a:rPr lang="en-US" altLang="zh-CN" b="0" i="1" smtClean="0">
                        <a:solidFill>
                          <a:srgbClr val="000000"/>
                        </a:solidFill>
                        <a:latin typeface="Cambria Math" panose="02040503050406030204" pitchFamily="18" charset="0"/>
                      </a:rPr>
                      <m:t> </m:t>
                    </m:r>
                    <m:r>
                      <a:rPr lang="en-US" altLang="zh-CN" b="0" i="1" smtClean="0">
                        <a:solidFill>
                          <a:srgbClr val="000000"/>
                        </a:solidFill>
                        <a:latin typeface="Cambria Math" panose="02040503050406030204" pitchFamily="18" charset="0"/>
                        <a:ea typeface="Cambria Math" panose="02040503050406030204" pitchFamily="18" charset="0"/>
                      </a:rPr>
                      <m:t>∈ </m:t>
                    </m:r>
                    <m:sSup>
                      <m:sSupPr>
                        <m:ctrlPr>
                          <a:rPr lang="en-US" altLang="zh-CN" b="0" i="1" smtClean="0">
                            <a:solidFill>
                              <a:srgbClr val="000000"/>
                            </a:solidFill>
                            <a:latin typeface="Cambria Math" panose="02040503050406030204" pitchFamily="18" charset="0"/>
                            <a:ea typeface="Cambria Math" panose="02040503050406030204" pitchFamily="18" charset="0"/>
                          </a:rPr>
                        </m:ctrlPr>
                      </m:sSupPr>
                      <m:e>
                        <m:r>
                          <a:rPr lang="en-US" altLang="zh-CN" b="0" i="1" smtClean="0">
                            <a:solidFill>
                              <a:srgbClr val="000000"/>
                            </a:solidFill>
                            <a:latin typeface="Cambria Math" panose="02040503050406030204" pitchFamily="18" charset="0"/>
                            <a:ea typeface="Cambria Math" panose="02040503050406030204" pitchFamily="18" charset="0"/>
                          </a:rPr>
                          <m:t>𝑅</m:t>
                        </m:r>
                      </m:e>
                      <m:sup>
                        <m:r>
                          <a:rPr lang="en-US" altLang="zh-CN" b="0" i="1" smtClean="0">
                            <a:solidFill>
                              <a:srgbClr val="000000"/>
                            </a:solidFill>
                            <a:latin typeface="Cambria Math" panose="02040503050406030204" pitchFamily="18" charset="0"/>
                            <a:ea typeface="Cambria Math" panose="02040503050406030204" pitchFamily="18" charset="0"/>
                          </a:rPr>
                          <m:t>𝑑</m:t>
                        </m:r>
                      </m:sup>
                    </m:sSup>
                  </m:oMath>
                </a14:m>
                <a:r>
                  <a:rPr lang="en-US" altLang="zh-CN" dirty="0">
                    <a:solidFill>
                      <a:srgbClr val="000000"/>
                    </a:solidFill>
                    <a:latin typeface="NimbusRomNo9L-Regu"/>
                  </a:rPr>
                  <a:t>. The decoder reconstructs edges of the graph relying on the vertex representations; in other words, it scores </a:t>
                </a:r>
                <a:r>
                  <a:rPr lang="en-US" altLang="zh-CN" i="1" dirty="0">
                    <a:solidFill>
                      <a:srgbClr val="000000"/>
                    </a:solidFill>
                    <a:latin typeface="NimbusRomNo9L-ReguItal"/>
                  </a:rPr>
                  <a:t>(subject, relation, object)</a:t>
                </a:r>
                <a:r>
                  <a:rPr lang="en-US" altLang="zh-CN" dirty="0">
                    <a:solidFill>
                      <a:srgbClr val="000000"/>
                    </a:solidFill>
                    <a:latin typeface="NimbusRomNo9L-Regu"/>
                  </a:rPr>
                  <a:t>-triples through a function </a:t>
                </a:r>
                <a:r>
                  <a:rPr lang="en-US" altLang="zh-CN" i="1" dirty="0">
                    <a:solidFill>
                      <a:srgbClr val="000000"/>
                    </a:solidFill>
                    <a:latin typeface="CMMI10"/>
                  </a:rPr>
                  <a:t>s </a:t>
                </a:r>
                <a:r>
                  <a:rPr lang="en-US" altLang="zh-CN" dirty="0">
                    <a:solidFill>
                      <a:srgbClr val="000000"/>
                    </a:solidFill>
                    <a:latin typeface="CMR10"/>
                  </a:rPr>
                  <a:t>:</a:t>
                </a:r>
                <a:r>
                  <a:rPr lang="en-US" altLang="zh-CN" dirty="0"/>
                  <a:t>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𝑑</m:t>
                        </m:r>
                      </m:sup>
                    </m:sSup>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r>
                      <a:rPr lang="en-US" altLang="zh-CN" b="0"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𝑑</m:t>
                        </m:r>
                      </m:sup>
                    </m:sSup>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oMath>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363861" y="915187"/>
                <a:ext cx="11728612" cy="951927"/>
              </a:xfrm>
              <a:prstGeom prst="rect">
                <a:avLst/>
              </a:prstGeom>
              <a:blipFill>
                <a:blip r:embed="rId6"/>
                <a:stretch>
                  <a:fillRect l="-468" t="-3846" b="-5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63861" y="2425471"/>
                <a:ext cx="4086841" cy="721929"/>
              </a:xfrm>
              <a:prstGeom prst="rect">
                <a:avLst/>
              </a:prstGeom>
              <a:noFill/>
            </p:spPr>
            <p:txBody>
              <a:bodyPr wrap="square" rtlCol="0">
                <a:spAutoFit/>
              </a:bodyPr>
              <a:lstStyle/>
              <a:p>
                <a:r>
                  <a:rPr lang="en-US" altLang="zh-CN" dirty="0"/>
                  <a:t>R-GCN encoder: </a:t>
                </a:r>
                <a:br>
                  <a:rPr lang="en-US" altLang="zh-CN" dirty="0"/>
                </a:b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m:t>
                        </m:r>
                      </m:sup>
                    </m:sSubSup>
                  </m:oMath>
                </a14:m>
                <a:r>
                  <a:rPr lang="zh-CN" altLang="en-US" dirty="0"/>
                  <a:t> </a:t>
                </a:r>
              </a:p>
            </p:txBody>
          </p:sp>
        </mc:Choice>
        <mc:Fallback xmlns="">
          <p:sp>
            <p:nvSpPr>
              <p:cNvPr id="8" name="文本框 7"/>
              <p:cNvSpPr txBox="1">
                <a:spLocks noRot="1" noChangeAspect="1" noMove="1" noResize="1" noEditPoints="1" noAdjustHandles="1" noChangeArrowheads="1" noChangeShapeType="1" noTextEdit="1"/>
              </p:cNvSpPr>
              <p:nvPr/>
            </p:nvSpPr>
            <p:spPr>
              <a:xfrm>
                <a:off x="363861" y="2425471"/>
                <a:ext cx="4086841" cy="721929"/>
              </a:xfrm>
              <a:prstGeom prst="rect">
                <a:avLst/>
              </a:prstGeom>
              <a:blipFill>
                <a:blip r:embed="rId7"/>
                <a:stretch>
                  <a:fillRect l="-1343" t="-5085" b="-25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77827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lstStyle/>
          <a:p>
            <a:endParaRPr lang="zh-CN" altLang="en-US"/>
          </a:p>
        </p:txBody>
      </p:sp>
      <p:sp>
        <p:nvSpPr>
          <p:cNvPr id="3" name="内容占位符 2"/>
          <p:cNvSpPr>
            <a:spLocks noGrp="1"/>
          </p:cNvSpPr>
          <p:nvPr>
            <p:ph sz="quarter" idx="10"/>
          </p:nvPr>
        </p:nvSpPr>
        <p:spPr/>
        <p:txBody>
          <a:bodyPr/>
          <a:lstStyle/>
          <a:p>
            <a:r>
              <a:rPr lang="en-US" altLang="zh-CN" dirty="0"/>
              <a:t>Conclusion</a:t>
            </a:r>
            <a:endParaRPr lang="zh-CN" altLang="en-US" dirty="0"/>
          </a:p>
        </p:txBody>
      </p:sp>
      <p:sp>
        <p:nvSpPr>
          <p:cNvPr id="4" name="内容占位符 3"/>
          <p:cNvSpPr>
            <a:spLocks noGrp="1"/>
          </p:cNvSpPr>
          <p:nvPr>
            <p:ph sz="quarter" idx="11"/>
          </p:nvPr>
        </p:nvSpPr>
        <p:spPr/>
        <p:txBody>
          <a:bodyPr/>
          <a:lstStyle/>
          <a:p>
            <a:endParaRPr lang="zh-CN" altLang="en-US"/>
          </a:p>
        </p:txBody>
      </p:sp>
      <p:sp>
        <p:nvSpPr>
          <p:cNvPr id="5" name="文本占位符 4"/>
          <p:cNvSpPr>
            <a:spLocks noGrp="1"/>
          </p:cNvSpPr>
          <p:nvPr>
            <p:ph type="body" sz="quarter" idx="12"/>
          </p:nvPr>
        </p:nvSpPr>
        <p:spPr/>
        <p:txBody>
          <a:bodyPr/>
          <a:lstStyle/>
          <a:p>
            <a:r>
              <a:rPr lang="en-US" altLang="zh-CN" dirty="0"/>
              <a:t>For the entity classification problem, we have demonstrated that the R-GCN model can act as a competitive, end-to-end trainable </a:t>
            </a:r>
            <a:r>
              <a:rPr lang="en-US" altLang="zh-CN" dirty="0" err="1"/>
              <a:t>graphbased</a:t>
            </a:r>
            <a:r>
              <a:rPr lang="en-US" altLang="zh-CN" dirty="0"/>
              <a:t> encoder. For link prediction, the R-GCN model with </a:t>
            </a:r>
            <a:r>
              <a:rPr lang="en-US" altLang="zh-CN" dirty="0" err="1"/>
              <a:t>DistMult</a:t>
            </a:r>
            <a:r>
              <a:rPr lang="en-US" altLang="zh-CN" dirty="0"/>
              <a:t> factorization as the decoding component outperformed direct optimization of the factorization model </a:t>
            </a:r>
            <a:br>
              <a:rPr lang="en-US" altLang="zh-CN" dirty="0"/>
            </a:br>
            <a:endParaRPr lang="zh-CN" altLang="en-US" dirty="0"/>
          </a:p>
        </p:txBody>
      </p:sp>
    </p:spTree>
    <p:extLst>
      <p:ext uri="{BB962C8B-B14F-4D97-AF65-F5344CB8AC3E}">
        <p14:creationId xmlns:p14="http://schemas.microsoft.com/office/powerpoint/2010/main" val="2806538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en-US" altLang="zh-CN" dirty="0"/>
              <a:t>AMIE</a:t>
            </a:r>
            <a:endParaRPr lang="zh-CN" altLang="en-US" dirty="0"/>
          </a:p>
        </p:txBody>
      </p:sp>
      <p:pic>
        <p:nvPicPr>
          <p:cNvPr id="6" name="图片 5">
            <a:extLst>
              <a:ext uri="{FF2B5EF4-FFF2-40B4-BE49-F238E27FC236}">
                <a16:creationId xmlns:a16="http://schemas.microsoft.com/office/drawing/2014/main" id="{1B5DE5DA-099C-4736-AD3D-E3209D174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0837" y="1194660"/>
            <a:ext cx="6630325" cy="5210902"/>
          </a:xfrm>
          <a:prstGeom prst="rect">
            <a:avLst/>
          </a:prstGeom>
        </p:spPr>
      </p:pic>
      <p:sp>
        <p:nvSpPr>
          <p:cNvPr id="7" name="文本框 6">
            <a:extLst>
              <a:ext uri="{FF2B5EF4-FFF2-40B4-BE49-F238E27FC236}">
                <a16:creationId xmlns:a16="http://schemas.microsoft.com/office/drawing/2014/main" id="{996D7514-A920-4F42-9FC9-58DF343A8E69}"/>
              </a:ext>
            </a:extLst>
          </p:cNvPr>
          <p:cNvSpPr txBox="1"/>
          <p:nvPr/>
        </p:nvSpPr>
        <p:spPr>
          <a:xfrm flipH="1">
            <a:off x="340994" y="2784448"/>
            <a:ext cx="2087881" cy="1015663"/>
          </a:xfrm>
          <a:prstGeom prst="rect">
            <a:avLst/>
          </a:prstGeom>
          <a:noFill/>
        </p:spPr>
        <p:txBody>
          <a:bodyPr wrap="square" rtlCol="0">
            <a:spAutoFit/>
          </a:bodyPr>
          <a:lstStyle/>
          <a:p>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closed</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表示：</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rules</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中每一个变量都出现过至少两次</a:t>
            </a:r>
          </a:p>
          <a:p>
            <a:endParaRPr lang="zh-CN" altLang="en-US" dirty="0"/>
          </a:p>
        </p:txBody>
      </p:sp>
    </p:spTree>
    <p:extLst>
      <p:ext uri="{BB962C8B-B14F-4D97-AF65-F5344CB8AC3E}">
        <p14:creationId xmlns:p14="http://schemas.microsoft.com/office/powerpoint/2010/main" val="786036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en-US" altLang="zh-CN" dirty="0"/>
              <a:t>AMIE</a:t>
            </a:r>
            <a:r>
              <a:rPr lang="zh-CN" altLang="en-US" dirty="0"/>
              <a:t>实验对照</a:t>
            </a:r>
          </a:p>
        </p:txBody>
      </p:sp>
      <p:sp>
        <p:nvSpPr>
          <p:cNvPr id="2" name="文本框 1">
            <a:extLst>
              <a:ext uri="{FF2B5EF4-FFF2-40B4-BE49-F238E27FC236}">
                <a16:creationId xmlns:a16="http://schemas.microsoft.com/office/drawing/2014/main" id="{861C7C44-D4FF-4D8A-8AB1-3808D987A23B}"/>
              </a:ext>
            </a:extLst>
          </p:cNvPr>
          <p:cNvSpPr txBox="1"/>
          <p:nvPr/>
        </p:nvSpPr>
        <p:spPr>
          <a:xfrm>
            <a:off x="1149292" y="1820411"/>
            <a:ext cx="5377343" cy="923330"/>
          </a:xfrm>
          <a:prstGeom prst="rect">
            <a:avLst/>
          </a:prstGeom>
          <a:noFill/>
        </p:spPr>
        <p:txBody>
          <a:bodyPr wrap="square" rtlCol="0">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AMIE vs. WARMR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WARMR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是一个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ILP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算法</a:t>
            </a:r>
          </a:p>
          <a:p>
            <a:endParaRPr lang="zh-CN" altLang="en-US" dirty="0"/>
          </a:p>
        </p:txBody>
      </p:sp>
      <p:pic>
        <p:nvPicPr>
          <p:cNvPr id="5" name="图片 4">
            <a:extLst>
              <a:ext uri="{FF2B5EF4-FFF2-40B4-BE49-F238E27FC236}">
                <a16:creationId xmlns:a16="http://schemas.microsoft.com/office/drawing/2014/main" id="{FEAFCAF3-DAE4-4F7B-B513-011E188F60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6137" y="2678651"/>
            <a:ext cx="4737100" cy="812800"/>
          </a:xfrm>
          <a:prstGeom prst="rect">
            <a:avLst/>
          </a:prstGeom>
          <a:noFill/>
          <a:ln>
            <a:noFill/>
          </a:ln>
        </p:spPr>
      </p:pic>
      <p:sp>
        <p:nvSpPr>
          <p:cNvPr id="3" name="文本框 2">
            <a:extLst>
              <a:ext uri="{FF2B5EF4-FFF2-40B4-BE49-F238E27FC236}">
                <a16:creationId xmlns:a16="http://schemas.microsoft.com/office/drawing/2014/main" id="{C05C6C94-C278-4F0F-A0E3-7E9B4FB921CA}"/>
              </a:ext>
            </a:extLst>
          </p:cNvPr>
          <p:cNvSpPr txBox="1"/>
          <p:nvPr/>
        </p:nvSpPr>
        <p:spPr>
          <a:xfrm flipH="1">
            <a:off x="6526635" y="1921079"/>
            <a:ext cx="4018326" cy="923330"/>
          </a:xfrm>
          <a:prstGeom prst="rect">
            <a:avLst/>
          </a:prstGeom>
          <a:noFill/>
        </p:spPr>
        <p:txBody>
          <a:bodyPr wrap="square" rtlCol="0">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AMIE vs. ALEPH</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ALEPH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是一个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ILP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算法</a:t>
            </a:r>
          </a:p>
          <a:p>
            <a:endParaRPr lang="zh-CN" altLang="en-US" dirty="0"/>
          </a:p>
        </p:txBody>
      </p:sp>
      <p:pic>
        <p:nvPicPr>
          <p:cNvPr id="6" name="图片 5">
            <a:extLst>
              <a:ext uri="{FF2B5EF4-FFF2-40B4-BE49-F238E27FC236}">
                <a16:creationId xmlns:a16="http://schemas.microsoft.com/office/drawing/2014/main" id="{247DE963-D6BA-4708-82D6-B32DFFF206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98643" y="2743741"/>
            <a:ext cx="5274310" cy="1109345"/>
          </a:xfrm>
          <a:prstGeom prst="rect">
            <a:avLst/>
          </a:prstGeom>
          <a:noFill/>
          <a:ln>
            <a:noFill/>
          </a:ln>
        </p:spPr>
      </p:pic>
      <p:pic>
        <p:nvPicPr>
          <p:cNvPr id="7" name="图片 6">
            <a:extLst>
              <a:ext uri="{FF2B5EF4-FFF2-40B4-BE49-F238E27FC236}">
                <a16:creationId xmlns:a16="http://schemas.microsoft.com/office/drawing/2014/main" id="{223F8ECE-9F02-4583-8D5B-2DD4CC14F50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74207" y="4230926"/>
            <a:ext cx="5274310" cy="2322195"/>
          </a:xfrm>
          <a:prstGeom prst="rect">
            <a:avLst/>
          </a:prstGeom>
          <a:noFill/>
          <a:ln>
            <a:noFill/>
          </a:ln>
        </p:spPr>
      </p:pic>
    </p:spTree>
    <p:extLst>
      <p:ext uri="{BB962C8B-B14F-4D97-AF65-F5344CB8AC3E}">
        <p14:creationId xmlns:p14="http://schemas.microsoft.com/office/powerpoint/2010/main" val="4097977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en-US" altLang="zh-CN" dirty="0"/>
              <a:t>AMIE+</a:t>
            </a:r>
            <a:endParaRPr lang="zh-CN" altLang="en-US" dirty="0"/>
          </a:p>
        </p:txBody>
      </p:sp>
      <p:sp>
        <p:nvSpPr>
          <p:cNvPr id="2" name="文本框 1">
            <a:extLst>
              <a:ext uri="{FF2B5EF4-FFF2-40B4-BE49-F238E27FC236}">
                <a16:creationId xmlns:a16="http://schemas.microsoft.com/office/drawing/2014/main" id="{12142948-098F-4F3F-8D8D-B12AB16F72B6}"/>
              </a:ext>
            </a:extLst>
          </p:cNvPr>
          <p:cNvSpPr txBox="1"/>
          <p:nvPr/>
        </p:nvSpPr>
        <p:spPr>
          <a:xfrm flipH="1">
            <a:off x="1303019" y="1660182"/>
            <a:ext cx="7294648" cy="923330"/>
          </a:xfrm>
          <a:prstGeom prst="rect">
            <a:avLst/>
          </a:prstGeom>
          <a:noFill/>
        </p:spPr>
        <p:txBody>
          <a:bodyPr wrap="square" rtlCol="0">
            <a:spAutoFit/>
          </a:bodyPr>
          <a:lstStyle/>
          <a:p>
            <a:r>
              <a:rPr lang="zh-CN" altLang="en-US" dirty="0"/>
              <a:t>对</a:t>
            </a:r>
            <a:r>
              <a:rPr lang="en-US" altLang="zh-CN" dirty="0"/>
              <a:t>AMIE</a:t>
            </a:r>
            <a:r>
              <a:rPr lang="zh-CN" altLang="en-US" dirty="0"/>
              <a:t>的优化</a:t>
            </a:r>
            <a:r>
              <a:rPr lang="en-US" altLang="zh-CN" dirty="0"/>
              <a:t>——AMIE+</a:t>
            </a:r>
          </a:p>
          <a:p>
            <a:endParaRPr lang="en-US" altLang="zh-CN" dirty="0"/>
          </a:p>
          <a:p>
            <a:r>
              <a:rPr lang="en-US" altLang="zh-CN" dirty="0"/>
              <a:t>AMIE+</a:t>
            </a:r>
            <a:r>
              <a:rPr lang="zh-CN" altLang="en-US" dirty="0"/>
              <a:t>在两个方面进行优化，一个是规则细化，另一个是置信度评估</a:t>
            </a:r>
          </a:p>
        </p:txBody>
      </p:sp>
      <p:sp>
        <p:nvSpPr>
          <p:cNvPr id="3" name="文本框 2">
            <a:extLst>
              <a:ext uri="{FF2B5EF4-FFF2-40B4-BE49-F238E27FC236}">
                <a16:creationId xmlns:a16="http://schemas.microsoft.com/office/drawing/2014/main" id="{B5C127E7-3E6D-4BEC-B917-C5D98EE60AB0}"/>
              </a:ext>
            </a:extLst>
          </p:cNvPr>
          <p:cNvSpPr txBox="1"/>
          <p:nvPr/>
        </p:nvSpPr>
        <p:spPr>
          <a:xfrm flipH="1">
            <a:off x="1303019" y="3741490"/>
            <a:ext cx="8589349" cy="1477328"/>
          </a:xfrm>
          <a:prstGeom prst="rect">
            <a:avLst/>
          </a:prstGeom>
          <a:noFill/>
        </p:spPr>
        <p:txBody>
          <a:bodyPr wrap="square" rtlCol="0">
            <a:spAutoFit/>
          </a:bodyPr>
          <a:lstStyle/>
          <a:p>
            <a:r>
              <a:rPr lang="zh-CN" altLang="en-US" dirty="0"/>
              <a:t>规则长度最大化</a:t>
            </a:r>
            <a:r>
              <a:rPr lang="en-US" altLang="zh-CN" dirty="0"/>
              <a:t>——</a:t>
            </a:r>
            <a:r>
              <a:rPr lang="zh-CN" altLang="en-US" dirty="0"/>
              <a:t>定义</a:t>
            </a:r>
            <a:r>
              <a:rPr lang="en-US" altLang="zh-CN" dirty="0" err="1"/>
              <a:t>maxLen</a:t>
            </a:r>
            <a:r>
              <a:rPr lang="zh-CN" altLang="en-US" dirty="0"/>
              <a:t>：当</a:t>
            </a:r>
            <a:r>
              <a:rPr lang="en-US" altLang="zh-CN" dirty="0"/>
              <a:t>rules</a:t>
            </a:r>
            <a:r>
              <a:rPr lang="zh-CN" altLang="en-US" dirty="0"/>
              <a:t>长度达到</a:t>
            </a:r>
            <a:r>
              <a:rPr lang="en-US" altLang="zh-CN" dirty="0" err="1"/>
              <a:t>maxLen</a:t>
            </a:r>
            <a:r>
              <a:rPr lang="zh-CN" altLang="en-US" dirty="0"/>
              <a:t>时，或者</a:t>
            </a:r>
            <a:r>
              <a:rPr lang="en-US" altLang="zh-CN" dirty="0"/>
              <a:t>non-closed horn rules</a:t>
            </a:r>
            <a:r>
              <a:rPr lang="zh-CN" altLang="en-US" dirty="0"/>
              <a:t>长度达到 </a:t>
            </a:r>
            <a:r>
              <a:rPr lang="en-US" altLang="zh-CN" dirty="0"/>
              <a:t>maxLen-1 </a:t>
            </a:r>
            <a:r>
              <a:rPr lang="zh-CN" altLang="en-US" dirty="0"/>
              <a:t>，</a:t>
            </a:r>
            <a:r>
              <a:rPr lang="en-US" altLang="zh-CN" dirty="0"/>
              <a:t> AMIE+</a:t>
            </a:r>
            <a:r>
              <a:rPr lang="zh-CN" altLang="en-US" dirty="0"/>
              <a:t>将停止对空间的探索，因此就不需要再应用操作符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a:t>
            </a:r>
            <a:r>
              <a:rPr lang="en-US" altLang="zh-CN" sz="1800" kern="100" baseline="-25000" dirty="0">
                <a:effectLst/>
                <a:latin typeface="等线" panose="02010600030101010101" pitchFamily="2" charset="-122"/>
                <a:ea typeface="等线" panose="02010600030101010101" pitchFamily="2" charset="-122"/>
                <a:cs typeface="Times New Roman" panose="02020603050405020304" pitchFamily="18" charset="0"/>
              </a:rPr>
              <a:t>C</a:t>
            </a:r>
            <a:r>
              <a:rPr lang="zh-CN" altLang="en-US" dirty="0"/>
              <a:t>同时也不需要应用操作符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a:t>
            </a:r>
            <a:r>
              <a:rPr lang="en-US" altLang="zh-CN" sz="1800" kern="100" baseline="-25000" dirty="0">
                <a:effectLst/>
                <a:latin typeface="等线" panose="02010600030101010101" pitchFamily="2" charset="-122"/>
                <a:ea typeface="等线" panose="02010600030101010101" pitchFamily="2" charset="-122"/>
                <a:cs typeface="Times New Roman" panose="02020603050405020304" pitchFamily="18" charset="0"/>
              </a:rPr>
              <a:t>D</a:t>
            </a:r>
          </a:p>
          <a:p>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dirty="0"/>
              <a:t>因为在</a:t>
            </a:r>
            <a:r>
              <a:rPr lang="en-US" altLang="zh-CN" dirty="0"/>
              <a:t>AMIE+</a:t>
            </a:r>
            <a:r>
              <a:rPr lang="zh-CN" altLang="en-US" dirty="0"/>
              <a:t>下，规则处在</a:t>
            </a:r>
            <a:r>
              <a:rPr lang="en-US" altLang="zh-CN" dirty="0"/>
              <a:t>non-closed</a:t>
            </a:r>
            <a:r>
              <a:rPr lang="zh-CN" altLang="en-US" dirty="0"/>
              <a:t>下，也就不需要输出、细化</a:t>
            </a:r>
          </a:p>
        </p:txBody>
      </p:sp>
    </p:spTree>
    <p:extLst>
      <p:ext uri="{BB962C8B-B14F-4D97-AF65-F5344CB8AC3E}">
        <p14:creationId xmlns:p14="http://schemas.microsoft.com/office/powerpoint/2010/main" val="123001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en-US" altLang="zh-CN" dirty="0"/>
              <a:t>AMIE+</a:t>
            </a:r>
            <a:r>
              <a:rPr lang="zh-CN" altLang="en-US" dirty="0"/>
              <a:t>实验对照</a:t>
            </a:r>
          </a:p>
        </p:txBody>
      </p:sp>
      <p:pic>
        <p:nvPicPr>
          <p:cNvPr id="6" name="图片 5">
            <a:extLst>
              <a:ext uri="{FF2B5EF4-FFF2-40B4-BE49-F238E27FC236}">
                <a16:creationId xmlns:a16="http://schemas.microsoft.com/office/drawing/2014/main" id="{889C9F39-A790-4B68-BF5E-496F706E0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635" y="2704999"/>
            <a:ext cx="6106377" cy="1448002"/>
          </a:xfrm>
          <a:prstGeom prst="rect">
            <a:avLst/>
          </a:prstGeom>
        </p:spPr>
      </p:pic>
    </p:spTree>
    <p:extLst>
      <p:ext uri="{BB962C8B-B14F-4D97-AF65-F5344CB8AC3E}">
        <p14:creationId xmlns:p14="http://schemas.microsoft.com/office/powerpoint/2010/main" val="4134265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规则推理</a:t>
            </a:r>
            <a:r>
              <a:rPr lang="en-US" altLang="zh-CN" dirty="0"/>
              <a:t>demo1</a:t>
            </a:r>
            <a:endParaRPr lang="zh-CN" altLang="en-US" dirty="0"/>
          </a:p>
          <a:p>
            <a:endParaRPr lang="zh-CN" altLang="en-US" dirty="0"/>
          </a:p>
        </p:txBody>
      </p:sp>
      <p:sp>
        <p:nvSpPr>
          <p:cNvPr id="7" name="文本框 6">
            <a:extLst>
              <a:ext uri="{FF2B5EF4-FFF2-40B4-BE49-F238E27FC236}">
                <a16:creationId xmlns:a16="http://schemas.microsoft.com/office/drawing/2014/main" id="{8A77C0DA-71B9-4053-83C5-425996DA50B2}"/>
              </a:ext>
            </a:extLst>
          </p:cNvPr>
          <p:cNvSpPr txBox="1"/>
          <p:nvPr/>
        </p:nvSpPr>
        <p:spPr>
          <a:xfrm flipH="1">
            <a:off x="494313" y="1427410"/>
            <a:ext cx="5482625" cy="369332"/>
          </a:xfrm>
          <a:prstGeom prst="rect">
            <a:avLst/>
          </a:prstGeom>
          <a:noFill/>
        </p:spPr>
        <p:txBody>
          <a:bodyPr wrap="square" rtlCol="0">
            <a:spAutoFit/>
          </a:bodyPr>
          <a:lstStyle/>
          <a:p>
            <a:r>
              <a:rPr lang="zh-CN" altLang="en-US" dirty="0"/>
              <a:t>推理规则</a:t>
            </a:r>
          </a:p>
        </p:txBody>
      </p:sp>
      <p:sp>
        <p:nvSpPr>
          <p:cNvPr id="2" name="文本框 1">
            <a:extLst>
              <a:ext uri="{FF2B5EF4-FFF2-40B4-BE49-F238E27FC236}">
                <a16:creationId xmlns:a16="http://schemas.microsoft.com/office/drawing/2014/main" id="{D83F4A33-630F-4266-8148-E9F3C216503A}"/>
              </a:ext>
            </a:extLst>
          </p:cNvPr>
          <p:cNvSpPr txBox="1"/>
          <p:nvPr/>
        </p:nvSpPr>
        <p:spPr>
          <a:xfrm>
            <a:off x="352424" y="1916857"/>
            <a:ext cx="11953874" cy="338554"/>
          </a:xfrm>
          <a:prstGeom prst="rect">
            <a:avLst/>
          </a:prstGeom>
          <a:noFill/>
        </p:spPr>
        <p:txBody>
          <a:bodyPr wrap="square" rtlCol="0">
            <a:spAutoFit/>
          </a:bodyPr>
          <a:lstStyle/>
          <a:p>
            <a:r>
              <a:rPr lang="en-US" altLang="zh-CN" sz="1600" b="0" i="0" dirty="0">
                <a:solidFill>
                  <a:srgbClr val="333333"/>
                </a:solidFill>
                <a:effectLst/>
                <a:latin typeface="Consolas" panose="020B0609020204030204" pitchFamily="49" charset="0"/>
              </a:rPr>
              <a:t>[</a:t>
            </a:r>
            <a:r>
              <a:rPr lang="en-US" altLang="zh-CN" sz="1600" b="0" i="0" dirty="0" err="1">
                <a:solidFill>
                  <a:srgbClr val="0086B3"/>
                </a:solidFill>
                <a:effectLst/>
                <a:latin typeface="Consolas" panose="020B0609020204030204" pitchFamily="49" charset="0"/>
              </a:rPr>
              <a:t>ruleComedian</a:t>
            </a:r>
            <a:r>
              <a:rPr lang="en-US" altLang="zh-CN" sz="1600" b="0" i="0" dirty="0">
                <a:solidFill>
                  <a:srgbClr val="0086B3"/>
                </a:solidFill>
                <a:effectLst/>
                <a:latin typeface="Consolas" panose="020B0609020204030204" pitchFamily="49" charset="0"/>
              </a:rPr>
              <a:t>:</a:t>
            </a:r>
            <a:r>
              <a:rPr lang="en-US" altLang="zh-CN" sz="1600" b="0" i="0" dirty="0">
                <a:solidFill>
                  <a:srgbClr val="333333"/>
                </a:solidFill>
                <a:effectLst/>
                <a:latin typeface="Consolas" panose="020B0609020204030204" pitchFamily="49" charset="0"/>
              </a:rPr>
              <a:t> (</a:t>
            </a:r>
            <a:r>
              <a:rPr lang="en-US" altLang="zh-CN" sz="1600" b="0" i="0" dirty="0">
                <a:solidFill>
                  <a:srgbClr val="DF5000"/>
                </a:solidFill>
                <a:effectLst/>
                <a:latin typeface="Consolas" panose="020B0609020204030204" pitchFamily="49" charset="0"/>
              </a:rPr>
              <a:t>?p</a:t>
            </a:r>
            <a:r>
              <a:rPr lang="en-US" altLang="zh-CN" sz="1600" b="0" i="0" dirty="0">
                <a:solidFill>
                  <a:srgbClr val="333333"/>
                </a:solidFill>
                <a:effectLst/>
                <a:latin typeface="Consolas" panose="020B0609020204030204" pitchFamily="49" charset="0"/>
              </a:rPr>
              <a:t> </a:t>
            </a:r>
            <a:r>
              <a:rPr lang="en-US" altLang="zh-CN" sz="1600" b="0" i="0" dirty="0">
                <a:solidFill>
                  <a:srgbClr val="0086B3"/>
                </a:solidFill>
                <a:effectLst/>
                <a:latin typeface="Consolas" panose="020B0609020204030204" pitchFamily="49" charset="0"/>
              </a:rPr>
              <a:t>:</a:t>
            </a:r>
            <a:r>
              <a:rPr lang="en-US" altLang="zh-CN" sz="1600" b="0" i="0" dirty="0" err="1">
                <a:solidFill>
                  <a:srgbClr val="0086B3"/>
                </a:solidFill>
                <a:effectLst/>
                <a:latin typeface="Consolas" panose="020B0609020204030204" pitchFamily="49" charset="0"/>
              </a:rPr>
              <a:t>hasActedIn</a:t>
            </a:r>
            <a:r>
              <a:rPr lang="en-US" altLang="zh-CN" sz="1600" b="0" i="0" dirty="0">
                <a:solidFill>
                  <a:srgbClr val="333333"/>
                </a:solidFill>
                <a:effectLst/>
                <a:latin typeface="Consolas" panose="020B0609020204030204" pitchFamily="49" charset="0"/>
              </a:rPr>
              <a:t> </a:t>
            </a:r>
            <a:r>
              <a:rPr lang="en-US" altLang="zh-CN" sz="1600" b="0" i="0" dirty="0">
                <a:solidFill>
                  <a:srgbClr val="DF5000"/>
                </a:solidFill>
                <a:effectLst/>
                <a:latin typeface="Consolas" panose="020B0609020204030204" pitchFamily="49" charset="0"/>
              </a:rPr>
              <a:t>?m</a:t>
            </a:r>
            <a:r>
              <a:rPr lang="en-US" altLang="zh-CN" sz="1600" b="0" i="0" dirty="0">
                <a:solidFill>
                  <a:srgbClr val="333333"/>
                </a:solidFill>
                <a:effectLst/>
                <a:latin typeface="Consolas" panose="020B0609020204030204" pitchFamily="49" charset="0"/>
              </a:rPr>
              <a:t>) (</a:t>
            </a:r>
            <a:r>
              <a:rPr lang="en-US" altLang="zh-CN" sz="1600" b="0" i="0" dirty="0">
                <a:solidFill>
                  <a:srgbClr val="DF5000"/>
                </a:solidFill>
                <a:effectLst/>
                <a:latin typeface="Consolas" panose="020B0609020204030204" pitchFamily="49" charset="0"/>
              </a:rPr>
              <a:t>?m</a:t>
            </a:r>
            <a:r>
              <a:rPr lang="en-US" altLang="zh-CN" sz="1600" b="0" i="0" dirty="0">
                <a:solidFill>
                  <a:srgbClr val="333333"/>
                </a:solidFill>
                <a:effectLst/>
                <a:latin typeface="Consolas" panose="020B0609020204030204" pitchFamily="49" charset="0"/>
              </a:rPr>
              <a:t> </a:t>
            </a:r>
            <a:r>
              <a:rPr lang="en-US" altLang="zh-CN" sz="1600" b="0" i="0" dirty="0">
                <a:solidFill>
                  <a:srgbClr val="0086B3"/>
                </a:solidFill>
                <a:effectLst/>
                <a:latin typeface="Consolas" panose="020B0609020204030204" pitchFamily="49" charset="0"/>
              </a:rPr>
              <a:t>:</a:t>
            </a:r>
            <a:r>
              <a:rPr lang="en-US" altLang="zh-CN" sz="1600" b="0" i="0" dirty="0" err="1">
                <a:solidFill>
                  <a:srgbClr val="0086B3"/>
                </a:solidFill>
                <a:effectLst/>
                <a:latin typeface="Consolas" panose="020B0609020204030204" pitchFamily="49" charset="0"/>
              </a:rPr>
              <a:t>hasGenre</a:t>
            </a:r>
            <a:r>
              <a:rPr lang="en-US" altLang="zh-CN" sz="1600" b="0" i="0" dirty="0">
                <a:solidFill>
                  <a:srgbClr val="333333"/>
                </a:solidFill>
                <a:effectLst/>
                <a:latin typeface="Consolas" panose="020B0609020204030204" pitchFamily="49" charset="0"/>
              </a:rPr>
              <a:t> </a:t>
            </a:r>
            <a:r>
              <a:rPr lang="en-US" altLang="zh-CN" sz="1600" b="0" i="0" dirty="0">
                <a:solidFill>
                  <a:srgbClr val="DF5000"/>
                </a:solidFill>
                <a:effectLst/>
                <a:latin typeface="Consolas" panose="020B0609020204030204" pitchFamily="49" charset="0"/>
              </a:rPr>
              <a:t>?g</a:t>
            </a:r>
            <a:r>
              <a:rPr lang="en-US" altLang="zh-CN" sz="1600" b="0" i="0" dirty="0">
                <a:solidFill>
                  <a:srgbClr val="333333"/>
                </a:solidFill>
                <a:effectLst/>
                <a:latin typeface="Consolas" panose="020B0609020204030204" pitchFamily="49" charset="0"/>
              </a:rPr>
              <a:t>) (</a:t>
            </a:r>
            <a:r>
              <a:rPr lang="en-US" altLang="zh-CN" sz="1600" b="0" i="0" dirty="0">
                <a:solidFill>
                  <a:srgbClr val="DF5000"/>
                </a:solidFill>
                <a:effectLst/>
                <a:latin typeface="Consolas" panose="020B0609020204030204" pitchFamily="49" charset="0"/>
              </a:rPr>
              <a:t>?g</a:t>
            </a:r>
            <a:r>
              <a:rPr lang="en-US" altLang="zh-CN" sz="1600" b="0" i="0" dirty="0">
                <a:solidFill>
                  <a:srgbClr val="333333"/>
                </a:solidFill>
                <a:effectLst/>
                <a:latin typeface="Consolas" panose="020B0609020204030204" pitchFamily="49" charset="0"/>
              </a:rPr>
              <a:t> </a:t>
            </a:r>
            <a:r>
              <a:rPr lang="en-US" altLang="zh-CN" sz="1600" b="0" i="0" dirty="0">
                <a:solidFill>
                  <a:srgbClr val="0086B3"/>
                </a:solidFill>
                <a:effectLst/>
                <a:latin typeface="Consolas" panose="020B0609020204030204" pitchFamily="49" charset="0"/>
              </a:rPr>
              <a:t>:</a:t>
            </a:r>
            <a:r>
              <a:rPr lang="en-US" altLang="zh-CN" sz="1600" b="0" i="0" dirty="0" err="1">
                <a:solidFill>
                  <a:srgbClr val="0086B3"/>
                </a:solidFill>
                <a:effectLst/>
                <a:latin typeface="Consolas" panose="020B0609020204030204" pitchFamily="49" charset="0"/>
              </a:rPr>
              <a:t>genreName</a:t>
            </a:r>
            <a:r>
              <a:rPr lang="en-US" altLang="zh-CN" sz="1600" b="0" i="0" dirty="0">
                <a:solidFill>
                  <a:srgbClr val="333333"/>
                </a:solidFill>
                <a:effectLst/>
                <a:latin typeface="Consolas" panose="020B0609020204030204" pitchFamily="49" charset="0"/>
              </a:rPr>
              <a:t> </a:t>
            </a:r>
            <a:r>
              <a:rPr lang="en-US" altLang="zh-CN" sz="1600" b="0" i="0" dirty="0">
                <a:solidFill>
                  <a:srgbClr val="DF5000"/>
                </a:solidFill>
                <a:effectLst/>
                <a:latin typeface="Consolas" panose="020B0609020204030204" pitchFamily="49" charset="0"/>
              </a:rPr>
              <a:t>'</a:t>
            </a:r>
            <a:r>
              <a:rPr lang="zh-CN" altLang="en-US" sz="1600" b="0" i="0" dirty="0">
                <a:solidFill>
                  <a:srgbClr val="DF5000"/>
                </a:solidFill>
                <a:effectLst/>
                <a:latin typeface="Consolas" panose="020B0609020204030204" pitchFamily="49" charset="0"/>
              </a:rPr>
              <a:t>喜剧</a:t>
            </a:r>
            <a:r>
              <a:rPr lang="en-US" altLang="zh-CN" sz="1600" b="0" i="0" dirty="0">
                <a:solidFill>
                  <a:srgbClr val="DF5000"/>
                </a:solidFill>
                <a:effectLst/>
                <a:latin typeface="Consolas" panose="020B0609020204030204" pitchFamily="49" charset="0"/>
              </a:rPr>
              <a:t>'</a:t>
            </a:r>
            <a:r>
              <a:rPr lang="en-US" altLang="zh-CN" sz="1600" b="0" i="0" dirty="0">
                <a:solidFill>
                  <a:srgbClr val="333333"/>
                </a:solidFill>
                <a:effectLst/>
                <a:latin typeface="Consolas" panose="020B0609020204030204" pitchFamily="49" charset="0"/>
              </a:rPr>
              <a:t>) -&gt; (</a:t>
            </a:r>
            <a:r>
              <a:rPr lang="en-US" altLang="zh-CN" sz="1600" b="0" i="0" dirty="0">
                <a:solidFill>
                  <a:srgbClr val="DF5000"/>
                </a:solidFill>
                <a:effectLst/>
                <a:latin typeface="Consolas" panose="020B0609020204030204" pitchFamily="49" charset="0"/>
              </a:rPr>
              <a:t>?p</a:t>
            </a:r>
            <a:r>
              <a:rPr lang="en-US" altLang="zh-CN" sz="1600" b="0" i="0" dirty="0">
                <a:solidFill>
                  <a:srgbClr val="333333"/>
                </a:solidFill>
                <a:effectLst/>
                <a:latin typeface="Consolas" panose="020B0609020204030204" pitchFamily="49" charset="0"/>
              </a:rPr>
              <a:t> </a:t>
            </a:r>
            <a:r>
              <a:rPr lang="en-US" altLang="zh-CN" sz="1600" b="0" i="0" dirty="0" err="1">
                <a:solidFill>
                  <a:srgbClr val="0086B3"/>
                </a:solidFill>
                <a:effectLst/>
                <a:latin typeface="Consolas" panose="020B0609020204030204" pitchFamily="49" charset="0"/>
              </a:rPr>
              <a:t>rdf:</a:t>
            </a:r>
            <a:r>
              <a:rPr lang="en-US" altLang="zh-CN" sz="1600" b="0" i="0" dirty="0" err="1">
                <a:solidFill>
                  <a:srgbClr val="333333"/>
                </a:solidFill>
                <a:effectLst/>
                <a:latin typeface="Consolas" panose="020B0609020204030204" pitchFamily="49" charset="0"/>
              </a:rPr>
              <a:t>type</a:t>
            </a:r>
            <a:r>
              <a:rPr lang="en-US" altLang="zh-CN" sz="1600" b="0" i="0" dirty="0">
                <a:solidFill>
                  <a:srgbClr val="333333"/>
                </a:solidFill>
                <a:effectLst/>
                <a:latin typeface="Consolas" panose="020B0609020204030204" pitchFamily="49" charset="0"/>
              </a:rPr>
              <a:t> </a:t>
            </a:r>
            <a:r>
              <a:rPr lang="en-US" altLang="zh-CN" sz="1600" b="0" i="0" dirty="0">
                <a:solidFill>
                  <a:srgbClr val="0086B3"/>
                </a:solidFill>
                <a:effectLst/>
                <a:latin typeface="Consolas" panose="020B0609020204030204" pitchFamily="49" charset="0"/>
              </a:rPr>
              <a:t>:Comedian</a:t>
            </a:r>
            <a:r>
              <a:rPr lang="en-US" altLang="zh-CN" sz="1600" b="0" i="0" dirty="0">
                <a:solidFill>
                  <a:srgbClr val="333333"/>
                </a:solidFill>
                <a:effectLst/>
                <a:latin typeface="Consolas" panose="020B0609020204030204" pitchFamily="49" charset="0"/>
              </a:rPr>
              <a:t>)]</a:t>
            </a:r>
            <a:endParaRPr lang="zh-CN" altLang="en-US" sz="1600" dirty="0"/>
          </a:p>
        </p:txBody>
      </p:sp>
      <p:sp>
        <p:nvSpPr>
          <p:cNvPr id="3" name="文本框 2">
            <a:extLst>
              <a:ext uri="{FF2B5EF4-FFF2-40B4-BE49-F238E27FC236}">
                <a16:creationId xmlns:a16="http://schemas.microsoft.com/office/drawing/2014/main" id="{CCF60580-B9DA-4071-9F0B-585DA3F855FB}"/>
              </a:ext>
            </a:extLst>
          </p:cNvPr>
          <p:cNvSpPr txBox="1"/>
          <p:nvPr/>
        </p:nvSpPr>
        <p:spPr>
          <a:xfrm>
            <a:off x="666750" y="2581691"/>
            <a:ext cx="10858499" cy="3785652"/>
          </a:xfrm>
          <a:prstGeom prst="rect">
            <a:avLst/>
          </a:prstGeom>
          <a:noFill/>
        </p:spPr>
        <p:txBody>
          <a:bodyPr wrap="square" rtlCol="0">
            <a:spAutoFit/>
          </a:bodyPr>
          <a:lstStyle/>
          <a:p>
            <a:r>
              <a:rPr lang="en-US" altLang="zh-CN" sz="1200" b="0" i="0" dirty="0">
                <a:solidFill>
                  <a:srgbClr val="333333"/>
                </a:solidFill>
                <a:effectLst/>
                <a:latin typeface="Consolas" panose="020B0609020204030204" pitchFamily="49" charset="0"/>
              </a:rPr>
              <a:t>String prefix = </a:t>
            </a:r>
            <a:r>
              <a:rPr lang="en-US" altLang="zh-CN" sz="1200" b="0" i="0" dirty="0">
                <a:solidFill>
                  <a:srgbClr val="DF5000"/>
                </a:solidFill>
                <a:effectLst/>
                <a:latin typeface="Consolas" panose="020B0609020204030204" pitchFamily="49" charset="0"/>
              </a:rPr>
              <a:t>"http://www.test.com/kg/#"</a:t>
            </a:r>
            <a:r>
              <a:rPr lang="en-US" altLang="zh-CN" sz="1200" b="0" i="0" dirty="0">
                <a:solidFill>
                  <a:srgbClr val="333333"/>
                </a:solidFill>
                <a:effectLst/>
                <a:latin typeface="Consolas" panose="020B0609020204030204" pitchFamily="49" charset="0"/>
              </a:rPr>
              <a:t>; Graph data = </a:t>
            </a:r>
            <a:r>
              <a:rPr lang="en-US" altLang="zh-CN" sz="1200" b="0" i="0" dirty="0" err="1">
                <a:solidFill>
                  <a:srgbClr val="333333"/>
                </a:solidFill>
                <a:effectLst/>
                <a:latin typeface="Consolas" panose="020B0609020204030204" pitchFamily="49" charset="0"/>
              </a:rPr>
              <a:t>Factory.createGraphMem</a:t>
            </a:r>
            <a:r>
              <a:rPr lang="en-US" altLang="zh-CN" sz="1200" b="0" i="0" dirty="0">
                <a:solidFill>
                  <a:srgbClr val="333333"/>
                </a:solidFill>
                <a:effectLst/>
                <a:latin typeface="Consolas" panose="020B0609020204030204" pitchFamily="49" charset="0"/>
              </a:rPr>
              <a:t>(); </a:t>
            </a:r>
          </a:p>
          <a:p>
            <a:r>
              <a:rPr lang="en-US" altLang="zh-CN" sz="1200" b="0" i="0" dirty="0">
                <a:solidFill>
                  <a:srgbClr val="969896"/>
                </a:solidFill>
                <a:effectLst/>
                <a:latin typeface="Consolas" panose="020B0609020204030204" pitchFamily="49" charset="0"/>
              </a:rPr>
              <a:t>// </a:t>
            </a:r>
            <a:r>
              <a:rPr lang="zh-CN" altLang="en-US" sz="1200" b="0" i="0" dirty="0">
                <a:solidFill>
                  <a:srgbClr val="969896"/>
                </a:solidFill>
                <a:effectLst/>
                <a:latin typeface="Consolas" panose="020B0609020204030204" pitchFamily="49" charset="0"/>
              </a:rPr>
              <a:t>定义节点</a:t>
            </a:r>
            <a:r>
              <a:rPr lang="zh-CN" altLang="en-US" sz="1200" b="0" i="0" dirty="0">
                <a:solidFill>
                  <a:srgbClr val="333333"/>
                </a:solidFill>
                <a:effectLst/>
                <a:latin typeface="Consolas" panose="020B0609020204030204" pitchFamily="49" charset="0"/>
              </a:rPr>
              <a:t> </a:t>
            </a:r>
            <a:endParaRPr lang="en-US" altLang="zh-CN" sz="1200" b="0" i="0" dirty="0">
              <a:solidFill>
                <a:srgbClr val="333333"/>
              </a:solidFill>
              <a:effectLst/>
              <a:latin typeface="Consolas" panose="020B0609020204030204" pitchFamily="49" charset="0"/>
            </a:endParaRPr>
          </a:p>
          <a:p>
            <a:r>
              <a:rPr lang="en-US" altLang="zh-CN" sz="1200" b="0" i="0" dirty="0">
                <a:solidFill>
                  <a:srgbClr val="333333"/>
                </a:solidFill>
                <a:effectLst/>
                <a:latin typeface="Consolas" panose="020B0609020204030204" pitchFamily="49" charset="0"/>
              </a:rPr>
              <a:t>Node movie = </a:t>
            </a:r>
            <a:r>
              <a:rPr lang="en-US" altLang="zh-CN" sz="1200" b="0" i="0" dirty="0" err="1">
                <a:solidFill>
                  <a:srgbClr val="333333"/>
                </a:solidFill>
                <a:effectLst/>
                <a:latin typeface="Consolas" panose="020B0609020204030204" pitchFamily="49" charset="0"/>
              </a:rPr>
              <a:t>NodeFactory.createURI</a:t>
            </a:r>
            <a:r>
              <a:rPr lang="en-US" altLang="zh-CN" sz="1200" b="0" i="0" dirty="0">
                <a:solidFill>
                  <a:srgbClr val="333333"/>
                </a:solidFill>
                <a:effectLst/>
                <a:latin typeface="Consolas" panose="020B0609020204030204" pitchFamily="49" charset="0"/>
              </a:rPr>
              <a:t>(prefix + </a:t>
            </a:r>
            <a:r>
              <a:rPr lang="en-US" altLang="zh-CN" sz="1200" b="0" i="0" dirty="0">
                <a:solidFill>
                  <a:srgbClr val="DF5000"/>
                </a:solidFill>
                <a:effectLst/>
                <a:latin typeface="Consolas" panose="020B0609020204030204" pitchFamily="49" charset="0"/>
              </a:rPr>
              <a:t>"movie"</a:t>
            </a:r>
            <a:r>
              <a:rPr lang="en-US" altLang="zh-CN" sz="1200" b="0" i="0" dirty="0">
                <a:solidFill>
                  <a:srgbClr val="333333"/>
                </a:solidFill>
                <a:effectLst/>
                <a:latin typeface="Consolas" panose="020B0609020204030204" pitchFamily="49" charset="0"/>
              </a:rPr>
              <a:t>); Node </a:t>
            </a:r>
            <a:r>
              <a:rPr lang="en-US" altLang="zh-CN" sz="1200" b="0" i="0" dirty="0" err="1">
                <a:solidFill>
                  <a:srgbClr val="333333"/>
                </a:solidFill>
                <a:effectLst/>
                <a:latin typeface="Consolas" panose="020B0609020204030204" pitchFamily="49" charset="0"/>
              </a:rPr>
              <a:t>hasActedIn</a:t>
            </a:r>
            <a:r>
              <a:rPr lang="en-US" altLang="zh-CN" sz="1200" b="0" i="0" dirty="0">
                <a:solidFill>
                  <a:srgbClr val="333333"/>
                </a:solidFill>
                <a:effectLst/>
                <a:latin typeface="Consolas" panose="020B0609020204030204" pitchFamily="49" charset="0"/>
              </a:rPr>
              <a:t> = </a:t>
            </a:r>
            <a:r>
              <a:rPr lang="en-US" altLang="zh-CN" sz="1200" b="0" i="0" dirty="0" err="1">
                <a:solidFill>
                  <a:srgbClr val="333333"/>
                </a:solidFill>
                <a:effectLst/>
                <a:latin typeface="Consolas" panose="020B0609020204030204" pitchFamily="49" charset="0"/>
              </a:rPr>
              <a:t>NodeFactory.createURI</a:t>
            </a:r>
            <a:r>
              <a:rPr lang="en-US" altLang="zh-CN" sz="1200" b="0" i="0" dirty="0">
                <a:solidFill>
                  <a:srgbClr val="333333"/>
                </a:solidFill>
                <a:effectLst/>
                <a:latin typeface="Consolas" panose="020B0609020204030204" pitchFamily="49" charset="0"/>
              </a:rPr>
              <a:t>(prefix + </a:t>
            </a:r>
            <a:r>
              <a:rPr lang="en-US" altLang="zh-CN" sz="1200" b="0" i="0" dirty="0">
                <a:solidFill>
                  <a:srgbClr val="DF5000"/>
                </a:solidFill>
                <a:effectLst/>
                <a:latin typeface="Consolas" panose="020B0609020204030204" pitchFamily="49" charset="0"/>
              </a:rPr>
              <a:t>"</a:t>
            </a:r>
            <a:r>
              <a:rPr lang="en-US" altLang="zh-CN" sz="1200" b="0" i="0" dirty="0" err="1">
                <a:solidFill>
                  <a:srgbClr val="DF5000"/>
                </a:solidFill>
                <a:effectLst/>
                <a:latin typeface="Consolas" panose="020B0609020204030204" pitchFamily="49" charset="0"/>
              </a:rPr>
              <a:t>hasActedIn</a:t>
            </a:r>
            <a:r>
              <a:rPr lang="en-US" altLang="zh-CN" sz="1200" b="0" i="0" dirty="0">
                <a:solidFill>
                  <a:srgbClr val="DF5000"/>
                </a:solidFill>
                <a:effectLst/>
                <a:latin typeface="Consolas" panose="020B0609020204030204" pitchFamily="49" charset="0"/>
              </a:rPr>
              <a:t>"</a:t>
            </a:r>
            <a:r>
              <a:rPr lang="en-US" altLang="zh-CN" sz="1200" b="0" i="0" dirty="0">
                <a:solidFill>
                  <a:srgbClr val="333333"/>
                </a:solidFill>
                <a:effectLst/>
                <a:latin typeface="Consolas" panose="020B0609020204030204" pitchFamily="49" charset="0"/>
              </a:rPr>
              <a:t>); Node </a:t>
            </a:r>
            <a:r>
              <a:rPr lang="en-US" altLang="zh-CN" sz="1200" b="0" i="0" dirty="0" err="1">
                <a:solidFill>
                  <a:srgbClr val="333333"/>
                </a:solidFill>
                <a:effectLst/>
                <a:latin typeface="Consolas" panose="020B0609020204030204" pitchFamily="49" charset="0"/>
              </a:rPr>
              <a:t>hasGenre</a:t>
            </a:r>
            <a:r>
              <a:rPr lang="en-US" altLang="zh-CN" sz="1200" b="0" i="0" dirty="0">
                <a:solidFill>
                  <a:srgbClr val="333333"/>
                </a:solidFill>
                <a:effectLst/>
                <a:latin typeface="Consolas" panose="020B0609020204030204" pitchFamily="49" charset="0"/>
              </a:rPr>
              <a:t> = </a:t>
            </a:r>
            <a:r>
              <a:rPr lang="en-US" altLang="zh-CN" sz="1200" b="0" i="0" dirty="0" err="1">
                <a:solidFill>
                  <a:srgbClr val="333333"/>
                </a:solidFill>
                <a:effectLst/>
                <a:latin typeface="Consolas" panose="020B0609020204030204" pitchFamily="49" charset="0"/>
              </a:rPr>
              <a:t>NodeFactory.createURI</a:t>
            </a:r>
            <a:r>
              <a:rPr lang="en-US" altLang="zh-CN" sz="1200" b="0" i="0" dirty="0">
                <a:solidFill>
                  <a:srgbClr val="333333"/>
                </a:solidFill>
                <a:effectLst/>
                <a:latin typeface="Consolas" panose="020B0609020204030204" pitchFamily="49" charset="0"/>
              </a:rPr>
              <a:t>(prefix + </a:t>
            </a:r>
            <a:r>
              <a:rPr lang="en-US" altLang="zh-CN" sz="1200" b="0" i="0" dirty="0">
                <a:solidFill>
                  <a:srgbClr val="DF5000"/>
                </a:solidFill>
                <a:effectLst/>
                <a:latin typeface="Consolas" panose="020B0609020204030204" pitchFamily="49" charset="0"/>
              </a:rPr>
              <a:t>"</a:t>
            </a:r>
            <a:r>
              <a:rPr lang="en-US" altLang="zh-CN" sz="1200" b="0" i="0" dirty="0" err="1">
                <a:solidFill>
                  <a:srgbClr val="DF5000"/>
                </a:solidFill>
                <a:effectLst/>
                <a:latin typeface="Consolas" panose="020B0609020204030204" pitchFamily="49" charset="0"/>
              </a:rPr>
              <a:t>hasGenre</a:t>
            </a:r>
            <a:r>
              <a:rPr lang="en-US" altLang="zh-CN" sz="1200" b="0" i="0" dirty="0">
                <a:solidFill>
                  <a:srgbClr val="DF5000"/>
                </a:solidFill>
                <a:effectLst/>
                <a:latin typeface="Consolas" panose="020B0609020204030204" pitchFamily="49" charset="0"/>
              </a:rPr>
              <a:t>"</a:t>
            </a:r>
            <a:r>
              <a:rPr lang="en-US" altLang="zh-CN" sz="1200" b="0" i="0" dirty="0">
                <a:solidFill>
                  <a:srgbClr val="333333"/>
                </a:solidFill>
                <a:effectLst/>
                <a:latin typeface="Consolas" panose="020B0609020204030204" pitchFamily="49" charset="0"/>
              </a:rPr>
              <a:t>); Node </a:t>
            </a:r>
            <a:r>
              <a:rPr lang="en-US" altLang="zh-CN" sz="1200" b="0" i="0" dirty="0" err="1">
                <a:solidFill>
                  <a:srgbClr val="333333"/>
                </a:solidFill>
                <a:effectLst/>
                <a:latin typeface="Consolas" panose="020B0609020204030204" pitchFamily="49" charset="0"/>
              </a:rPr>
              <a:t>genreName</a:t>
            </a:r>
            <a:r>
              <a:rPr lang="en-US" altLang="zh-CN" sz="1200" b="0" i="0" dirty="0">
                <a:solidFill>
                  <a:srgbClr val="333333"/>
                </a:solidFill>
                <a:effectLst/>
                <a:latin typeface="Consolas" panose="020B0609020204030204" pitchFamily="49" charset="0"/>
              </a:rPr>
              <a:t> = </a:t>
            </a:r>
            <a:r>
              <a:rPr lang="en-US" altLang="zh-CN" sz="1200" b="0" i="0" dirty="0" err="1">
                <a:solidFill>
                  <a:srgbClr val="333333"/>
                </a:solidFill>
                <a:effectLst/>
                <a:latin typeface="Consolas" panose="020B0609020204030204" pitchFamily="49" charset="0"/>
              </a:rPr>
              <a:t>NodeFactory.createURI</a:t>
            </a:r>
            <a:r>
              <a:rPr lang="en-US" altLang="zh-CN" sz="1200" b="0" i="0" dirty="0">
                <a:solidFill>
                  <a:srgbClr val="333333"/>
                </a:solidFill>
                <a:effectLst/>
                <a:latin typeface="Consolas" panose="020B0609020204030204" pitchFamily="49" charset="0"/>
              </a:rPr>
              <a:t>(prefix + </a:t>
            </a:r>
            <a:r>
              <a:rPr lang="en-US" altLang="zh-CN" sz="1200" b="0" i="0" dirty="0">
                <a:solidFill>
                  <a:srgbClr val="DF5000"/>
                </a:solidFill>
                <a:effectLst/>
                <a:latin typeface="Consolas" panose="020B0609020204030204" pitchFamily="49" charset="0"/>
              </a:rPr>
              <a:t>"</a:t>
            </a:r>
            <a:r>
              <a:rPr lang="en-US" altLang="zh-CN" sz="1200" b="0" i="0" dirty="0" err="1">
                <a:solidFill>
                  <a:srgbClr val="DF5000"/>
                </a:solidFill>
                <a:effectLst/>
                <a:latin typeface="Consolas" panose="020B0609020204030204" pitchFamily="49" charset="0"/>
              </a:rPr>
              <a:t>genreName</a:t>
            </a:r>
            <a:r>
              <a:rPr lang="en-US" altLang="zh-CN" sz="1200" b="0" i="0" dirty="0">
                <a:solidFill>
                  <a:srgbClr val="DF5000"/>
                </a:solidFill>
                <a:effectLst/>
                <a:latin typeface="Consolas" panose="020B0609020204030204" pitchFamily="49" charset="0"/>
              </a:rPr>
              <a:t>"</a:t>
            </a:r>
            <a:r>
              <a:rPr lang="en-US" altLang="zh-CN" sz="1200" b="0" i="0" dirty="0">
                <a:solidFill>
                  <a:srgbClr val="333333"/>
                </a:solidFill>
                <a:effectLst/>
                <a:latin typeface="Consolas" panose="020B0609020204030204" pitchFamily="49" charset="0"/>
              </a:rPr>
              <a:t>); Node genre = </a:t>
            </a:r>
            <a:r>
              <a:rPr lang="en-US" altLang="zh-CN" sz="1200" b="0" i="0" dirty="0" err="1">
                <a:solidFill>
                  <a:srgbClr val="333333"/>
                </a:solidFill>
                <a:effectLst/>
                <a:latin typeface="Consolas" panose="020B0609020204030204" pitchFamily="49" charset="0"/>
              </a:rPr>
              <a:t>NodeFactory.createURI</a:t>
            </a:r>
            <a:r>
              <a:rPr lang="en-US" altLang="zh-CN" sz="1200" b="0" i="0" dirty="0">
                <a:solidFill>
                  <a:srgbClr val="333333"/>
                </a:solidFill>
                <a:effectLst/>
                <a:latin typeface="Consolas" panose="020B0609020204030204" pitchFamily="49" charset="0"/>
              </a:rPr>
              <a:t>(prefix + </a:t>
            </a:r>
            <a:r>
              <a:rPr lang="en-US" altLang="zh-CN" sz="1200" b="0" i="0" dirty="0">
                <a:solidFill>
                  <a:srgbClr val="DF5000"/>
                </a:solidFill>
                <a:effectLst/>
                <a:latin typeface="Consolas" panose="020B0609020204030204" pitchFamily="49" charset="0"/>
              </a:rPr>
              <a:t>"genre"</a:t>
            </a:r>
            <a:r>
              <a:rPr lang="en-US" altLang="zh-CN" sz="1200" b="0" i="0" dirty="0">
                <a:solidFill>
                  <a:srgbClr val="333333"/>
                </a:solidFill>
                <a:effectLst/>
                <a:latin typeface="Consolas" panose="020B0609020204030204" pitchFamily="49" charset="0"/>
              </a:rPr>
              <a:t>); Node person = </a:t>
            </a:r>
            <a:r>
              <a:rPr lang="en-US" altLang="zh-CN" sz="1200" b="0" i="0" dirty="0" err="1">
                <a:solidFill>
                  <a:srgbClr val="333333"/>
                </a:solidFill>
                <a:effectLst/>
                <a:latin typeface="Consolas" panose="020B0609020204030204" pitchFamily="49" charset="0"/>
              </a:rPr>
              <a:t>NodeFactory.createURI</a:t>
            </a:r>
            <a:r>
              <a:rPr lang="en-US" altLang="zh-CN" sz="1200" b="0" i="0" dirty="0">
                <a:solidFill>
                  <a:srgbClr val="333333"/>
                </a:solidFill>
                <a:effectLst/>
                <a:latin typeface="Consolas" panose="020B0609020204030204" pitchFamily="49" charset="0"/>
              </a:rPr>
              <a:t>(prefix + </a:t>
            </a:r>
            <a:r>
              <a:rPr lang="en-US" altLang="zh-CN" sz="1200" b="0" i="0" dirty="0">
                <a:solidFill>
                  <a:srgbClr val="DF5000"/>
                </a:solidFill>
                <a:effectLst/>
                <a:latin typeface="Consolas" panose="020B0609020204030204" pitchFamily="49" charset="0"/>
              </a:rPr>
              <a:t>"person"</a:t>
            </a:r>
            <a:r>
              <a:rPr lang="en-US" altLang="zh-CN" sz="1200" b="0" i="0" dirty="0">
                <a:solidFill>
                  <a:srgbClr val="333333"/>
                </a:solidFill>
                <a:effectLst/>
                <a:latin typeface="Consolas" panose="020B0609020204030204" pitchFamily="49" charset="0"/>
              </a:rPr>
              <a:t>); Node Comedian = </a:t>
            </a:r>
            <a:r>
              <a:rPr lang="en-US" altLang="zh-CN" sz="1200" b="0" i="0" dirty="0" err="1">
                <a:solidFill>
                  <a:srgbClr val="333333"/>
                </a:solidFill>
                <a:effectLst/>
                <a:latin typeface="Consolas" panose="020B0609020204030204" pitchFamily="49" charset="0"/>
              </a:rPr>
              <a:t>NodeFactory.createURI</a:t>
            </a:r>
            <a:r>
              <a:rPr lang="en-US" altLang="zh-CN" sz="1200" b="0" i="0" dirty="0">
                <a:solidFill>
                  <a:srgbClr val="333333"/>
                </a:solidFill>
                <a:effectLst/>
                <a:latin typeface="Consolas" panose="020B0609020204030204" pitchFamily="49" charset="0"/>
              </a:rPr>
              <a:t>(prefix + </a:t>
            </a:r>
            <a:r>
              <a:rPr lang="en-US" altLang="zh-CN" sz="1200" b="0" i="0" dirty="0">
                <a:solidFill>
                  <a:srgbClr val="DF5000"/>
                </a:solidFill>
                <a:effectLst/>
                <a:latin typeface="Consolas" panose="020B0609020204030204" pitchFamily="49" charset="0"/>
              </a:rPr>
              <a:t>"Comedian"</a:t>
            </a:r>
            <a:r>
              <a:rPr lang="en-US" altLang="zh-CN" sz="1200" b="0" i="0" dirty="0">
                <a:solidFill>
                  <a:srgbClr val="333333"/>
                </a:solidFill>
                <a:effectLst/>
                <a:latin typeface="Consolas" panose="020B0609020204030204" pitchFamily="49" charset="0"/>
              </a:rPr>
              <a:t>); </a:t>
            </a:r>
          </a:p>
          <a:p>
            <a:r>
              <a:rPr lang="en-US" altLang="zh-CN" sz="1200" b="0" i="0" dirty="0">
                <a:solidFill>
                  <a:srgbClr val="969896"/>
                </a:solidFill>
                <a:effectLst/>
                <a:latin typeface="Consolas" panose="020B0609020204030204" pitchFamily="49" charset="0"/>
              </a:rPr>
              <a:t>// </a:t>
            </a:r>
            <a:r>
              <a:rPr lang="zh-CN" altLang="en-US" sz="1200" b="0" i="0" dirty="0">
                <a:solidFill>
                  <a:srgbClr val="969896"/>
                </a:solidFill>
                <a:effectLst/>
                <a:latin typeface="Consolas" panose="020B0609020204030204" pitchFamily="49" charset="0"/>
              </a:rPr>
              <a:t>添加三元组</a:t>
            </a:r>
            <a:r>
              <a:rPr lang="zh-CN" altLang="en-US" sz="1200" b="0" i="0" dirty="0">
                <a:solidFill>
                  <a:srgbClr val="333333"/>
                </a:solidFill>
                <a:effectLst/>
                <a:latin typeface="Consolas" panose="020B0609020204030204" pitchFamily="49" charset="0"/>
              </a:rPr>
              <a:t> </a:t>
            </a:r>
            <a:endParaRPr lang="en-US" altLang="zh-CN" sz="1200" b="0" i="0" dirty="0">
              <a:solidFill>
                <a:srgbClr val="333333"/>
              </a:solidFill>
              <a:effectLst/>
              <a:latin typeface="Consolas" panose="020B0609020204030204" pitchFamily="49" charset="0"/>
            </a:endParaRPr>
          </a:p>
          <a:p>
            <a:r>
              <a:rPr lang="en-US" altLang="zh-CN" sz="1200" b="0" i="0" dirty="0" err="1">
                <a:solidFill>
                  <a:srgbClr val="333333"/>
                </a:solidFill>
                <a:effectLst/>
                <a:latin typeface="Consolas" panose="020B0609020204030204" pitchFamily="49" charset="0"/>
              </a:rPr>
              <a:t>data.add</a:t>
            </a:r>
            <a:r>
              <a:rPr lang="en-US" altLang="zh-CN" sz="1200" b="0" i="0" dirty="0">
                <a:solidFill>
                  <a:srgbClr val="333333"/>
                </a:solidFill>
                <a:effectLst/>
                <a:latin typeface="Consolas" panose="020B0609020204030204" pitchFamily="49" charset="0"/>
              </a:rPr>
              <a:t>(</a:t>
            </a:r>
            <a:r>
              <a:rPr lang="en-US" altLang="zh-CN" sz="1200" b="0" i="0" dirty="0">
                <a:solidFill>
                  <a:srgbClr val="A71D5D"/>
                </a:solidFill>
                <a:effectLst/>
                <a:latin typeface="Consolas" panose="020B0609020204030204" pitchFamily="49" charset="0"/>
              </a:rPr>
              <a:t>new</a:t>
            </a:r>
            <a:r>
              <a:rPr lang="en-US" altLang="zh-CN" sz="1200" b="0" i="0" dirty="0">
                <a:solidFill>
                  <a:srgbClr val="333333"/>
                </a:solidFill>
                <a:effectLst/>
                <a:latin typeface="Consolas" panose="020B0609020204030204" pitchFamily="49" charset="0"/>
              </a:rPr>
              <a:t> Triple(genre, </a:t>
            </a:r>
            <a:r>
              <a:rPr lang="en-US" altLang="zh-CN" sz="1200" b="0" i="0" dirty="0" err="1">
                <a:solidFill>
                  <a:srgbClr val="333333"/>
                </a:solidFill>
                <a:effectLst/>
                <a:latin typeface="Consolas" panose="020B0609020204030204" pitchFamily="49" charset="0"/>
              </a:rPr>
              <a:t>genreName</a:t>
            </a:r>
            <a:r>
              <a:rPr lang="en-US" altLang="zh-CN" sz="1200" b="0" i="0" dirty="0">
                <a:solidFill>
                  <a:srgbClr val="333333"/>
                </a:solidFill>
                <a:effectLst/>
                <a:latin typeface="Consolas" panose="020B0609020204030204" pitchFamily="49" charset="0"/>
              </a:rPr>
              <a:t>, </a:t>
            </a:r>
            <a:r>
              <a:rPr lang="en-US" altLang="zh-CN" sz="1200" b="0" i="0" dirty="0" err="1">
                <a:solidFill>
                  <a:srgbClr val="333333"/>
                </a:solidFill>
                <a:effectLst/>
                <a:latin typeface="Consolas" panose="020B0609020204030204" pitchFamily="49" charset="0"/>
              </a:rPr>
              <a:t>NodeFactory.createLiteral</a:t>
            </a:r>
            <a:r>
              <a:rPr lang="en-US" altLang="zh-CN" sz="1200" b="0" i="0" dirty="0">
                <a:solidFill>
                  <a:srgbClr val="333333"/>
                </a:solidFill>
                <a:effectLst/>
                <a:latin typeface="Consolas" panose="020B0609020204030204" pitchFamily="49" charset="0"/>
              </a:rPr>
              <a:t>(</a:t>
            </a:r>
            <a:r>
              <a:rPr lang="en-US" altLang="zh-CN" sz="1200" b="0" i="0" dirty="0">
                <a:solidFill>
                  <a:srgbClr val="DF5000"/>
                </a:solidFill>
                <a:effectLst/>
                <a:latin typeface="Consolas" panose="020B0609020204030204" pitchFamily="49" charset="0"/>
              </a:rPr>
              <a:t>"</a:t>
            </a:r>
            <a:r>
              <a:rPr lang="zh-CN" altLang="en-US" sz="1200" b="0" i="0" dirty="0">
                <a:solidFill>
                  <a:srgbClr val="DF5000"/>
                </a:solidFill>
                <a:effectLst/>
                <a:latin typeface="Consolas" panose="020B0609020204030204" pitchFamily="49" charset="0"/>
              </a:rPr>
              <a:t>喜剧</a:t>
            </a:r>
            <a:r>
              <a:rPr lang="en-US" altLang="zh-CN" sz="1200" b="0" i="0" dirty="0">
                <a:solidFill>
                  <a:srgbClr val="DF5000"/>
                </a:solidFill>
                <a:effectLst/>
                <a:latin typeface="Consolas" panose="020B0609020204030204" pitchFamily="49" charset="0"/>
              </a:rPr>
              <a:t>"</a:t>
            </a:r>
            <a:r>
              <a:rPr lang="en-US" altLang="zh-CN" sz="1200" b="0" i="0" dirty="0">
                <a:solidFill>
                  <a:srgbClr val="333333"/>
                </a:solidFill>
                <a:effectLst/>
                <a:latin typeface="Consolas" panose="020B0609020204030204" pitchFamily="49" charset="0"/>
              </a:rPr>
              <a:t>))); </a:t>
            </a:r>
            <a:r>
              <a:rPr lang="en-US" altLang="zh-CN" sz="1200" b="0" i="0" dirty="0" err="1">
                <a:solidFill>
                  <a:srgbClr val="333333"/>
                </a:solidFill>
                <a:effectLst/>
                <a:latin typeface="Consolas" panose="020B0609020204030204" pitchFamily="49" charset="0"/>
              </a:rPr>
              <a:t>data.add</a:t>
            </a:r>
            <a:r>
              <a:rPr lang="en-US" altLang="zh-CN" sz="1200" b="0" i="0" dirty="0">
                <a:solidFill>
                  <a:srgbClr val="333333"/>
                </a:solidFill>
                <a:effectLst/>
                <a:latin typeface="Consolas" panose="020B0609020204030204" pitchFamily="49" charset="0"/>
              </a:rPr>
              <a:t>(</a:t>
            </a:r>
            <a:r>
              <a:rPr lang="en-US" altLang="zh-CN" sz="1200" b="0" i="0" dirty="0">
                <a:solidFill>
                  <a:srgbClr val="A71D5D"/>
                </a:solidFill>
                <a:effectLst/>
                <a:latin typeface="Consolas" panose="020B0609020204030204" pitchFamily="49" charset="0"/>
              </a:rPr>
              <a:t>new</a:t>
            </a:r>
            <a:r>
              <a:rPr lang="en-US" altLang="zh-CN" sz="1200" b="0" i="0" dirty="0">
                <a:solidFill>
                  <a:srgbClr val="333333"/>
                </a:solidFill>
                <a:effectLst/>
                <a:latin typeface="Consolas" panose="020B0609020204030204" pitchFamily="49" charset="0"/>
              </a:rPr>
              <a:t> Triple(movie, </a:t>
            </a:r>
            <a:r>
              <a:rPr lang="en-US" altLang="zh-CN" sz="1200" b="0" i="0" dirty="0" err="1">
                <a:solidFill>
                  <a:srgbClr val="333333"/>
                </a:solidFill>
                <a:effectLst/>
                <a:latin typeface="Consolas" panose="020B0609020204030204" pitchFamily="49" charset="0"/>
              </a:rPr>
              <a:t>hasGenre</a:t>
            </a:r>
            <a:r>
              <a:rPr lang="en-US" altLang="zh-CN" sz="1200" b="0" i="0" dirty="0">
                <a:solidFill>
                  <a:srgbClr val="333333"/>
                </a:solidFill>
                <a:effectLst/>
                <a:latin typeface="Consolas" panose="020B0609020204030204" pitchFamily="49" charset="0"/>
              </a:rPr>
              <a:t>, genre)); </a:t>
            </a:r>
            <a:r>
              <a:rPr lang="en-US" altLang="zh-CN" sz="1200" b="0" i="0" dirty="0" err="1">
                <a:solidFill>
                  <a:srgbClr val="333333"/>
                </a:solidFill>
                <a:effectLst/>
                <a:latin typeface="Consolas" panose="020B0609020204030204" pitchFamily="49" charset="0"/>
              </a:rPr>
              <a:t>data.add</a:t>
            </a:r>
            <a:r>
              <a:rPr lang="en-US" altLang="zh-CN" sz="1200" b="0" i="0" dirty="0">
                <a:solidFill>
                  <a:srgbClr val="333333"/>
                </a:solidFill>
                <a:effectLst/>
                <a:latin typeface="Consolas" panose="020B0609020204030204" pitchFamily="49" charset="0"/>
              </a:rPr>
              <a:t>(</a:t>
            </a:r>
            <a:r>
              <a:rPr lang="en-US" altLang="zh-CN" sz="1200" b="0" i="0" dirty="0">
                <a:solidFill>
                  <a:srgbClr val="A71D5D"/>
                </a:solidFill>
                <a:effectLst/>
                <a:latin typeface="Consolas" panose="020B0609020204030204" pitchFamily="49" charset="0"/>
              </a:rPr>
              <a:t>new</a:t>
            </a:r>
            <a:r>
              <a:rPr lang="en-US" altLang="zh-CN" sz="1200" b="0" i="0" dirty="0">
                <a:solidFill>
                  <a:srgbClr val="333333"/>
                </a:solidFill>
                <a:effectLst/>
                <a:latin typeface="Consolas" panose="020B0609020204030204" pitchFamily="49" charset="0"/>
              </a:rPr>
              <a:t> Triple(person, </a:t>
            </a:r>
            <a:r>
              <a:rPr lang="en-US" altLang="zh-CN" sz="1200" b="0" i="0" dirty="0" err="1">
                <a:solidFill>
                  <a:srgbClr val="333333"/>
                </a:solidFill>
                <a:effectLst/>
                <a:latin typeface="Consolas" panose="020B0609020204030204" pitchFamily="49" charset="0"/>
              </a:rPr>
              <a:t>hasActedIn</a:t>
            </a:r>
            <a:r>
              <a:rPr lang="en-US" altLang="zh-CN" sz="1200" b="0" i="0" dirty="0">
                <a:solidFill>
                  <a:srgbClr val="333333"/>
                </a:solidFill>
                <a:effectLst/>
                <a:latin typeface="Consolas" panose="020B0609020204030204" pitchFamily="49" charset="0"/>
              </a:rPr>
              <a:t>, movie)); </a:t>
            </a:r>
          </a:p>
          <a:p>
            <a:r>
              <a:rPr lang="en-US" altLang="zh-CN" sz="1200" b="0" i="0" dirty="0">
                <a:solidFill>
                  <a:srgbClr val="969896"/>
                </a:solidFill>
                <a:effectLst/>
                <a:latin typeface="Consolas" panose="020B0609020204030204" pitchFamily="49" charset="0"/>
              </a:rPr>
              <a:t>// </a:t>
            </a:r>
            <a:r>
              <a:rPr lang="zh-CN" altLang="en-US" sz="1200" b="0" i="0" dirty="0">
                <a:solidFill>
                  <a:srgbClr val="969896"/>
                </a:solidFill>
                <a:effectLst/>
                <a:latin typeface="Consolas" panose="020B0609020204030204" pitchFamily="49" charset="0"/>
              </a:rPr>
              <a:t>创建推理机</a:t>
            </a:r>
            <a:r>
              <a:rPr lang="zh-CN" altLang="en-US" sz="1200" b="0" i="0" dirty="0">
                <a:solidFill>
                  <a:srgbClr val="333333"/>
                </a:solidFill>
                <a:effectLst/>
                <a:latin typeface="Consolas" panose="020B0609020204030204" pitchFamily="49" charset="0"/>
              </a:rPr>
              <a:t> </a:t>
            </a:r>
            <a:endParaRPr lang="en-US" altLang="zh-CN" sz="1200" b="0" i="0" dirty="0">
              <a:solidFill>
                <a:srgbClr val="333333"/>
              </a:solidFill>
              <a:effectLst/>
              <a:latin typeface="Consolas" panose="020B0609020204030204" pitchFamily="49" charset="0"/>
            </a:endParaRPr>
          </a:p>
          <a:p>
            <a:r>
              <a:rPr lang="en-US" altLang="zh-CN" sz="1200" b="0" i="0" dirty="0" err="1">
                <a:solidFill>
                  <a:srgbClr val="333333"/>
                </a:solidFill>
                <a:effectLst/>
                <a:latin typeface="Consolas" panose="020B0609020204030204" pitchFamily="49" charset="0"/>
              </a:rPr>
              <a:t>GenericRuleReasoner</a:t>
            </a:r>
            <a:r>
              <a:rPr lang="en-US" altLang="zh-CN" sz="1200" b="0" i="0" dirty="0">
                <a:solidFill>
                  <a:srgbClr val="333333"/>
                </a:solidFill>
                <a:effectLst/>
                <a:latin typeface="Consolas" panose="020B0609020204030204" pitchFamily="49" charset="0"/>
              </a:rPr>
              <a:t> reasoner = (</a:t>
            </a:r>
            <a:r>
              <a:rPr lang="en-US" altLang="zh-CN" sz="1200" b="0" i="0" dirty="0" err="1">
                <a:solidFill>
                  <a:srgbClr val="333333"/>
                </a:solidFill>
                <a:effectLst/>
                <a:latin typeface="Consolas" panose="020B0609020204030204" pitchFamily="49" charset="0"/>
              </a:rPr>
              <a:t>GenericRuleReasoner</a:t>
            </a:r>
            <a:r>
              <a:rPr lang="en-US" altLang="zh-CN" sz="1200" b="0" i="0" dirty="0">
                <a:solidFill>
                  <a:srgbClr val="333333"/>
                </a:solidFill>
                <a:effectLst/>
                <a:latin typeface="Consolas" panose="020B0609020204030204" pitchFamily="49" charset="0"/>
              </a:rPr>
              <a:t>) </a:t>
            </a:r>
            <a:r>
              <a:rPr lang="en-US" altLang="zh-CN" sz="1200" b="0" i="0" dirty="0" err="1">
                <a:solidFill>
                  <a:srgbClr val="333333"/>
                </a:solidFill>
                <a:effectLst/>
                <a:latin typeface="Consolas" panose="020B0609020204030204" pitchFamily="49" charset="0"/>
              </a:rPr>
              <a:t>GenericRuleReasonerFactory.theInstance</a:t>
            </a:r>
            <a:r>
              <a:rPr lang="en-US" altLang="zh-CN" sz="1200" b="0" i="0" dirty="0">
                <a:solidFill>
                  <a:srgbClr val="333333"/>
                </a:solidFill>
                <a:effectLst/>
                <a:latin typeface="Consolas" panose="020B0609020204030204" pitchFamily="49" charset="0"/>
              </a:rPr>
              <a:t>().create(</a:t>
            </a:r>
            <a:r>
              <a:rPr lang="en-US" altLang="zh-CN" sz="1200" b="0" i="0" dirty="0">
                <a:solidFill>
                  <a:srgbClr val="A71D5D"/>
                </a:solidFill>
                <a:effectLst/>
                <a:latin typeface="Consolas" panose="020B0609020204030204" pitchFamily="49" charset="0"/>
              </a:rPr>
              <a:t>null</a:t>
            </a:r>
            <a:r>
              <a:rPr lang="en-US" altLang="zh-CN" sz="1200" b="0" i="0" dirty="0">
                <a:solidFill>
                  <a:srgbClr val="333333"/>
                </a:solidFill>
                <a:effectLst/>
                <a:latin typeface="Consolas" panose="020B0609020204030204" pitchFamily="49" charset="0"/>
              </a:rPr>
              <a:t>); </a:t>
            </a:r>
            <a:r>
              <a:rPr lang="en-US" altLang="zh-CN" sz="1200" b="0" i="0" dirty="0" err="1">
                <a:solidFill>
                  <a:srgbClr val="333333"/>
                </a:solidFill>
                <a:effectLst/>
                <a:latin typeface="Consolas" panose="020B0609020204030204" pitchFamily="49" charset="0"/>
              </a:rPr>
              <a:t>PrintUtil.registerPrefix</a:t>
            </a:r>
            <a:r>
              <a:rPr lang="en-US" altLang="zh-CN" sz="1200" b="0" i="0" dirty="0">
                <a:solidFill>
                  <a:srgbClr val="333333"/>
                </a:solidFill>
                <a:effectLst/>
                <a:latin typeface="Consolas" panose="020B0609020204030204" pitchFamily="49" charset="0"/>
              </a:rPr>
              <a:t>(</a:t>
            </a:r>
            <a:r>
              <a:rPr lang="en-US" altLang="zh-CN" sz="1200" b="0" i="0" dirty="0">
                <a:solidFill>
                  <a:srgbClr val="DF5000"/>
                </a:solidFill>
                <a:effectLst/>
                <a:latin typeface="Consolas" panose="020B0609020204030204" pitchFamily="49" charset="0"/>
              </a:rPr>
              <a:t>""</a:t>
            </a:r>
            <a:r>
              <a:rPr lang="en-US" altLang="zh-CN" sz="1200" b="0" i="0" dirty="0">
                <a:solidFill>
                  <a:srgbClr val="333333"/>
                </a:solidFill>
                <a:effectLst/>
                <a:latin typeface="Consolas" panose="020B0609020204030204" pitchFamily="49" charset="0"/>
              </a:rPr>
              <a:t>, prefix); </a:t>
            </a:r>
          </a:p>
          <a:p>
            <a:r>
              <a:rPr lang="en-US" altLang="zh-CN" sz="1200" b="0" i="0" dirty="0">
                <a:solidFill>
                  <a:srgbClr val="969896"/>
                </a:solidFill>
                <a:effectLst/>
                <a:latin typeface="Consolas" panose="020B0609020204030204" pitchFamily="49" charset="0"/>
              </a:rPr>
              <a:t>// </a:t>
            </a:r>
            <a:r>
              <a:rPr lang="zh-CN" altLang="en-US" sz="1200" b="0" i="0" dirty="0">
                <a:solidFill>
                  <a:srgbClr val="969896"/>
                </a:solidFill>
                <a:effectLst/>
                <a:latin typeface="Consolas" panose="020B0609020204030204" pitchFamily="49" charset="0"/>
              </a:rPr>
              <a:t>设置规则</a:t>
            </a:r>
            <a:r>
              <a:rPr lang="zh-CN" altLang="en-US" sz="1200" b="0" i="0" dirty="0">
                <a:solidFill>
                  <a:srgbClr val="333333"/>
                </a:solidFill>
                <a:effectLst/>
                <a:latin typeface="Consolas" panose="020B0609020204030204" pitchFamily="49" charset="0"/>
              </a:rPr>
              <a:t> </a:t>
            </a:r>
            <a:endParaRPr lang="en-US" altLang="zh-CN" sz="1200" b="0" i="0" dirty="0">
              <a:solidFill>
                <a:srgbClr val="333333"/>
              </a:solidFill>
              <a:effectLst/>
              <a:latin typeface="Consolas" panose="020B0609020204030204" pitchFamily="49" charset="0"/>
            </a:endParaRPr>
          </a:p>
          <a:p>
            <a:r>
              <a:rPr lang="en-US" altLang="zh-CN" sz="1200" b="0" i="0" dirty="0" err="1">
                <a:solidFill>
                  <a:srgbClr val="333333"/>
                </a:solidFill>
                <a:effectLst/>
                <a:latin typeface="Consolas" panose="020B0609020204030204" pitchFamily="49" charset="0"/>
              </a:rPr>
              <a:t>reasoner.setRules</a:t>
            </a:r>
            <a:r>
              <a:rPr lang="en-US" altLang="zh-CN" sz="1200" b="0" i="0" dirty="0">
                <a:solidFill>
                  <a:srgbClr val="333333"/>
                </a:solidFill>
                <a:effectLst/>
                <a:latin typeface="Consolas" panose="020B0609020204030204" pitchFamily="49" charset="0"/>
              </a:rPr>
              <a:t>(</a:t>
            </a:r>
            <a:r>
              <a:rPr lang="en-US" altLang="zh-CN" sz="1200" b="0" i="0" dirty="0" err="1">
                <a:solidFill>
                  <a:srgbClr val="333333"/>
                </a:solidFill>
                <a:effectLst/>
                <a:latin typeface="Consolas" panose="020B0609020204030204" pitchFamily="49" charset="0"/>
              </a:rPr>
              <a:t>Rule.parseRules</a:t>
            </a:r>
            <a:r>
              <a:rPr lang="en-US" altLang="zh-CN" sz="1200" b="0" i="0" dirty="0">
                <a:solidFill>
                  <a:srgbClr val="333333"/>
                </a:solidFill>
                <a:effectLst/>
                <a:latin typeface="Consolas" panose="020B0609020204030204" pitchFamily="49" charset="0"/>
              </a:rPr>
              <a:t>( </a:t>
            </a:r>
            <a:r>
              <a:rPr lang="en-US" altLang="zh-CN" sz="1200" b="0" i="0" dirty="0">
                <a:solidFill>
                  <a:srgbClr val="DF5000"/>
                </a:solidFill>
                <a:effectLst/>
                <a:latin typeface="Consolas" panose="020B0609020204030204" pitchFamily="49" charset="0"/>
              </a:rPr>
              <a:t>"[</a:t>
            </a:r>
            <a:r>
              <a:rPr lang="en-US" altLang="zh-CN" sz="1200" b="0" i="0" dirty="0" err="1">
                <a:solidFill>
                  <a:srgbClr val="DF5000"/>
                </a:solidFill>
                <a:effectLst/>
                <a:latin typeface="Consolas" panose="020B0609020204030204" pitchFamily="49" charset="0"/>
              </a:rPr>
              <a:t>ruleComedian</a:t>
            </a:r>
            <a:r>
              <a:rPr lang="en-US" altLang="zh-CN" sz="1200" b="0" i="0" dirty="0">
                <a:solidFill>
                  <a:srgbClr val="DF5000"/>
                </a:solidFill>
                <a:effectLst/>
                <a:latin typeface="Consolas" panose="020B0609020204030204" pitchFamily="49" charset="0"/>
              </a:rPr>
              <a:t>: (?p :</a:t>
            </a:r>
            <a:r>
              <a:rPr lang="en-US" altLang="zh-CN" sz="1200" b="0" i="0" dirty="0" err="1">
                <a:solidFill>
                  <a:srgbClr val="DF5000"/>
                </a:solidFill>
                <a:effectLst/>
                <a:latin typeface="Consolas" panose="020B0609020204030204" pitchFamily="49" charset="0"/>
              </a:rPr>
              <a:t>hasActedIn</a:t>
            </a:r>
            <a:r>
              <a:rPr lang="en-US" altLang="zh-CN" sz="1200" b="0" i="0" dirty="0">
                <a:solidFill>
                  <a:srgbClr val="DF5000"/>
                </a:solidFill>
                <a:effectLst/>
                <a:latin typeface="Consolas" panose="020B0609020204030204" pitchFamily="49" charset="0"/>
              </a:rPr>
              <a:t> ?m) (?m :</a:t>
            </a:r>
            <a:r>
              <a:rPr lang="en-US" altLang="zh-CN" sz="1200" b="0" i="0" dirty="0" err="1">
                <a:solidFill>
                  <a:srgbClr val="DF5000"/>
                </a:solidFill>
                <a:effectLst/>
                <a:latin typeface="Consolas" panose="020B0609020204030204" pitchFamily="49" charset="0"/>
              </a:rPr>
              <a:t>hasGenre</a:t>
            </a:r>
            <a:r>
              <a:rPr lang="en-US" altLang="zh-CN" sz="1200" b="0" i="0" dirty="0">
                <a:solidFill>
                  <a:srgbClr val="DF5000"/>
                </a:solidFill>
                <a:effectLst/>
                <a:latin typeface="Consolas" panose="020B0609020204030204" pitchFamily="49" charset="0"/>
              </a:rPr>
              <a:t> ?g) (?g :</a:t>
            </a:r>
            <a:r>
              <a:rPr lang="en-US" altLang="zh-CN" sz="1200" b="0" i="0" dirty="0" err="1">
                <a:solidFill>
                  <a:srgbClr val="DF5000"/>
                </a:solidFill>
                <a:effectLst/>
                <a:latin typeface="Consolas" panose="020B0609020204030204" pitchFamily="49" charset="0"/>
              </a:rPr>
              <a:t>genreName</a:t>
            </a:r>
            <a:r>
              <a:rPr lang="en-US" altLang="zh-CN" sz="1200" b="0" i="0" dirty="0">
                <a:solidFill>
                  <a:srgbClr val="DF5000"/>
                </a:solidFill>
                <a:effectLst/>
                <a:latin typeface="Consolas" panose="020B0609020204030204" pitchFamily="49" charset="0"/>
              </a:rPr>
              <a:t> '</a:t>
            </a:r>
            <a:r>
              <a:rPr lang="zh-CN" altLang="en-US" sz="1200" b="0" i="0" dirty="0">
                <a:solidFill>
                  <a:srgbClr val="DF5000"/>
                </a:solidFill>
                <a:effectLst/>
                <a:latin typeface="Consolas" panose="020B0609020204030204" pitchFamily="49" charset="0"/>
              </a:rPr>
              <a:t>喜剧</a:t>
            </a:r>
            <a:r>
              <a:rPr lang="en-US" altLang="zh-CN" sz="1200" b="0" i="0" dirty="0">
                <a:solidFill>
                  <a:srgbClr val="DF5000"/>
                </a:solidFill>
                <a:effectLst/>
                <a:latin typeface="Consolas" panose="020B0609020204030204" pitchFamily="49" charset="0"/>
              </a:rPr>
              <a:t>') -&gt; (?p </a:t>
            </a:r>
            <a:r>
              <a:rPr lang="en-US" altLang="zh-CN" sz="1200" b="0" i="0" dirty="0" err="1">
                <a:solidFill>
                  <a:srgbClr val="DF5000"/>
                </a:solidFill>
                <a:effectLst/>
                <a:latin typeface="Consolas" panose="020B0609020204030204" pitchFamily="49" charset="0"/>
              </a:rPr>
              <a:t>rdf:type</a:t>
            </a:r>
            <a:r>
              <a:rPr lang="en-US" altLang="zh-CN" sz="1200" b="0" i="0" dirty="0">
                <a:solidFill>
                  <a:srgbClr val="DF5000"/>
                </a:solidFill>
                <a:effectLst/>
                <a:latin typeface="Consolas" panose="020B0609020204030204" pitchFamily="49" charset="0"/>
              </a:rPr>
              <a:t> :Comedian)] \n"</a:t>
            </a:r>
            <a:r>
              <a:rPr lang="en-US" altLang="zh-CN" sz="1200" b="0" i="0" dirty="0">
                <a:solidFill>
                  <a:srgbClr val="333333"/>
                </a:solidFill>
                <a:effectLst/>
                <a:latin typeface="Consolas" panose="020B0609020204030204" pitchFamily="49" charset="0"/>
              </a:rPr>
              <a:t> + </a:t>
            </a:r>
            <a:r>
              <a:rPr lang="en-US" altLang="zh-CN" sz="1200" b="0" i="0" dirty="0">
                <a:solidFill>
                  <a:srgbClr val="DF5000"/>
                </a:solidFill>
                <a:effectLst/>
                <a:latin typeface="Consolas" panose="020B0609020204030204" pitchFamily="49" charset="0"/>
              </a:rPr>
              <a:t>"-&gt; </a:t>
            </a:r>
            <a:r>
              <a:rPr lang="en-US" altLang="zh-CN" sz="1200" b="0" i="0" dirty="0" err="1">
                <a:solidFill>
                  <a:srgbClr val="DF5000"/>
                </a:solidFill>
                <a:effectLst/>
                <a:latin typeface="Consolas" panose="020B0609020204030204" pitchFamily="49" charset="0"/>
              </a:rPr>
              <a:t>tableAll</a:t>
            </a:r>
            <a:r>
              <a:rPr lang="en-US" altLang="zh-CN" sz="1200" b="0" i="0" dirty="0">
                <a:solidFill>
                  <a:srgbClr val="DF5000"/>
                </a:solidFill>
                <a:effectLst/>
                <a:latin typeface="Consolas" panose="020B0609020204030204" pitchFamily="49" charset="0"/>
              </a:rPr>
              <a:t>()."</a:t>
            </a:r>
            <a:r>
              <a:rPr lang="en-US" altLang="zh-CN" sz="1200" b="0" i="0" dirty="0">
                <a:solidFill>
                  <a:srgbClr val="333333"/>
                </a:solidFill>
                <a:effectLst/>
                <a:latin typeface="Consolas" panose="020B0609020204030204" pitchFamily="49" charset="0"/>
              </a:rPr>
              <a:t>)); </a:t>
            </a:r>
            <a:r>
              <a:rPr lang="en-US" altLang="zh-CN" sz="1200" b="0" i="0" dirty="0" err="1">
                <a:solidFill>
                  <a:srgbClr val="333333"/>
                </a:solidFill>
                <a:effectLst/>
                <a:latin typeface="Consolas" panose="020B0609020204030204" pitchFamily="49" charset="0"/>
              </a:rPr>
              <a:t>reasoner.setMode</a:t>
            </a:r>
            <a:r>
              <a:rPr lang="en-US" altLang="zh-CN" sz="1200" b="0" i="0" dirty="0">
                <a:solidFill>
                  <a:srgbClr val="333333"/>
                </a:solidFill>
                <a:effectLst/>
                <a:latin typeface="Consolas" panose="020B0609020204030204" pitchFamily="49" charset="0"/>
              </a:rPr>
              <a:t>(</a:t>
            </a:r>
            <a:r>
              <a:rPr lang="en-US" altLang="zh-CN" sz="1200" b="0" i="0" dirty="0" err="1">
                <a:solidFill>
                  <a:srgbClr val="333333"/>
                </a:solidFill>
                <a:effectLst/>
                <a:latin typeface="Consolas" panose="020B0609020204030204" pitchFamily="49" charset="0"/>
              </a:rPr>
              <a:t>GenericRuleReasoner.HYBRID</a:t>
            </a:r>
            <a:r>
              <a:rPr lang="en-US" altLang="zh-CN" sz="1200" b="0" i="0" dirty="0">
                <a:solidFill>
                  <a:srgbClr val="333333"/>
                </a:solidFill>
                <a:effectLst/>
                <a:latin typeface="Consolas" panose="020B0609020204030204" pitchFamily="49" charset="0"/>
              </a:rPr>
              <a:t>); </a:t>
            </a:r>
          </a:p>
          <a:p>
            <a:r>
              <a:rPr lang="en-US" altLang="zh-CN" sz="1200" b="0" i="0" dirty="0">
                <a:solidFill>
                  <a:srgbClr val="969896"/>
                </a:solidFill>
                <a:effectLst/>
                <a:latin typeface="Consolas" panose="020B0609020204030204" pitchFamily="49" charset="0"/>
              </a:rPr>
              <a:t>// HYBRID</a:t>
            </a:r>
            <a:r>
              <a:rPr lang="zh-CN" altLang="en-US" sz="1200" b="0" i="0" dirty="0">
                <a:solidFill>
                  <a:srgbClr val="969896"/>
                </a:solidFill>
                <a:effectLst/>
                <a:latin typeface="Consolas" panose="020B0609020204030204" pitchFamily="49" charset="0"/>
              </a:rPr>
              <a:t>混合推理</a:t>
            </a:r>
            <a:r>
              <a:rPr lang="zh-CN" altLang="en-US" sz="1200" b="0" i="0" dirty="0">
                <a:solidFill>
                  <a:srgbClr val="333333"/>
                </a:solidFill>
                <a:effectLst/>
                <a:latin typeface="Consolas" panose="020B0609020204030204" pitchFamily="49" charset="0"/>
              </a:rPr>
              <a:t> </a:t>
            </a:r>
            <a:endParaRPr lang="en-US" altLang="zh-CN" sz="1200" b="0" i="0" dirty="0">
              <a:solidFill>
                <a:srgbClr val="333333"/>
              </a:solidFill>
              <a:effectLst/>
              <a:latin typeface="Consolas" panose="020B0609020204030204" pitchFamily="49" charset="0"/>
            </a:endParaRPr>
          </a:p>
          <a:p>
            <a:r>
              <a:rPr lang="en-US" altLang="zh-CN" sz="1200" b="0" i="0" dirty="0" err="1">
                <a:solidFill>
                  <a:srgbClr val="333333"/>
                </a:solidFill>
                <a:effectLst/>
                <a:latin typeface="Consolas" panose="020B0609020204030204" pitchFamily="49" charset="0"/>
              </a:rPr>
              <a:t>InfGraph</a:t>
            </a:r>
            <a:r>
              <a:rPr lang="en-US" altLang="zh-CN" sz="1200" b="0" i="0" dirty="0">
                <a:solidFill>
                  <a:srgbClr val="333333"/>
                </a:solidFill>
                <a:effectLst/>
                <a:latin typeface="Consolas" panose="020B0609020204030204" pitchFamily="49" charset="0"/>
              </a:rPr>
              <a:t> </a:t>
            </a:r>
            <a:r>
              <a:rPr lang="en-US" altLang="zh-CN" sz="1200" b="0" i="0" dirty="0" err="1">
                <a:solidFill>
                  <a:srgbClr val="333333"/>
                </a:solidFill>
                <a:effectLst/>
                <a:latin typeface="Consolas" panose="020B0609020204030204" pitchFamily="49" charset="0"/>
              </a:rPr>
              <a:t>infgraph</a:t>
            </a:r>
            <a:r>
              <a:rPr lang="en-US" altLang="zh-CN" sz="1200" b="0" i="0" dirty="0">
                <a:solidFill>
                  <a:srgbClr val="333333"/>
                </a:solidFill>
                <a:effectLst/>
                <a:latin typeface="Consolas" panose="020B0609020204030204" pitchFamily="49" charset="0"/>
              </a:rPr>
              <a:t> = </a:t>
            </a:r>
            <a:r>
              <a:rPr lang="en-US" altLang="zh-CN" sz="1200" b="0" i="0" dirty="0" err="1">
                <a:solidFill>
                  <a:srgbClr val="333333"/>
                </a:solidFill>
                <a:effectLst/>
                <a:latin typeface="Consolas" panose="020B0609020204030204" pitchFamily="49" charset="0"/>
              </a:rPr>
              <a:t>reasoner.bind</a:t>
            </a:r>
            <a:r>
              <a:rPr lang="en-US" altLang="zh-CN" sz="1200" b="0" i="0" dirty="0">
                <a:solidFill>
                  <a:srgbClr val="333333"/>
                </a:solidFill>
                <a:effectLst/>
                <a:latin typeface="Consolas" panose="020B0609020204030204" pitchFamily="49" charset="0"/>
              </a:rPr>
              <a:t>(data); </a:t>
            </a:r>
            <a:r>
              <a:rPr lang="en-US" altLang="zh-CN" sz="1200" b="0" i="0" dirty="0" err="1">
                <a:solidFill>
                  <a:srgbClr val="333333"/>
                </a:solidFill>
                <a:effectLst/>
                <a:latin typeface="Consolas" panose="020B0609020204030204" pitchFamily="49" charset="0"/>
              </a:rPr>
              <a:t>infgraph.setDerivationLogging</a:t>
            </a:r>
            <a:r>
              <a:rPr lang="en-US" altLang="zh-CN" sz="1200" b="0" i="0" dirty="0">
                <a:solidFill>
                  <a:srgbClr val="333333"/>
                </a:solidFill>
                <a:effectLst/>
                <a:latin typeface="Consolas" panose="020B0609020204030204" pitchFamily="49" charset="0"/>
              </a:rPr>
              <a:t>(</a:t>
            </a:r>
            <a:r>
              <a:rPr lang="en-US" altLang="zh-CN" sz="1200" b="0" i="0" dirty="0">
                <a:solidFill>
                  <a:srgbClr val="A71D5D"/>
                </a:solidFill>
                <a:effectLst/>
                <a:latin typeface="Consolas" panose="020B0609020204030204" pitchFamily="49" charset="0"/>
              </a:rPr>
              <a:t>true</a:t>
            </a:r>
            <a:r>
              <a:rPr lang="en-US" altLang="zh-CN" sz="1200" b="0" i="0" dirty="0">
                <a:solidFill>
                  <a:srgbClr val="333333"/>
                </a:solidFill>
                <a:effectLst/>
                <a:latin typeface="Consolas" panose="020B0609020204030204" pitchFamily="49" charset="0"/>
              </a:rPr>
              <a:t>); </a:t>
            </a:r>
          </a:p>
          <a:p>
            <a:r>
              <a:rPr lang="en-US" altLang="zh-CN" sz="1200" b="0" i="0" dirty="0">
                <a:solidFill>
                  <a:srgbClr val="969896"/>
                </a:solidFill>
                <a:effectLst/>
                <a:latin typeface="Consolas" panose="020B0609020204030204" pitchFamily="49" charset="0"/>
              </a:rPr>
              <a:t>// </a:t>
            </a:r>
            <a:r>
              <a:rPr lang="zh-CN" altLang="en-US" sz="1200" b="0" i="0" dirty="0">
                <a:solidFill>
                  <a:srgbClr val="969896"/>
                </a:solidFill>
                <a:effectLst/>
                <a:latin typeface="Consolas" panose="020B0609020204030204" pitchFamily="49" charset="0"/>
              </a:rPr>
              <a:t>执行推理</a:t>
            </a:r>
            <a:r>
              <a:rPr lang="zh-CN" altLang="en-US" sz="1200" b="0" i="0" dirty="0">
                <a:solidFill>
                  <a:srgbClr val="333333"/>
                </a:solidFill>
                <a:effectLst/>
                <a:latin typeface="Consolas" panose="020B0609020204030204" pitchFamily="49" charset="0"/>
              </a:rPr>
              <a:t> </a:t>
            </a:r>
            <a:endParaRPr lang="en-US" altLang="zh-CN" sz="1200" b="0" i="0" dirty="0">
              <a:solidFill>
                <a:srgbClr val="333333"/>
              </a:solidFill>
              <a:effectLst/>
              <a:latin typeface="Consolas" panose="020B0609020204030204" pitchFamily="49" charset="0"/>
            </a:endParaRPr>
          </a:p>
          <a:p>
            <a:r>
              <a:rPr lang="en-US" altLang="zh-CN" sz="1200" b="0" i="0" dirty="0">
                <a:solidFill>
                  <a:srgbClr val="333333"/>
                </a:solidFill>
                <a:effectLst/>
                <a:latin typeface="Consolas" panose="020B0609020204030204" pitchFamily="49" charset="0"/>
              </a:rPr>
              <a:t>Iterator&lt;Triple&gt; </a:t>
            </a:r>
            <a:r>
              <a:rPr lang="en-US" altLang="zh-CN" sz="1200" b="0" i="0" dirty="0" err="1">
                <a:solidFill>
                  <a:srgbClr val="333333"/>
                </a:solidFill>
                <a:effectLst/>
                <a:latin typeface="Consolas" panose="020B0609020204030204" pitchFamily="49" charset="0"/>
              </a:rPr>
              <a:t>tripleIterator</a:t>
            </a:r>
            <a:r>
              <a:rPr lang="en-US" altLang="zh-CN" sz="1200" b="0" i="0" dirty="0">
                <a:solidFill>
                  <a:srgbClr val="333333"/>
                </a:solidFill>
                <a:effectLst/>
                <a:latin typeface="Consolas" panose="020B0609020204030204" pitchFamily="49" charset="0"/>
              </a:rPr>
              <a:t> = </a:t>
            </a:r>
            <a:r>
              <a:rPr lang="en-US" altLang="zh-CN" sz="1200" b="0" i="0" dirty="0" err="1">
                <a:solidFill>
                  <a:srgbClr val="333333"/>
                </a:solidFill>
                <a:effectLst/>
                <a:latin typeface="Consolas" panose="020B0609020204030204" pitchFamily="49" charset="0"/>
              </a:rPr>
              <a:t>infgraph.find</a:t>
            </a:r>
            <a:r>
              <a:rPr lang="en-US" altLang="zh-CN" sz="1200" b="0" i="0" dirty="0">
                <a:solidFill>
                  <a:srgbClr val="333333"/>
                </a:solidFill>
                <a:effectLst/>
                <a:latin typeface="Consolas" panose="020B0609020204030204" pitchFamily="49" charset="0"/>
              </a:rPr>
              <a:t>(person, </a:t>
            </a:r>
            <a:r>
              <a:rPr lang="en-US" altLang="zh-CN" sz="1200" b="0" i="0" dirty="0">
                <a:solidFill>
                  <a:srgbClr val="A71D5D"/>
                </a:solidFill>
                <a:effectLst/>
                <a:latin typeface="Consolas" panose="020B0609020204030204" pitchFamily="49" charset="0"/>
              </a:rPr>
              <a:t>null</a:t>
            </a:r>
            <a:r>
              <a:rPr lang="en-US" altLang="zh-CN" sz="1200" b="0" i="0" dirty="0">
                <a:solidFill>
                  <a:srgbClr val="333333"/>
                </a:solidFill>
                <a:effectLst/>
                <a:latin typeface="Consolas" panose="020B0609020204030204" pitchFamily="49" charset="0"/>
              </a:rPr>
              <a:t>, </a:t>
            </a:r>
            <a:r>
              <a:rPr lang="en-US" altLang="zh-CN" sz="1200" b="0" i="0" dirty="0">
                <a:solidFill>
                  <a:srgbClr val="A71D5D"/>
                </a:solidFill>
                <a:effectLst/>
                <a:latin typeface="Consolas" panose="020B0609020204030204" pitchFamily="49" charset="0"/>
              </a:rPr>
              <a:t>null</a:t>
            </a:r>
            <a:r>
              <a:rPr lang="en-US" altLang="zh-CN" sz="1200" b="0" i="0" dirty="0">
                <a:solidFill>
                  <a:srgbClr val="333333"/>
                </a:solidFill>
                <a:effectLst/>
                <a:latin typeface="Consolas" panose="020B0609020204030204" pitchFamily="49" charset="0"/>
              </a:rPr>
              <a:t>); </a:t>
            </a:r>
            <a:r>
              <a:rPr lang="en-US" altLang="zh-CN" sz="1200" b="0" i="0" dirty="0">
                <a:solidFill>
                  <a:srgbClr val="A71D5D"/>
                </a:solidFill>
                <a:effectLst/>
                <a:latin typeface="Consolas" panose="020B0609020204030204" pitchFamily="49" charset="0"/>
              </a:rPr>
              <a:t>while</a:t>
            </a:r>
            <a:r>
              <a:rPr lang="en-US" altLang="zh-CN" sz="1200" b="0" i="0" dirty="0">
                <a:solidFill>
                  <a:srgbClr val="333333"/>
                </a:solidFill>
                <a:effectLst/>
                <a:latin typeface="Consolas" panose="020B0609020204030204" pitchFamily="49" charset="0"/>
              </a:rPr>
              <a:t> (</a:t>
            </a:r>
            <a:r>
              <a:rPr lang="en-US" altLang="zh-CN" sz="1200" b="0" i="0" dirty="0" err="1">
                <a:solidFill>
                  <a:srgbClr val="333333"/>
                </a:solidFill>
                <a:effectLst/>
                <a:latin typeface="Consolas" panose="020B0609020204030204" pitchFamily="49" charset="0"/>
              </a:rPr>
              <a:t>tripleIterator.hasNext</a:t>
            </a:r>
            <a:r>
              <a:rPr lang="en-US" altLang="zh-CN" sz="1200" b="0" i="0" dirty="0">
                <a:solidFill>
                  <a:srgbClr val="333333"/>
                </a:solidFill>
                <a:effectLst/>
                <a:latin typeface="Consolas" panose="020B0609020204030204" pitchFamily="49" charset="0"/>
              </a:rPr>
              <a:t>()) { </a:t>
            </a:r>
            <a:r>
              <a:rPr lang="en-US" altLang="zh-CN" sz="1200" b="0" i="0" dirty="0" err="1">
                <a:solidFill>
                  <a:srgbClr val="333333"/>
                </a:solidFill>
                <a:effectLst/>
                <a:latin typeface="Consolas" panose="020B0609020204030204" pitchFamily="49" charset="0"/>
              </a:rPr>
              <a:t>System.out.println</a:t>
            </a:r>
            <a:r>
              <a:rPr lang="en-US" altLang="zh-CN" sz="1200" b="0" i="0" dirty="0">
                <a:solidFill>
                  <a:srgbClr val="333333"/>
                </a:solidFill>
                <a:effectLst/>
                <a:latin typeface="Consolas" panose="020B0609020204030204" pitchFamily="49" charset="0"/>
              </a:rPr>
              <a:t>(</a:t>
            </a:r>
            <a:r>
              <a:rPr lang="en-US" altLang="zh-CN" sz="1200" b="0" i="0" dirty="0" err="1">
                <a:solidFill>
                  <a:srgbClr val="333333"/>
                </a:solidFill>
                <a:effectLst/>
                <a:latin typeface="Consolas" panose="020B0609020204030204" pitchFamily="49" charset="0"/>
              </a:rPr>
              <a:t>PrintUtil.print</a:t>
            </a:r>
            <a:r>
              <a:rPr lang="en-US" altLang="zh-CN" sz="1200" b="0" i="0" dirty="0">
                <a:solidFill>
                  <a:srgbClr val="333333"/>
                </a:solidFill>
                <a:effectLst/>
                <a:latin typeface="Consolas" panose="020B0609020204030204" pitchFamily="49" charset="0"/>
              </a:rPr>
              <a:t>(</a:t>
            </a:r>
            <a:r>
              <a:rPr lang="en-US" altLang="zh-CN" sz="1200" b="0" i="0" dirty="0" err="1">
                <a:solidFill>
                  <a:srgbClr val="333333"/>
                </a:solidFill>
                <a:effectLst/>
                <a:latin typeface="Consolas" panose="020B0609020204030204" pitchFamily="49" charset="0"/>
              </a:rPr>
              <a:t>tripleIterator.next</a:t>
            </a:r>
            <a:r>
              <a:rPr lang="en-US" altLang="zh-CN" sz="1200" b="0" i="0" dirty="0">
                <a:solidFill>
                  <a:srgbClr val="333333"/>
                </a:solidFill>
                <a:effectLst/>
                <a:latin typeface="Consolas" panose="020B0609020204030204" pitchFamily="49" charset="0"/>
              </a:rPr>
              <a:t>())); }</a:t>
            </a:r>
            <a:endParaRPr lang="zh-CN" altLang="en-US" sz="1200" dirty="0"/>
          </a:p>
        </p:txBody>
      </p:sp>
      <p:sp>
        <p:nvSpPr>
          <p:cNvPr id="5" name="文本框 4">
            <a:extLst>
              <a:ext uri="{FF2B5EF4-FFF2-40B4-BE49-F238E27FC236}">
                <a16:creationId xmlns:a16="http://schemas.microsoft.com/office/drawing/2014/main" id="{7EDE08CB-D003-4431-B857-BEE11EC68A3D}"/>
              </a:ext>
            </a:extLst>
          </p:cNvPr>
          <p:cNvSpPr txBox="1"/>
          <p:nvPr/>
        </p:nvSpPr>
        <p:spPr>
          <a:xfrm>
            <a:off x="65688" y="2581691"/>
            <a:ext cx="1514474" cy="369332"/>
          </a:xfrm>
          <a:prstGeom prst="rect">
            <a:avLst/>
          </a:prstGeom>
          <a:noFill/>
        </p:spPr>
        <p:txBody>
          <a:bodyPr wrap="square" rtlCol="0">
            <a:spAutoFit/>
          </a:bodyPr>
          <a:lstStyle/>
          <a:p>
            <a:r>
              <a:rPr lang="zh-CN" altLang="en-US" dirty="0"/>
              <a:t>代码</a:t>
            </a:r>
          </a:p>
        </p:txBody>
      </p:sp>
    </p:spTree>
    <p:extLst>
      <p:ext uri="{BB962C8B-B14F-4D97-AF65-F5344CB8AC3E}">
        <p14:creationId xmlns:p14="http://schemas.microsoft.com/office/powerpoint/2010/main" val="509455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规则推理</a:t>
            </a:r>
            <a:r>
              <a:rPr lang="en-US" altLang="zh-CN" dirty="0"/>
              <a:t>demo1</a:t>
            </a:r>
            <a:endParaRPr lang="zh-CN" altLang="en-US" dirty="0"/>
          </a:p>
          <a:p>
            <a:endParaRPr lang="zh-CN" altLang="en-US" dirty="0"/>
          </a:p>
        </p:txBody>
      </p:sp>
      <p:sp>
        <p:nvSpPr>
          <p:cNvPr id="7" name="文本框 6">
            <a:extLst>
              <a:ext uri="{FF2B5EF4-FFF2-40B4-BE49-F238E27FC236}">
                <a16:creationId xmlns:a16="http://schemas.microsoft.com/office/drawing/2014/main" id="{8A77C0DA-71B9-4053-83C5-425996DA50B2}"/>
              </a:ext>
            </a:extLst>
          </p:cNvPr>
          <p:cNvSpPr txBox="1"/>
          <p:nvPr/>
        </p:nvSpPr>
        <p:spPr>
          <a:xfrm flipH="1">
            <a:off x="613375" y="1965603"/>
            <a:ext cx="5482625" cy="369332"/>
          </a:xfrm>
          <a:prstGeom prst="rect">
            <a:avLst/>
          </a:prstGeom>
          <a:noFill/>
        </p:spPr>
        <p:txBody>
          <a:bodyPr wrap="square" rtlCol="0">
            <a:spAutoFit/>
          </a:bodyPr>
          <a:lstStyle/>
          <a:p>
            <a:r>
              <a:rPr lang="zh-CN" altLang="en-US" dirty="0"/>
              <a:t>推理结果</a:t>
            </a:r>
          </a:p>
        </p:txBody>
      </p:sp>
      <p:sp>
        <p:nvSpPr>
          <p:cNvPr id="2" name="文本框 1">
            <a:extLst>
              <a:ext uri="{FF2B5EF4-FFF2-40B4-BE49-F238E27FC236}">
                <a16:creationId xmlns:a16="http://schemas.microsoft.com/office/drawing/2014/main" id="{D83F4A33-630F-4266-8148-E9F3C216503A}"/>
              </a:ext>
            </a:extLst>
          </p:cNvPr>
          <p:cNvSpPr txBox="1"/>
          <p:nvPr/>
        </p:nvSpPr>
        <p:spPr>
          <a:xfrm>
            <a:off x="899125" y="3676650"/>
            <a:ext cx="7111400" cy="584775"/>
          </a:xfrm>
          <a:prstGeom prst="rect">
            <a:avLst/>
          </a:prstGeom>
          <a:noFill/>
        </p:spPr>
        <p:txBody>
          <a:bodyPr wrap="square" rtlCol="0">
            <a:spAutoFit/>
          </a:bodyPr>
          <a:lstStyle/>
          <a:p>
            <a:r>
              <a:rPr lang="en-US" altLang="zh-CN" sz="1600" b="0" i="0" dirty="0">
                <a:solidFill>
                  <a:srgbClr val="333333"/>
                </a:solidFill>
                <a:effectLst/>
                <a:latin typeface="Consolas" panose="020B0609020204030204" pitchFamily="49" charset="0"/>
              </a:rPr>
              <a:t>(</a:t>
            </a:r>
            <a:r>
              <a:rPr lang="en-US" altLang="zh-CN" sz="1600" b="0" i="0" dirty="0">
                <a:solidFill>
                  <a:srgbClr val="0086B3"/>
                </a:solidFill>
                <a:effectLst/>
                <a:latin typeface="Consolas" panose="020B0609020204030204" pitchFamily="49" charset="0"/>
              </a:rPr>
              <a:t>:person</a:t>
            </a:r>
            <a:r>
              <a:rPr lang="en-US" altLang="zh-CN" sz="1600" b="0" i="0" dirty="0">
                <a:solidFill>
                  <a:srgbClr val="333333"/>
                </a:solidFill>
                <a:effectLst/>
                <a:latin typeface="Consolas" panose="020B0609020204030204" pitchFamily="49" charset="0"/>
              </a:rPr>
              <a:t> </a:t>
            </a:r>
            <a:r>
              <a:rPr lang="en-US" altLang="zh-CN" sz="1600" b="0" i="0" dirty="0" err="1">
                <a:solidFill>
                  <a:srgbClr val="333333"/>
                </a:solidFill>
                <a:effectLst/>
                <a:latin typeface="Consolas" panose="020B0609020204030204" pitchFamily="49" charset="0"/>
              </a:rPr>
              <a:t>rdf</a:t>
            </a:r>
            <a:r>
              <a:rPr lang="en-US" altLang="zh-CN" sz="1600" b="0" i="0" dirty="0" err="1">
                <a:solidFill>
                  <a:srgbClr val="0086B3"/>
                </a:solidFill>
                <a:effectLst/>
                <a:latin typeface="Consolas" panose="020B0609020204030204" pitchFamily="49" charset="0"/>
              </a:rPr>
              <a:t>:type</a:t>
            </a:r>
            <a:r>
              <a:rPr lang="en-US" altLang="zh-CN" sz="1600" b="0" i="0" dirty="0">
                <a:solidFill>
                  <a:srgbClr val="333333"/>
                </a:solidFill>
                <a:effectLst/>
                <a:latin typeface="Consolas" panose="020B0609020204030204" pitchFamily="49" charset="0"/>
              </a:rPr>
              <a:t> </a:t>
            </a:r>
            <a:r>
              <a:rPr lang="en-US" altLang="zh-CN" sz="1600" b="0" i="0" dirty="0">
                <a:solidFill>
                  <a:srgbClr val="0086B3"/>
                </a:solidFill>
                <a:effectLst/>
                <a:latin typeface="Consolas" panose="020B0609020204030204" pitchFamily="49" charset="0"/>
              </a:rPr>
              <a:t>:Comedian</a:t>
            </a:r>
            <a:r>
              <a:rPr lang="en-US" altLang="zh-CN" sz="1600" b="0" i="0" dirty="0">
                <a:solidFill>
                  <a:srgbClr val="333333"/>
                </a:solidFill>
                <a:effectLst/>
                <a:latin typeface="Consolas" panose="020B0609020204030204" pitchFamily="49" charset="0"/>
              </a:rPr>
              <a:t>)</a:t>
            </a:r>
          </a:p>
          <a:p>
            <a:r>
              <a:rPr lang="en-US" altLang="zh-CN" sz="1600" b="0" i="0" dirty="0">
                <a:solidFill>
                  <a:srgbClr val="333333"/>
                </a:solidFill>
                <a:effectLst/>
                <a:latin typeface="Consolas" panose="020B0609020204030204" pitchFamily="49" charset="0"/>
              </a:rPr>
              <a:t>(</a:t>
            </a:r>
            <a:r>
              <a:rPr lang="en-US" altLang="zh-CN" sz="1600" b="0" i="0" dirty="0">
                <a:solidFill>
                  <a:srgbClr val="0086B3"/>
                </a:solidFill>
                <a:effectLst/>
                <a:latin typeface="Consolas" panose="020B0609020204030204" pitchFamily="49" charset="0"/>
              </a:rPr>
              <a:t>:person</a:t>
            </a:r>
            <a:r>
              <a:rPr lang="en-US" altLang="zh-CN" sz="1600" b="0" i="0" dirty="0">
                <a:solidFill>
                  <a:srgbClr val="333333"/>
                </a:solidFill>
                <a:effectLst/>
                <a:latin typeface="Consolas" panose="020B0609020204030204" pitchFamily="49" charset="0"/>
              </a:rPr>
              <a:t> </a:t>
            </a:r>
            <a:r>
              <a:rPr lang="en-US" altLang="zh-CN" sz="1600" b="0" i="0" dirty="0">
                <a:solidFill>
                  <a:srgbClr val="0086B3"/>
                </a:solidFill>
                <a:effectLst/>
                <a:latin typeface="Consolas" panose="020B0609020204030204" pitchFamily="49" charset="0"/>
              </a:rPr>
              <a:t>:</a:t>
            </a:r>
            <a:r>
              <a:rPr lang="en-US" altLang="zh-CN" sz="1600" b="0" i="0" dirty="0" err="1">
                <a:solidFill>
                  <a:srgbClr val="0086B3"/>
                </a:solidFill>
                <a:effectLst/>
                <a:latin typeface="Consolas" panose="020B0609020204030204" pitchFamily="49" charset="0"/>
              </a:rPr>
              <a:t>hasActedIn</a:t>
            </a:r>
            <a:r>
              <a:rPr lang="en-US" altLang="zh-CN" sz="1600" b="0" i="0" dirty="0">
                <a:solidFill>
                  <a:srgbClr val="333333"/>
                </a:solidFill>
                <a:effectLst/>
                <a:latin typeface="Consolas" panose="020B0609020204030204" pitchFamily="49" charset="0"/>
              </a:rPr>
              <a:t> </a:t>
            </a:r>
            <a:r>
              <a:rPr lang="en-US" altLang="zh-CN" sz="1600" b="0" i="0" dirty="0">
                <a:solidFill>
                  <a:srgbClr val="0086B3"/>
                </a:solidFill>
                <a:effectLst/>
                <a:latin typeface="Consolas" panose="020B0609020204030204" pitchFamily="49" charset="0"/>
              </a:rPr>
              <a:t>:movie</a:t>
            </a:r>
            <a:r>
              <a:rPr lang="en-US" altLang="zh-CN" sz="1600" b="0" i="0" dirty="0">
                <a:solidFill>
                  <a:srgbClr val="333333"/>
                </a:solidFill>
                <a:effectLst/>
                <a:latin typeface="Consolas" panose="020B0609020204030204" pitchFamily="49" charset="0"/>
              </a:rPr>
              <a:t>)</a:t>
            </a:r>
            <a:endParaRPr lang="zh-CN" altLang="en-US" sz="1600" dirty="0"/>
          </a:p>
        </p:txBody>
      </p:sp>
    </p:spTree>
    <p:extLst>
      <p:ext uri="{BB962C8B-B14F-4D97-AF65-F5344CB8AC3E}">
        <p14:creationId xmlns:p14="http://schemas.microsoft.com/office/powerpoint/2010/main" val="1375865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规则推理</a:t>
            </a:r>
            <a:r>
              <a:rPr lang="en-US" altLang="zh-CN" dirty="0"/>
              <a:t>demo2</a:t>
            </a:r>
            <a:endParaRPr lang="zh-CN" altLang="en-US" dirty="0"/>
          </a:p>
        </p:txBody>
      </p:sp>
      <p:sp>
        <p:nvSpPr>
          <p:cNvPr id="2" name="文本框 1">
            <a:extLst>
              <a:ext uri="{FF2B5EF4-FFF2-40B4-BE49-F238E27FC236}">
                <a16:creationId xmlns:a16="http://schemas.microsoft.com/office/drawing/2014/main" id="{E4BC9717-7DB7-4E38-B0DF-18F9B9F0CACC}"/>
              </a:ext>
            </a:extLst>
          </p:cNvPr>
          <p:cNvSpPr txBox="1"/>
          <p:nvPr/>
        </p:nvSpPr>
        <p:spPr>
          <a:xfrm>
            <a:off x="809906" y="1077594"/>
            <a:ext cx="7968334" cy="5355312"/>
          </a:xfrm>
          <a:prstGeom prst="rect">
            <a:avLst/>
          </a:prstGeom>
          <a:noFill/>
        </p:spPr>
        <p:txBody>
          <a:bodyPr wrap="square" rtlCol="0">
            <a:spAutoFit/>
          </a:bodyPr>
          <a:lstStyle/>
          <a:p>
            <a:r>
              <a:rPr lang="en-US" altLang="zh-CN" b="0" i="0" dirty="0">
                <a:solidFill>
                  <a:srgbClr val="333333"/>
                </a:solidFill>
                <a:effectLst/>
                <a:latin typeface="Consolas" panose="020B0609020204030204" pitchFamily="49" charset="0"/>
              </a:rPr>
              <a:t>Model </a:t>
            </a:r>
            <a:r>
              <a:rPr lang="en-US" altLang="zh-CN" b="0" i="0" dirty="0" err="1">
                <a:solidFill>
                  <a:srgbClr val="333333"/>
                </a:solidFill>
                <a:effectLst/>
                <a:latin typeface="Consolas" panose="020B0609020204030204" pitchFamily="49" charset="0"/>
              </a:rPr>
              <a:t>myMod</a:t>
            </a:r>
            <a:r>
              <a:rPr lang="en-US" altLang="zh-CN" b="0" i="0" dirty="0">
                <a:solidFill>
                  <a:srgbClr val="333333"/>
                </a:solidFill>
                <a:effectLst/>
                <a:latin typeface="Consolas" panose="020B0609020204030204" pitchFamily="49" charset="0"/>
              </a:rPr>
              <a:t> = </a:t>
            </a:r>
            <a:r>
              <a:rPr lang="en-US" altLang="zh-CN" b="0" i="0" dirty="0" err="1">
                <a:solidFill>
                  <a:srgbClr val="333333"/>
                </a:solidFill>
                <a:effectLst/>
                <a:latin typeface="Consolas" panose="020B0609020204030204" pitchFamily="49" charset="0"/>
              </a:rPr>
              <a:t>ModelFactory.createDefaultModel</a:t>
            </a:r>
            <a:r>
              <a:rPr lang="en-US" altLang="zh-CN" b="0" i="0" dirty="0">
                <a:solidFill>
                  <a:srgbClr val="333333"/>
                </a:solidFill>
                <a:effectLst/>
                <a:latin typeface="Consolas" panose="020B0609020204030204" pitchFamily="49" charset="0"/>
              </a:rPr>
              <a:t>(); </a:t>
            </a:r>
          </a:p>
          <a:p>
            <a:r>
              <a:rPr lang="en-US" altLang="zh-CN" b="0" i="0" dirty="0">
                <a:solidFill>
                  <a:srgbClr val="333333"/>
                </a:solidFill>
                <a:effectLst/>
                <a:latin typeface="Consolas" panose="020B0609020204030204" pitchFamily="49" charset="0"/>
              </a:rPr>
              <a:t>String finance = </a:t>
            </a:r>
            <a:r>
              <a:rPr lang="en-US" altLang="zh-CN" b="0" i="0" dirty="0">
                <a:solidFill>
                  <a:srgbClr val="DF5000"/>
                </a:solidFill>
                <a:effectLst/>
                <a:latin typeface="Consolas" panose="020B0609020204030204" pitchFamily="49" charset="0"/>
              </a:rPr>
              <a:t>"http://www.example.org/kse/finance#"</a:t>
            </a:r>
            <a:r>
              <a:rPr lang="en-US" altLang="zh-CN" b="0" i="0" dirty="0">
                <a:solidFill>
                  <a:srgbClr val="333333"/>
                </a:solidFill>
                <a:effectLst/>
                <a:latin typeface="Consolas" panose="020B0609020204030204" pitchFamily="49" charset="0"/>
              </a:rPr>
              <a:t>; </a:t>
            </a:r>
          </a:p>
          <a:p>
            <a:r>
              <a:rPr lang="en-US" altLang="zh-CN" b="0" i="0" dirty="0">
                <a:solidFill>
                  <a:srgbClr val="333333"/>
                </a:solidFill>
                <a:effectLst/>
                <a:latin typeface="Consolas" panose="020B0609020204030204" pitchFamily="49" charset="0"/>
              </a:rPr>
              <a:t>Resource </a:t>
            </a:r>
            <a:r>
              <a:rPr lang="zh-CN" altLang="en-US" b="0" i="0" dirty="0">
                <a:solidFill>
                  <a:srgbClr val="333333"/>
                </a:solidFill>
                <a:effectLst/>
                <a:latin typeface="Consolas" panose="020B0609020204030204" pitchFamily="49" charset="0"/>
              </a:rPr>
              <a:t>孙宏斌 </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myMod.createResource</a:t>
            </a:r>
            <a:r>
              <a:rPr lang="en-US" altLang="zh-CN" b="0" i="0" dirty="0">
                <a:solidFill>
                  <a:srgbClr val="333333"/>
                </a:solidFill>
                <a:effectLst/>
                <a:latin typeface="Consolas" panose="020B0609020204030204" pitchFamily="49" charset="0"/>
              </a:rPr>
              <a:t>(finance + </a:t>
            </a:r>
            <a:r>
              <a:rPr lang="en-US" altLang="zh-CN" b="0" i="0" dirty="0">
                <a:solidFill>
                  <a:srgbClr val="DF5000"/>
                </a:solidFill>
                <a:effectLst/>
                <a:latin typeface="Consolas" panose="020B0609020204030204" pitchFamily="49" charset="0"/>
              </a:rPr>
              <a:t>"</a:t>
            </a:r>
            <a:r>
              <a:rPr lang="zh-CN" altLang="en-US" b="0" i="0" dirty="0">
                <a:solidFill>
                  <a:srgbClr val="DF5000"/>
                </a:solidFill>
                <a:effectLst/>
                <a:latin typeface="Consolas" panose="020B0609020204030204" pitchFamily="49" charset="0"/>
              </a:rPr>
              <a:t>孙宏斌</a:t>
            </a:r>
            <a:r>
              <a:rPr lang="en-US" altLang="zh-CN" b="0" i="0" dirty="0">
                <a:solidFill>
                  <a:srgbClr val="DF5000"/>
                </a:solidFill>
                <a:effectLst/>
                <a:latin typeface="Consolas" panose="020B0609020204030204" pitchFamily="49" charset="0"/>
              </a:rPr>
              <a:t>"</a:t>
            </a:r>
            <a:r>
              <a:rPr lang="en-US" altLang="zh-CN" b="0" i="0" dirty="0">
                <a:solidFill>
                  <a:srgbClr val="333333"/>
                </a:solidFill>
                <a:effectLst/>
                <a:latin typeface="Consolas" panose="020B0609020204030204" pitchFamily="49" charset="0"/>
              </a:rPr>
              <a:t>); Resource </a:t>
            </a:r>
            <a:r>
              <a:rPr lang="zh-CN" altLang="en-US" b="0" i="0" dirty="0">
                <a:solidFill>
                  <a:srgbClr val="333333"/>
                </a:solidFill>
                <a:effectLst/>
                <a:latin typeface="Consolas" panose="020B0609020204030204" pitchFamily="49" charset="0"/>
              </a:rPr>
              <a:t>融创中国 </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myMod.createResource</a:t>
            </a:r>
            <a:r>
              <a:rPr lang="en-US" altLang="zh-CN" b="0" i="0" dirty="0">
                <a:solidFill>
                  <a:srgbClr val="333333"/>
                </a:solidFill>
                <a:effectLst/>
                <a:latin typeface="Consolas" panose="020B0609020204030204" pitchFamily="49" charset="0"/>
              </a:rPr>
              <a:t>(finance + </a:t>
            </a:r>
            <a:r>
              <a:rPr lang="en-US" altLang="zh-CN" b="0" i="0" dirty="0">
                <a:solidFill>
                  <a:srgbClr val="DF5000"/>
                </a:solidFill>
                <a:effectLst/>
                <a:latin typeface="Consolas" panose="020B0609020204030204" pitchFamily="49" charset="0"/>
              </a:rPr>
              <a:t>"</a:t>
            </a:r>
            <a:r>
              <a:rPr lang="zh-CN" altLang="en-US" b="0" i="0" dirty="0">
                <a:solidFill>
                  <a:srgbClr val="DF5000"/>
                </a:solidFill>
                <a:effectLst/>
                <a:latin typeface="Consolas" panose="020B0609020204030204" pitchFamily="49" charset="0"/>
              </a:rPr>
              <a:t>融创中国</a:t>
            </a:r>
            <a:r>
              <a:rPr lang="en-US" altLang="zh-CN" b="0" i="0" dirty="0">
                <a:solidFill>
                  <a:srgbClr val="DF5000"/>
                </a:solidFill>
                <a:effectLst/>
                <a:latin typeface="Consolas" panose="020B0609020204030204" pitchFamily="49" charset="0"/>
              </a:rPr>
              <a:t>"</a:t>
            </a:r>
            <a:r>
              <a:rPr lang="en-US" altLang="zh-CN" b="0" i="0" dirty="0">
                <a:solidFill>
                  <a:srgbClr val="333333"/>
                </a:solidFill>
                <a:effectLst/>
                <a:latin typeface="Consolas" panose="020B0609020204030204" pitchFamily="49" charset="0"/>
              </a:rPr>
              <a:t>); </a:t>
            </a:r>
          </a:p>
          <a:p>
            <a:r>
              <a:rPr lang="en-US" altLang="zh-CN" b="0" i="0" dirty="0">
                <a:solidFill>
                  <a:srgbClr val="333333"/>
                </a:solidFill>
                <a:effectLst/>
                <a:latin typeface="Consolas" panose="020B0609020204030204" pitchFamily="49" charset="0"/>
              </a:rPr>
              <a:t>Resource </a:t>
            </a:r>
            <a:r>
              <a:rPr lang="zh-CN" altLang="en-US" b="0" i="0" dirty="0">
                <a:solidFill>
                  <a:srgbClr val="333333"/>
                </a:solidFill>
                <a:effectLst/>
                <a:latin typeface="Consolas" panose="020B0609020204030204" pitchFamily="49" charset="0"/>
              </a:rPr>
              <a:t>乐视网 </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myMod.createResource</a:t>
            </a:r>
            <a:r>
              <a:rPr lang="en-US" altLang="zh-CN" b="0" i="0" dirty="0">
                <a:solidFill>
                  <a:srgbClr val="333333"/>
                </a:solidFill>
                <a:effectLst/>
                <a:latin typeface="Consolas" panose="020B0609020204030204" pitchFamily="49" charset="0"/>
              </a:rPr>
              <a:t>(finance + </a:t>
            </a:r>
            <a:r>
              <a:rPr lang="en-US" altLang="zh-CN" b="0" i="0" dirty="0">
                <a:solidFill>
                  <a:srgbClr val="DF5000"/>
                </a:solidFill>
                <a:effectLst/>
                <a:latin typeface="Consolas" panose="020B0609020204030204" pitchFamily="49" charset="0"/>
              </a:rPr>
              <a:t>"</a:t>
            </a:r>
            <a:r>
              <a:rPr lang="zh-CN" altLang="en-US" b="0" i="0" dirty="0">
                <a:solidFill>
                  <a:srgbClr val="DF5000"/>
                </a:solidFill>
                <a:effectLst/>
                <a:latin typeface="Consolas" panose="020B0609020204030204" pitchFamily="49" charset="0"/>
              </a:rPr>
              <a:t>乐视网</a:t>
            </a:r>
            <a:r>
              <a:rPr lang="en-US" altLang="zh-CN" b="0" i="0" dirty="0">
                <a:solidFill>
                  <a:srgbClr val="DF5000"/>
                </a:solidFill>
                <a:effectLst/>
                <a:latin typeface="Consolas" panose="020B0609020204030204" pitchFamily="49" charset="0"/>
              </a:rPr>
              <a:t>"</a:t>
            </a:r>
            <a:r>
              <a:rPr lang="en-US" altLang="zh-CN" b="0" i="0" dirty="0">
                <a:solidFill>
                  <a:srgbClr val="333333"/>
                </a:solidFill>
                <a:effectLst/>
                <a:latin typeface="Consolas" panose="020B0609020204030204" pitchFamily="49" charset="0"/>
              </a:rPr>
              <a:t>); Property </a:t>
            </a:r>
            <a:r>
              <a:rPr lang="zh-CN" altLang="en-US" b="0" i="0" dirty="0">
                <a:solidFill>
                  <a:srgbClr val="333333"/>
                </a:solidFill>
                <a:effectLst/>
                <a:latin typeface="Consolas" panose="020B0609020204030204" pitchFamily="49" charset="0"/>
              </a:rPr>
              <a:t>执掌 </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myMod.createProperty</a:t>
            </a:r>
            <a:r>
              <a:rPr lang="en-US" altLang="zh-CN" b="0" i="0" dirty="0">
                <a:solidFill>
                  <a:srgbClr val="333333"/>
                </a:solidFill>
                <a:effectLst/>
                <a:latin typeface="Consolas" panose="020B0609020204030204" pitchFamily="49" charset="0"/>
              </a:rPr>
              <a:t>(finance + </a:t>
            </a:r>
            <a:r>
              <a:rPr lang="en-US" altLang="zh-CN" b="0" i="0" dirty="0">
                <a:solidFill>
                  <a:srgbClr val="DF5000"/>
                </a:solidFill>
                <a:effectLst/>
                <a:latin typeface="Consolas" panose="020B0609020204030204" pitchFamily="49" charset="0"/>
              </a:rPr>
              <a:t>"</a:t>
            </a:r>
            <a:r>
              <a:rPr lang="zh-CN" altLang="en-US" b="0" i="0" dirty="0">
                <a:solidFill>
                  <a:srgbClr val="DF5000"/>
                </a:solidFill>
                <a:effectLst/>
                <a:latin typeface="Consolas" panose="020B0609020204030204" pitchFamily="49" charset="0"/>
              </a:rPr>
              <a:t>执掌</a:t>
            </a:r>
            <a:r>
              <a:rPr lang="en-US" altLang="zh-CN" b="0" i="0" dirty="0">
                <a:solidFill>
                  <a:srgbClr val="DF5000"/>
                </a:solidFill>
                <a:effectLst/>
                <a:latin typeface="Consolas" panose="020B0609020204030204" pitchFamily="49" charset="0"/>
              </a:rPr>
              <a:t>"</a:t>
            </a:r>
            <a:r>
              <a:rPr lang="en-US" altLang="zh-CN" b="0" i="0" dirty="0">
                <a:solidFill>
                  <a:srgbClr val="333333"/>
                </a:solidFill>
                <a:effectLst/>
                <a:latin typeface="Consolas" panose="020B0609020204030204" pitchFamily="49" charset="0"/>
              </a:rPr>
              <a:t>);</a:t>
            </a:r>
          </a:p>
          <a:p>
            <a:r>
              <a:rPr lang="en-US" altLang="zh-CN" b="0" i="0" dirty="0">
                <a:solidFill>
                  <a:srgbClr val="333333"/>
                </a:solidFill>
                <a:effectLst/>
                <a:latin typeface="Consolas" panose="020B0609020204030204" pitchFamily="49" charset="0"/>
              </a:rPr>
              <a:t>Resource </a:t>
            </a:r>
            <a:r>
              <a:rPr lang="zh-CN" altLang="en-US" b="0" i="0" dirty="0">
                <a:solidFill>
                  <a:srgbClr val="333333"/>
                </a:solidFill>
                <a:effectLst/>
                <a:latin typeface="Consolas" panose="020B0609020204030204" pitchFamily="49" charset="0"/>
              </a:rPr>
              <a:t>贾跃亭 </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myMod.createResource</a:t>
            </a:r>
            <a:r>
              <a:rPr lang="en-US" altLang="zh-CN" b="0" i="0" dirty="0">
                <a:solidFill>
                  <a:srgbClr val="333333"/>
                </a:solidFill>
                <a:effectLst/>
                <a:latin typeface="Consolas" panose="020B0609020204030204" pitchFamily="49" charset="0"/>
              </a:rPr>
              <a:t>(finance + </a:t>
            </a:r>
            <a:r>
              <a:rPr lang="en-US" altLang="zh-CN" b="0" i="0" dirty="0">
                <a:solidFill>
                  <a:srgbClr val="DF5000"/>
                </a:solidFill>
                <a:effectLst/>
                <a:latin typeface="Consolas" panose="020B0609020204030204" pitchFamily="49" charset="0"/>
              </a:rPr>
              <a:t>"</a:t>
            </a:r>
            <a:r>
              <a:rPr lang="zh-CN" altLang="en-US" b="0" i="0" dirty="0">
                <a:solidFill>
                  <a:srgbClr val="DF5000"/>
                </a:solidFill>
                <a:effectLst/>
                <a:latin typeface="Consolas" panose="020B0609020204030204" pitchFamily="49" charset="0"/>
              </a:rPr>
              <a:t>贾跃亭</a:t>
            </a:r>
            <a:r>
              <a:rPr lang="en-US" altLang="zh-CN" b="0" i="0" dirty="0">
                <a:solidFill>
                  <a:srgbClr val="DF5000"/>
                </a:solidFill>
                <a:effectLst/>
                <a:latin typeface="Consolas" panose="020B0609020204030204" pitchFamily="49" charset="0"/>
              </a:rPr>
              <a:t>"</a:t>
            </a:r>
            <a:r>
              <a:rPr lang="en-US" altLang="zh-CN" b="0" i="0" dirty="0">
                <a:solidFill>
                  <a:srgbClr val="333333"/>
                </a:solidFill>
                <a:effectLst/>
                <a:latin typeface="Consolas" panose="020B0609020204030204" pitchFamily="49" charset="0"/>
              </a:rPr>
              <a:t>); Resource </a:t>
            </a:r>
            <a:r>
              <a:rPr lang="zh-CN" altLang="en-US" b="0" i="0" dirty="0">
                <a:solidFill>
                  <a:srgbClr val="333333"/>
                </a:solidFill>
                <a:effectLst/>
                <a:latin typeface="Consolas" panose="020B0609020204030204" pitchFamily="49" charset="0"/>
              </a:rPr>
              <a:t>地产公司 </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myMod.createResource</a:t>
            </a:r>
            <a:r>
              <a:rPr lang="en-US" altLang="zh-CN" b="0" i="0" dirty="0">
                <a:solidFill>
                  <a:srgbClr val="333333"/>
                </a:solidFill>
                <a:effectLst/>
                <a:latin typeface="Consolas" panose="020B0609020204030204" pitchFamily="49" charset="0"/>
              </a:rPr>
              <a:t>(finance + </a:t>
            </a:r>
            <a:r>
              <a:rPr lang="en-US" altLang="zh-CN" b="0" i="0" dirty="0">
                <a:solidFill>
                  <a:srgbClr val="DF5000"/>
                </a:solidFill>
                <a:effectLst/>
                <a:latin typeface="Consolas" panose="020B0609020204030204" pitchFamily="49" charset="0"/>
              </a:rPr>
              <a:t>"</a:t>
            </a:r>
            <a:r>
              <a:rPr lang="zh-CN" altLang="en-US" b="0" i="0" dirty="0">
                <a:solidFill>
                  <a:srgbClr val="DF5000"/>
                </a:solidFill>
                <a:effectLst/>
                <a:latin typeface="Consolas" panose="020B0609020204030204" pitchFamily="49" charset="0"/>
              </a:rPr>
              <a:t>地产公司</a:t>
            </a:r>
            <a:r>
              <a:rPr lang="en-US" altLang="zh-CN" b="0" i="0" dirty="0">
                <a:solidFill>
                  <a:srgbClr val="DF5000"/>
                </a:solidFill>
                <a:effectLst/>
                <a:latin typeface="Consolas" panose="020B0609020204030204" pitchFamily="49" charset="0"/>
              </a:rPr>
              <a:t>"</a:t>
            </a:r>
            <a:r>
              <a:rPr lang="en-US" altLang="zh-CN" b="0" i="0" dirty="0">
                <a:solidFill>
                  <a:srgbClr val="333333"/>
                </a:solidFill>
                <a:effectLst/>
                <a:latin typeface="Consolas" panose="020B0609020204030204" pitchFamily="49" charset="0"/>
              </a:rPr>
              <a:t>); Resource </a:t>
            </a:r>
            <a:r>
              <a:rPr lang="zh-CN" altLang="en-US" b="0" i="0" dirty="0">
                <a:solidFill>
                  <a:srgbClr val="333333"/>
                </a:solidFill>
                <a:effectLst/>
                <a:latin typeface="Consolas" panose="020B0609020204030204" pitchFamily="49" charset="0"/>
              </a:rPr>
              <a:t>公司 </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myMod.createResource</a:t>
            </a:r>
            <a:r>
              <a:rPr lang="en-US" altLang="zh-CN" b="0" i="0" dirty="0">
                <a:solidFill>
                  <a:srgbClr val="333333"/>
                </a:solidFill>
                <a:effectLst/>
                <a:latin typeface="Consolas" panose="020B0609020204030204" pitchFamily="49" charset="0"/>
              </a:rPr>
              <a:t>(finance + </a:t>
            </a:r>
            <a:r>
              <a:rPr lang="en-US" altLang="zh-CN" b="0" i="0" dirty="0">
                <a:solidFill>
                  <a:srgbClr val="DF5000"/>
                </a:solidFill>
                <a:effectLst/>
                <a:latin typeface="Consolas" panose="020B0609020204030204" pitchFamily="49" charset="0"/>
              </a:rPr>
              <a:t>"</a:t>
            </a:r>
            <a:r>
              <a:rPr lang="zh-CN" altLang="en-US" b="0" i="0" dirty="0">
                <a:solidFill>
                  <a:srgbClr val="DF5000"/>
                </a:solidFill>
                <a:effectLst/>
                <a:latin typeface="Consolas" panose="020B0609020204030204" pitchFamily="49" charset="0"/>
              </a:rPr>
              <a:t>公司</a:t>
            </a:r>
            <a:r>
              <a:rPr lang="en-US" altLang="zh-CN" b="0" i="0" dirty="0">
                <a:solidFill>
                  <a:srgbClr val="DF5000"/>
                </a:solidFill>
                <a:effectLst/>
                <a:latin typeface="Consolas" panose="020B0609020204030204" pitchFamily="49" charset="0"/>
              </a:rPr>
              <a:t>"</a:t>
            </a:r>
            <a:r>
              <a:rPr lang="en-US" altLang="zh-CN" b="0" i="0" dirty="0">
                <a:solidFill>
                  <a:srgbClr val="333333"/>
                </a:solidFill>
                <a:effectLst/>
                <a:latin typeface="Consolas" panose="020B0609020204030204" pitchFamily="49" charset="0"/>
              </a:rPr>
              <a:t>); Resource </a:t>
            </a:r>
            <a:r>
              <a:rPr lang="zh-CN" altLang="en-US" b="0" i="0" dirty="0">
                <a:solidFill>
                  <a:srgbClr val="333333"/>
                </a:solidFill>
                <a:effectLst/>
                <a:latin typeface="Consolas" panose="020B0609020204030204" pitchFamily="49" charset="0"/>
              </a:rPr>
              <a:t>法人实体 </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myMod.createResource</a:t>
            </a:r>
            <a:r>
              <a:rPr lang="en-US" altLang="zh-CN" b="0" i="0" dirty="0">
                <a:solidFill>
                  <a:srgbClr val="333333"/>
                </a:solidFill>
                <a:effectLst/>
                <a:latin typeface="Consolas" panose="020B0609020204030204" pitchFamily="49" charset="0"/>
              </a:rPr>
              <a:t>(finance + </a:t>
            </a:r>
            <a:r>
              <a:rPr lang="en-US" altLang="zh-CN" b="0" i="0" dirty="0">
                <a:solidFill>
                  <a:srgbClr val="DF5000"/>
                </a:solidFill>
                <a:effectLst/>
                <a:latin typeface="Consolas" panose="020B0609020204030204" pitchFamily="49" charset="0"/>
              </a:rPr>
              <a:t>"</a:t>
            </a:r>
            <a:r>
              <a:rPr lang="zh-CN" altLang="en-US" b="0" i="0" dirty="0">
                <a:solidFill>
                  <a:srgbClr val="DF5000"/>
                </a:solidFill>
                <a:effectLst/>
                <a:latin typeface="Consolas" panose="020B0609020204030204" pitchFamily="49" charset="0"/>
              </a:rPr>
              <a:t>法人实体</a:t>
            </a:r>
            <a:r>
              <a:rPr lang="en-US" altLang="zh-CN" b="0" i="0" dirty="0">
                <a:solidFill>
                  <a:srgbClr val="DF5000"/>
                </a:solidFill>
                <a:effectLst/>
                <a:latin typeface="Consolas" panose="020B0609020204030204" pitchFamily="49" charset="0"/>
              </a:rPr>
              <a:t>"</a:t>
            </a:r>
            <a:r>
              <a:rPr lang="en-US" altLang="zh-CN" b="0" i="0" dirty="0">
                <a:solidFill>
                  <a:srgbClr val="333333"/>
                </a:solidFill>
                <a:effectLst/>
                <a:latin typeface="Consolas" panose="020B0609020204030204" pitchFamily="49" charset="0"/>
              </a:rPr>
              <a:t>); Resource </a:t>
            </a:r>
            <a:r>
              <a:rPr lang="zh-CN" altLang="en-US" b="0" i="0" dirty="0">
                <a:solidFill>
                  <a:srgbClr val="333333"/>
                </a:solidFill>
                <a:effectLst/>
                <a:latin typeface="Consolas" panose="020B0609020204030204" pitchFamily="49" charset="0"/>
              </a:rPr>
              <a:t>人 </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myMod.createResource</a:t>
            </a:r>
            <a:r>
              <a:rPr lang="en-US" altLang="zh-CN" b="0" i="0" dirty="0">
                <a:solidFill>
                  <a:srgbClr val="333333"/>
                </a:solidFill>
                <a:effectLst/>
                <a:latin typeface="Consolas" panose="020B0609020204030204" pitchFamily="49" charset="0"/>
              </a:rPr>
              <a:t>(finance + </a:t>
            </a:r>
            <a:r>
              <a:rPr lang="en-US" altLang="zh-CN" b="0" i="0" dirty="0">
                <a:solidFill>
                  <a:srgbClr val="DF5000"/>
                </a:solidFill>
                <a:effectLst/>
                <a:latin typeface="Consolas" panose="020B0609020204030204" pitchFamily="49" charset="0"/>
              </a:rPr>
              <a:t>"</a:t>
            </a:r>
            <a:r>
              <a:rPr lang="zh-CN" altLang="en-US" b="0" i="0" dirty="0">
                <a:solidFill>
                  <a:srgbClr val="DF5000"/>
                </a:solidFill>
                <a:effectLst/>
                <a:latin typeface="Consolas" panose="020B0609020204030204" pitchFamily="49" charset="0"/>
              </a:rPr>
              <a:t>人</a:t>
            </a:r>
            <a:r>
              <a:rPr lang="en-US" altLang="zh-CN" b="0" i="0" dirty="0">
                <a:solidFill>
                  <a:srgbClr val="DF5000"/>
                </a:solidFill>
                <a:effectLst/>
                <a:latin typeface="Consolas" panose="020B0609020204030204" pitchFamily="49" charset="0"/>
              </a:rPr>
              <a:t>"</a:t>
            </a:r>
            <a:r>
              <a:rPr lang="en-US" altLang="zh-CN" b="0" i="0" dirty="0">
                <a:solidFill>
                  <a:srgbClr val="333333"/>
                </a:solidFill>
                <a:effectLst/>
                <a:latin typeface="Consolas" panose="020B0609020204030204" pitchFamily="49" charset="0"/>
              </a:rPr>
              <a:t>); </a:t>
            </a:r>
          </a:p>
          <a:p>
            <a:r>
              <a:rPr lang="en-US" altLang="zh-CN" b="0" i="0" dirty="0">
                <a:solidFill>
                  <a:srgbClr val="333333"/>
                </a:solidFill>
                <a:effectLst/>
                <a:latin typeface="Consolas" panose="020B0609020204030204" pitchFamily="49" charset="0"/>
              </a:rPr>
              <a:t>Property </a:t>
            </a:r>
            <a:r>
              <a:rPr lang="zh-CN" altLang="en-US" b="0" i="0" dirty="0">
                <a:solidFill>
                  <a:srgbClr val="333333"/>
                </a:solidFill>
                <a:effectLst/>
                <a:latin typeface="Consolas" panose="020B0609020204030204" pitchFamily="49" charset="0"/>
              </a:rPr>
              <a:t>主要收入 </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myMod.createProperty</a:t>
            </a:r>
            <a:r>
              <a:rPr lang="en-US" altLang="zh-CN" b="0" i="0" dirty="0">
                <a:solidFill>
                  <a:srgbClr val="333333"/>
                </a:solidFill>
                <a:effectLst/>
                <a:latin typeface="Consolas" panose="020B0609020204030204" pitchFamily="49" charset="0"/>
              </a:rPr>
              <a:t>(finance + </a:t>
            </a:r>
            <a:r>
              <a:rPr lang="en-US" altLang="zh-CN" b="0" i="0" dirty="0">
                <a:solidFill>
                  <a:srgbClr val="DF5000"/>
                </a:solidFill>
                <a:effectLst/>
                <a:latin typeface="Consolas" panose="020B0609020204030204" pitchFamily="49" charset="0"/>
              </a:rPr>
              <a:t>"</a:t>
            </a:r>
            <a:r>
              <a:rPr lang="zh-CN" altLang="en-US" b="0" i="0" dirty="0">
                <a:solidFill>
                  <a:srgbClr val="DF5000"/>
                </a:solidFill>
                <a:effectLst/>
                <a:latin typeface="Consolas" panose="020B0609020204030204" pitchFamily="49" charset="0"/>
              </a:rPr>
              <a:t>主要收入</a:t>
            </a:r>
            <a:r>
              <a:rPr lang="en-US" altLang="zh-CN" b="0" i="0" dirty="0">
                <a:solidFill>
                  <a:srgbClr val="DF5000"/>
                </a:solidFill>
                <a:effectLst/>
                <a:latin typeface="Consolas" panose="020B0609020204030204" pitchFamily="49" charset="0"/>
              </a:rPr>
              <a:t>"</a:t>
            </a:r>
            <a:r>
              <a:rPr lang="en-US" altLang="zh-CN" b="0" i="0" dirty="0">
                <a:solidFill>
                  <a:srgbClr val="333333"/>
                </a:solidFill>
                <a:effectLst/>
                <a:latin typeface="Consolas" panose="020B0609020204030204" pitchFamily="49" charset="0"/>
              </a:rPr>
              <a:t>); Resource </a:t>
            </a:r>
            <a:r>
              <a:rPr lang="zh-CN" altLang="en-US" b="0" i="0" dirty="0">
                <a:solidFill>
                  <a:srgbClr val="333333"/>
                </a:solidFill>
                <a:effectLst/>
                <a:latin typeface="Consolas" panose="020B0609020204030204" pitchFamily="49" charset="0"/>
              </a:rPr>
              <a:t>地产事业 </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myMod.createResource</a:t>
            </a:r>
            <a:r>
              <a:rPr lang="en-US" altLang="zh-CN" b="0" i="0" dirty="0">
                <a:solidFill>
                  <a:srgbClr val="333333"/>
                </a:solidFill>
                <a:effectLst/>
                <a:latin typeface="Consolas" panose="020B0609020204030204" pitchFamily="49" charset="0"/>
              </a:rPr>
              <a:t>(finance + </a:t>
            </a:r>
            <a:r>
              <a:rPr lang="en-US" altLang="zh-CN" b="0" i="0" dirty="0">
                <a:solidFill>
                  <a:srgbClr val="DF5000"/>
                </a:solidFill>
                <a:effectLst/>
                <a:latin typeface="Consolas" panose="020B0609020204030204" pitchFamily="49" charset="0"/>
              </a:rPr>
              <a:t>"</a:t>
            </a:r>
            <a:r>
              <a:rPr lang="zh-CN" altLang="en-US" b="0" i="0" dirty="0">
                <a:solidFill>
                  <a:srgbClr val="DF5000"/>
                </a:solidFill>
                <a:effectLst/>
                <a:latin typeface="Consolas" panose="020B0609020204030204" pitchFamily="49" charset="0"/>
              </a:rPr>
              <a:t>地产事业</a:t>
            </a:r>
            <a:r>
              <a:rPr lang="en-US" altLang="zh-CN" b="0" i="0" dirty="0">
                <a:solidFill>
                  <a:srgbClr val="DF5000"/>
                </a:solidFill>
                <a:effectLst/>
                <a:latin typeface="Consolas" panose="020B0609020204030204" pitchFamily="49" charset="0"/>
              </a:rPr>
              <a:t>"</a:t>
            </a:r>
            <a:r>
              <a:rPr lang="en-US" altLang="zh-CN" b="0" i="0" dirty="0">
                <a:solidFill>
                  <a:srgbClr val="333333"/>
                </a:solidFill>
                <a:effectLst/>
                <a:latin typeface="Consolas" panose="020B0609020204030204" pitchFamily="49" charset="0"/>
              </a:rPr>
              <a:t>); Resource </a:t>
            </a:r>
            <a:r>
              <a:rPr lang="zh-CN" altLang="en-US" b="0" i="0" dirty="0">
                <a:solidFill>
                  <a:srgbClr val="333333"/>
                </a:solidFill>
                <a:effectLst/>
                <a:latin typeface="Consolas" panose="020B0609020204030204" pitchFamily="49" charset="0"/>
              </a:rPr>
              <a:t>王健林 </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myMod.createResource</a:t>
            </a:r>
            <a:r>
              <a:rPr lang="en-US" altLang="zh-CN" b="0" i="0" dirty="0">
                <a:solidFill>
                  <a:srgbClr val="333333"/>
                </a:solidFill>
                <a:effectLst/>
                <a:latin typeface="Consolas" panose="020B0609020204030204" pitchFamily="49" charset="0"/>
              </a:rPr>
              <a:t>(finance + </a:t>
            </a:r>
            <a:r>
              <a:rPr lang="en-US" altLang="zh-CN" b="0" i="0" dirty="0">
                <a:solidFill>
                  <a:srgbClr val="DF5000"/>
                </a:solidFill>
                <a:effectLst/>
                <a:latin typeface="Consolas" panose="020B0609020204030204" pitchFamily="49" charset="0"/>
              </a:rPr>
              <a:t>"</a:t>
            </a:r>
            <a:r>
              <a:rPr lang="zh-CN" altLang="en-US" b="0" i="0" dirty="0">
                <a:solidFill>
                  <a:srgbClr val="DF5000"/>
                </a:solidFill>
                <a:effectLst/>
                <a:latin typeface="Consolas" panose="020B0609020204030204" pitchFamily="49" charset="0"/>
              </a:rPr>
              <a:t>王健林</a:t>
            </a:r>
            <a:r>
              <a:rPr lang="en-US" altLang="zh-CN" b="0" i="0" dirty="0">
                <a:solidFill>
                  <a:srgbClr val="DF5000"/>
                </a:solidFill>
                <a:effectLst/>
                <a:latin typeface="Consolas" panose="020B0609020204030204" pitchFamily="49" charset="0"/>
              </a:rPr>
              <a:t>"</a:t>
            </a:r>
            <a:r>
              <a:rPr lang="en-US" altLang="zh-CN" b="0" i="0" dirty="0">
                <a:solidFill>
                  <a:srgbClr val="333333"/>
                </a:solidFill>
                <a:effectLst/>
                <a:latin typeface="Consolas" panose="020B0609020204030204" pitchFamily="49" charset="0"/>
              </a:rPr>
              <a:t>); Resource </a:t>
            </a:r>
            <a:r>
              <a:rPr lang="zh-CN" altLang="en-US" b="0" i="0" dirty="0">
                <a:solidFill>
                  <a:srgbClr val="333333"/>
                </a:solidFill>
                <a:effectLst/>
                <a:latin typeface="Consolas" panose="020B0609020204030204" pitchFamily="49" charset="0"/>
              </a:rPr>
              <a:t>万达集团 </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myMod.createResource</a:t>
            </a:r>
            <a:r>
              <a:rPr lang="en-US" altLang="zh-CN" b="0" i="0" dirty="0">
                <a:solidFill>
                  <a:srgbClr val="333333"/>
                </a:solidFill>
                <a:effectLst/>
                <a:latin typeface="Consolas" panose="020B0609020204030204" pitchFamily="49" charset="0"/>
              </a:rPr>
              <a:t>(finance + </a:t>
            </a:r>
            <a:r>
              <a:rPr lang="en-US" altLang="zh-CN" b="0" i="0" dirty="0">
                <a:solidFill>
                  <a:srgbClr val="DF5000"/>
                </a:solidFill>
                <a:effectLst/>
                <a:latin typeface="Consolas" panose="020B0609020204030204" pitchFamily="49" charset="0"/>
              </a:rPr>
              <a:t>"</a:t>
            </a:r>
            <a:r>
              <a:rPr lang="zh-CN" altLang="en-US" b="0" i="0" dirty="0">
                <a:solidFill>
                  <a:srgbClr val="DF5000"/>
                </a:solidFill>
                <a:effectLst/>
                <a:latin typeface="Consolas" panose="020B0609020204030204" pitchFamily="49" charset="0"/>
              </a:rPr>
              <a:t>万达集团</a:t>
            </a:r>
            <a:r>
              <a:rPr lang="en-US" altLang="zh-CN" b="0" i="0" dirty="0">
                <a:solidFill>
                  <a:srgbClr val="DF5000"/>
                </a:solidFill>
                <a:effectLst/>
                <a:latin typeface="Consolas" panose="020B0609020204030204" pitchFamily="49" charset="0"/>
              </a:rPr>
              <a:t>"</a:t>
            </a:r>
            <a:r>
              <a:rPr lang="en-US" altLang="zh-CN" b="0" i="0" dirty="0">
                <a:solidFill>
                  <a:srgbClr val="333333"/>
                </a:solidFill>
                <a:effectLst/>
                <a:latin typeface="Consolas" panose="020B0609020204030204" pitchFamily="49" charset="0"/>
              </a:rPr>
              <a:t>); Property </a:t>
            </a:r>
            <a:r>
              <a:rPr lang="zh-CN" altLang="en-US" b="0" i="0" dirty="0">
                <a:solidFill>
                  <a:srgbClr val="333333"/>
                </a:solidFill>
                <a:effectLst/>
                <a:latin typeface="Consolas" panose="020B0609020204030204" pitchFamily="49" charset="0"/>
              </a:rPr>
              <a:t>主要资产 </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myMod.createProperty</a:t>
            </a:r>
            <a:r>
              <a:rPr lang="en-US" altLang="zh-CN" b="0" i="0" dirty="0">
                <a:solidFill>
                  <a:srgbClr val="333333"/>
                </a:solidFill>
                <a:effectLst/>
                <a:latin typeface="Consolas" panose="020B0609020204030204" pitchFamily="49" charset="0"/>
              </a:rPr>
              <a:t>(finance + </a:t>
            </a:r>
            <a:r>
              <a:rPr lang="en-US" altLang="zh-CN" b="0" i="0" dirty="0">
                <a:solidFill>
                  <a:srgbClr val="DF5000"/>
                </a:solidFill>
                <a:effectLst/>
                <a:latin typeface="Consolas" panose="020B0609020204030204" pitchFamily="49" charset="0"/>
              </a:rPr>
              <a:t>"</a:t>
            </a:r>
            <a:r>
              <a:rPr lang="zh-CN" altLang="en-US" b="0" i="0" dirty="0">
                <a:solidFill>
                  <a:srgbClr val="DF5000"/>
                </a:solidFill>
                <a:effectLst/>
                <a:latin typeface="Consolas" panose="020B0609020204030204" pitchFamily="49" charset="0"/>
              </a:rPr>
              <a:t>主要资产</a:t>
            </a:r>
            <a:r>
              <a:rPr lang="en-US" altLang="zh-CN" b="0" i="0" dirty="0">
                <a:solidFill>
                  <a:srgbClr val="DF5000"/>
                </a:solidFill>
                <a:effectLst/>
                <a:latin typeface="Consolas" panose="020B0609020204030204" pitchFamily="49" charset="0"/>
              </a:rPr>
              <a:t>"</a:t>
            </a:r>
            <a:r>
              <a:rPr lang="en-US" altLang="zh-CN" b="0" i="0" dirty="0">
                <a:solidFill>
                  <a:srgbClr val="333333"/>
                </a:solidFill>
                <a:effectLst/>
                <a:latin typeface="Consolas" panose="020B0609020204030204" pitchFamily="49" charset="0"/>
              </a:rPr>
              <a:t>); Property </a:t>
            </a:r>
            <a:r>
              <a:rPr lang="zh-CN" altLang="en-US" b="0" i="0" dirty="0">
                <a:solidFill>
                  <a:srgbClr val="333333"/>
                </a:solidFill>
                <a:effectLst/>
                <a:latin typeface="Consolas" panose="020B0609020204030204" pitchFamily="49" charset="0"/>
              </a:rPr>
              <a:t>股东 </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myMod.createProperty</a:t>
            </a:r>
            <a:r>
              <a:rPr lang="en-US" altLang="zh-CN" b="0" i="0" dirty="0">
                <a:solidFill>
                  <a:srgbClr val="333333"/>
                </a:solidFill>
                <a:effectLst/>
                <a:latin typeface="Consolas" panose="020B0609020204030204" pitchFamily="49" charset="0"/>
              </a:rPr>
              <a:t>(finance + </a:t>
            </a:r>
            <a:r>
              <a:rPr lang="en-US" altLang="zh-CN" b="0" i="0" dirty="0">
                <a:solidFill>
                  <a:srgbClr val="DF5000"/>
                </a:solidFill>
                <a:effectLst/>
                <a:latin typeface="Consolas" panose="020B0609020204030204" pitchFamily="49" charset="0"/>
              </a:rPr>
              <a:t>"</a:t>
            </a:r>
            <a:r>
              <a:rPr lang="zh-CN" altLang="en-US" b="0" i="0" dirty="0">
                <a:solidFill>
                  <a:srgbClr val="DF5000"/>
                </a:solidFill>
                <a:effectLst/>
                <a:latin typeface="Consolas" panose="020B0609020204030204" pitchFamily="49" charset="0"/>
              </a:rPr>
              <a:t>股东</a:t>
            </a:r>
            <a:r>
              <a:rPr lang="en-US" altLang="zh-CN" b="0" i="0" dirty="0">
                <a:solidFill>
                  <a:srgbClr val="DF5000"/>
                </a:solidFill>
                <a:effectLst/>
                <a:latin typeface="Consolas" panose="020B0609020204030204" pitchFamily="49" charset="0"/>
              </a:rPr>
              <a:t>"</a:t>
            </a:r>
            <a:r>
              <a:rPr lang="en-US" altLang="zh-CN" b="0" i="0" dirty="0">
                <a:solidFill>
                  <a:srgbClr val="333333"/>
                </a:solidFill>
                <a:effectLst/>
                <a:latin typeface="Consolas" panose="020B0609020204030204" pitchFamily="49" charset="0"/>
              </a:rPr>
              <a:t>); Property </a:t>
            </a:r>
            <a:r>
              <a:rPr lang="zh-CN" altLang="en-US" b="0" i="0" dirty="0">
                <a:solidFill>
                  <a:srgbClr val="333333"/>
                </a:solidFill>
                <a:effectLst/>
                <a:latin typeface="Consolas" panose="020B0609020204030204" pitchFamily="49" charset="0"/>
              </a:rPr>
              <a:t>关联交易 </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myMod.createProperty</a:t>
            </a:r>
            <a:r>
              <a:rPr lang="en-US" altLang="zh-CN" b="0" i="0" dirty="0">
                <a:solidFill>
                  <a:srgbClr val="333333"/>
                </a:solidFill>
                <a:effectLst/>
                <a:latin typeface="Consolas" panose="020B0609020204030204" pitchFamily="49" charset="0"/>
              </a:rPr>
              <a:t>(finance + </a:t>
            </a:r>
            <a:r>
              <a:rPr lang="en-US" altLang="zh-CN" b="0" i="0" dirty="0">
                <a:solidFill>
                  <a:srgbClr val="DF5000"/>
                </a:solidFill>
                <a:effectLst/>
                <a:latin typeface="Consolas" panose="020B0609020204030204" pitchFamily="49" charset="0"/>
              </a:rPr>
              <a:t>"</a:t>
            </a:r>
            <a:r>
              <a:rPr lang="zh-CN" altLang="en-US" b="0" i="0" dirty="0">
                <a:solidFill>
                  <a:srgbClr val="DF5000"/>
                </a:solidFill>
                <a:effectLst/>
                <a:latin typeface="Consolas" panose="020B0609020204030204" pitchFamily="49" charset="0"/>
              </a:rPr>
              <a:t>关联交易</a:t>
            </a:r>
            <a:r>
              <a:rPr lang="en-US" altLang="zh-CN" b="0" i="0" dirty="0">
                <a:solidFill>
                  <a:srgbClr val="DF5000"/>
                </a:solidFill>
                <a:effectLst/>
                <a:latin typeface="Consolas" panose="020B0609020204030204" pitchFamily="49" charset="0"/>
              </a:rPr>
              <a:t>"</a:t>
            </a:r>
            <a:r>
              <a:rPr lang="en-US" altLang="zh-CN" b="0" i="0" dirty="0">
                <a:solidFill>
                  <a:srgbClr val="333333"/>
                </a:solidFill>
                <a:effectLst/>
                <a:latin typeface="Consolas" panose="020B0609020204030204" pitchFamily="49" charset="0"/>
              </a:rPr>
              <a:t>); Property </a:t>
            </a:r>
            <a:r>
              <a:rPr lang="zh-CN" altLang="en-US" b="0" i="0" dirty="0">
                <a:solidFill>
                  <a:srgbClr val="333333"/>
                </a:solidFill>
                <a:effectLst/>
                <a:latin typeface="Consolas" panose="020B0609020204030204" pitchFamily="49" charset="0"/>
              </a:rPr>
              <a:t>收购 </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myMod.createProperty</a:t>
            </a:r>
            <a:r>
              <a:rPr lang="en-US" altLang="zh-CN" b="0" i="0" dirty="0">
                <a:solidFill>
                  <a:srgbClr val="333333"/>
                </a:solidFill>
                <a:effectLst/>
                <a:latin typeface="Consolas" panose="020B0609020204030204" pitchFamily="49" charset="0"/>
              </a:rPr>
              <a:t>(finance + </a:t>
            </a:r>
            <a:r>
              <a:rPr lang="en-US" altLang="zh-CN" b="0" i="0" dirty="0">
                <a:solidFill>
                  <a:srgbClr val="DF5000"/>
                </a:solidFill>
                <a:effectLst/>
                <a:latin typeface="Consolas" panose="020B0609020204030204" pitchFamily="49" charset="0"/>
              </a:rPr>
              <a:t>"</a:t>
            </a:r>
            <a:r>
              <a:rPr lang="zh-CN" altLang="en-US" b="0" i="0" dirty="0">
                <a:solidFill>
                  <a:srgbClr val="DF5000"/>
                </a:solidFill>
                <a:effectLst/>
                <a:latin typeface="Consolas" panose="020B0609020204030204" pitchFamily="49" charset="0"/>
              </a:rPr>
              <a:t>收购</a:t>
            </a:r>
            <a:r>
              <a:rPr lang="en-US" altLang="zh-CN" b="0" i="0" dirty="0">
                <a:solidFill>
                  <a:srgbClr val="DF5000"/>
                </a:solidFill>
                <a:effectLst/>
                <a:latin typeface="Consolas" panose="020B0609020204030204" pitchFamily="49" charset="0"/>
              </a:rPr>
              <a:t>"</a:t>
            </a:r>
            <a:r>
              <a:rPr lang="en-US" altLang="zh-CN" b="0" i="0" dirty="0">
                <a:solidFill>
                  <a:srgbClr val="333333"/>
                </a:solidFill>
                <a:effectLst/>
                <a:latin typeface="Consolas" panose="020B0609020204030204" pitchFamily="49" charset="0"/>
              </a:rPr>
              <a:t>);</a:t>
            </a:r>
            <a:endParaRPr lang="zh-CN" altLang="en-US" dirty="0"/>
          </a:p>
        </p:txBody>
      </p:sp>
    </p:spTree>
    <p:extLst>
      <p:ext uri="{BB962C8B-B14F-4D97-AF65-F5344CB8AC3E}">
        <p14:creationId xmlns:p14="http://schemas.microsoft.com/office/powerpoint/2010/main" val="1319062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规则推理</a:t>
            </a:r>
            <a:r>
              <a:rPr lang="en-US" altLang="zh-CN" dirty="0"/>
              <a:t>demo2</a:t>
            </a:r>
            <a:endParaRPr lang="zh-CN" altLang="en-US" dirty="0"/>
          </a:p>
        </p:txBody>
      </p:sp>
      <p:sp>
        <p:nvSpPr>
          <p:cNvPr id="7" name="文本框 6">
            <a:extLst>
              <a:ext uri="{FF2B5EF4-FFF2-40B4-BE49-F238E27FC236}">
                <a16:creationId xmlns:a16="http://schemas.microsoft.com/office/drawing/2014/main" id="{8A77C0DA-71B9-4053-83C5-425996DA50B2}"/>
              </a:ext>
            </a:extLst>
          </p:cNvPr>
          <p:cNvSpPr txBox="1"/>
          <p:nvPr/>
        </p:nvSpPr>
        <p:spPr>
          <a:xfrm flipH="1">
            <a:off x="1457325" y="1210549"/>
            <a:ext cx="12277725" cy="5293757"/>
          </a:xfrm>
          <a:prstGeom prst="rect">
            <a:avLst/>
          </a:prstGeom>
          <a:noFill/>
        </p:spPr>
        <p:txBody>
          <a:bodyPr wrap="square" rtlCol="0">
            <a:spAutoFit/>
          </a:bodyPr>
          <a:lstStyle/>
          <a:p>
            <a:r>
              <a:rPr lang="en-US" altLang="zh-CN" sz="1600" b="0" i="0" dirty="0">
                <a:solidFill>
                  <a:srgbClr val="969896"/>
                </a:solidFill>
                <a:effectLst/>
                <a:latin typeface="Consolas" panose="020B0609020204030204" pitchFamily="49" charset="0"/>
              </a:rPr>
              <a:t>// </a:t>
            </a:r>
            <a:r>
              <a:rPr lang="zh-CN" altLang="en-US" sz="1600" b="0" i="0" dirty="0">
                <a:solidFill>
                  <a:srgbClr val="969896"/>
                </a:solidFill>
                <a:effectLst/>
                <a:latin typeface="Consolas" panose="020B0609020204030204" pitchFamily="49" charset="0"/>
              </a:rPr>
              <a:t>加入三元组</a:t>
            </a:r>
            <a:r>
              <a:rPr lang="zh-CN" altLang="en-US" sz="1600" b="0" i="0" dirty="0">
                <a:solidFill>
                  <a:srgbClr val="333333"/>
                </a:solidFill>
                <a:effectLst/>
                <a:latin typeface="Consolas" panose="020B0609020204030204" pitchFamily="49" charset="0"/>
              </a:rPr>
              <a:t> </a:t>
            </a:r>
            <a:endParaRPr lang="en-US" altLang="zh-CN" sz="1600" b="0" i="0" dirty="0">
              <a:solidFill>
                <a:srgbClr val="333333"/>
              </a:solidFill>
              <a:effectLst/>
              <a:latin typeface="Consolas" panose="020B0609020204030204" pitchFamily="49" charset="0"/>
            </a:endParaRPr>
          </a:p>
          <a:p>
            <a:r>
              <a:rPr lang="en-US" altLang="zh-CN" sz="1600" b="0" i="0" dirty="0" err="1">
                <a:solidFill>
                  <a:srgbClr val="333333"/>
                </a:solidFill>
                <a:effectLst/>
                <a:latin typeface="Consolas" panose="020B0609020204030204" pitchFamily="49" charset="0"/>
              </a:rPr>
              <a:t>myMod.</a:t>
            </a:r>
            <a:r>
              <a:rPr lang="en-US" altLang="zh-CN" sz="1600" b="0" i="0" dirty="0" err="1">
                <a:solidFill>
                  <a:srgbClr val="A71D5D"/>
                </a:solidFill>
                <a:effectLst/>
                <a:latin typeface="Consolas" panose="020B0609020204030204" pitchFamily="49" charset="0"/>
              </a:rPr>
              <a:t>add</a:t>
            </a:r>
            <a:r>
              <a:rPr lang="en-US" altLang="zh-CN" sz="1600" b="0" i="0" dirty="0">
                <a:solidFill>
                  <a:srgbClr val="333333"/>
                </a:solidFill>
                <a:effectLst/>
                <a:latin typeface="Consolas" panose="020B0609020204030204" pitchFamily="49" charset="0"/>
              </a:rPr>
              <a:t>(</a:t>
            </a:r>
            <a:r>
              <a:rPr lang="zh-CN" altLang="en-US" sz="1600" b="0" i="0" dirty="0">
                <a:solidFill>
                  <a:srgbClr val="333333"/>
                </a:solidFill>
                <a:effectLst/>
                <a:latin typeface="Consolas" panose="020B0609020204030204" pitchFamily="49" charset="0"/>
              </a:rPr>
              <a:t>孙宏斌</a:t>
            </a:r>
            <a:r>
              <a:rPr lang="en-US" altLang="zh-CN" sz="1600" b="0" i="0" dirty="0">
                <a:solidFill>
                  <a:srgbClr val="333333"/>
                </a:solidFill>
                <a:effectLst/>
                <a:latin typeface="Consolas" panose="020B0609020204030204" pitchFamily="49" charset="0"/>
              </a:rPr>
              <a:t>, </a:t>
            </a:r>
            <a:r>
              <a:rPr lang="zh-CN" altLang="en-US" sz="1600" b="0" i="0" dirty="0">
                <a:solidFill>
                  <a:srgbClr val="333333"/>
                </a:solidFill>
                <a:effectLst/>
                <a:latin typeface="Consolas" panose="020B0609020204030204" pitchFamily="49" charset="0"/>
              </a:rPr>
              <a:t>执掌</a:t>
            </a:r>
            <a:r>
              <a:rPr lang="en-US" altLang="zh-CN" sz="1600" b="0" i="0" dirty="0">
                <a:solidFill>
                  <a:srgbClr val="333333"/>
                </a:solidFill>
                <a:effectLst/>
                <a:latin typeface="Consolas" panose="020B0609020204030204" pitchFamily="49" charset="0"/>
              </a:rPr>
              <a:t>, </a:t>
            </a:r>
            <a:r>
              <a:rPr lang="zh-CN" altLang="en-US" sz="1600" b="0" i="0" dirty="0">
                <a:solidFill>
                  <a:srgbClr val="333333"/>
                </a:solidFill>
                <a:effectLst/>
                <a:latin typeface="Consolas" panose="020B0609020204030204" pitchFamily="49" charset="0"/>
              </a:rPr>
              <a:t>融创中国</a:t>
            </a:r>
            <a:r>
              <a:rPr lang="en-US" altLang="zh-CN" sz="1600" b="0" i="0" dirty="0">
                <a:solidFill>
                  <a:srgbClr val="333333"/>
                </a:solidFill>
                <a:effectLst/>
                <a:latin typeface="Consolas" panose="020B0609020204030204" pitchFamily="49" charset="0"/>
              </a:rPr>
              <a:t>); </a:t>
            </a:r>
          </a:p>
          <a:p>
            <a:r>
              <a:rPr lang="en-US" altLang="zh-CN" sz="1600" b="0" i="0" dirty="0" err="1">
                <a:solidFill>
                  <a:srgbClr val="333333"/>
                </a:solidFill>
                <a:effectLst/>
                <a:latin typeface="Consolas" panose="020B0609020204030204" pitchFamily="49" charset="0"/>
              </a:rPr>
              <a:t>myMod.</a:t>
            </a:r>
            <a:r>
              <a:rPr lang="en-US" altLang="zh-CN" sz="1600" b="0" i="0" dirty="0" err="1">
                <a:solidFill>
                  <a:srgbClr val="A71D5D"/>
                </a:solidFill>
                <a:effectLst/>
                <a:latin typeface="Consolas" panose="020B0609020204030204" pitchFamily="49" charset="0"/>
              </a:rPr>
              <a:t>add</a:t>
            </a:r>
            <a:r>
              <a:rPr lang="en-US" altLang="zh-CN" sz="1600" b="0" i="0" dirty="0">
                <a:solidFill>
                  <a:srgbClr val="333333"/>
                </a:solidFill>
                <a:effectLst/>
                <a:latin typeface="Consolas" panose="020B0609020204030204" pitchFamily="49" charset="0"/>
              </a:rPr>
              <a:t>(</a:t>
            </a:r>
            <a:r>
              <a:rPr lang="zh-CN" altLang="en-US" sz="1600" b="0" i="0" dirty="0">
                <a:solidFill>
                  <a:srgbClr val="333333"/>
                </a:solidFill>
                <a:effectLst/>
                <a:latin typeface="Consolas" panose="020B0609020204030204" pitchFamily="49" charset="0"/>
              </a:rPr>
              <a:t>贾跃亭</a:t>
            </a:r>
            <a:r>
              <a:rPr lang="en-US" altLang="zh-CN" sz="1600" b="0" i="0" dirty="0">
                <a:solidFill>
                  <a:srgbClr val="333333"/>
                </a:solidFill>
                <a:effectLst/>
                <a:latin typeface="Consolas" panose="020B0609020204030204" pitchFamily="49" charset="0"/>
              </a:rPr>
              <a:t>, </a:t>
            </a:r>
            <a:r>
              <a:rPr lang="zh-CN" altLang="en-US" sz="1600" b="0" i="0" dirty="0">
                <a:solidFill>
                  <a:srgbClr val="333333"/>
                </a:solidFill>
                <a:effectLst/>
                <a:latin typeface="Consolas" panose="020B0609020204030204" pitchFamily="49" charset="0"/>
              </a:rPr>
              <a:t>执掌</a:t>
            </a:r>
            <a:r>
              <a:rPr lang="en-US" altLang="zh-CN" sz="1600" b="0" i="0" dirty="0">
                <a:solidFill>
                  <a:srgbClr val="333333"/>
                </a:solidFill>
                <a:effectLst/>
                <a:latin typeface="Consolas" panose="020B0609020204030204" pitchFamily="49" charset="0"/>
              </a:rPr>
              <a:t>, </a:t>
            </a:r>
            <a:r>
              <a:rPr lang="zh-CN" altLang="en-US" sz="1600" b="0" i="0" dirty="0">
                <a:solidFill>
                  <a:srgbClr val="333333"/>
                </a:solidFill>
                <a:effectLst/>
                <a:latin typeface="Consolas" panose="020B0609020204030204" pitchFamily="49" charset="0"/>
              </a:rPr>
              <a:t>乐视网</a:t>
            </a:r>
            <a:r>
              <a:rPr lang="en-US" altLang="zh-CN" sz="1600" b="0" i="0" dirty="0">
                <a:solidFill>
                  <a:srgbClr val="333333"/>
                </a:solidFill>
                <a:effectLst/>
                <a:latin typeface="Consolas" panose="020B0609020204030204" pitchFamily="49" charset="0"/>
              </a:rPr>
              <a:t>); </a:t>
            </a:r>
          </a:p>
          <a:p>
            <a:r>
              <a:rPr lang="en-US" altLang="zh-CN" sz="1600" b="0" i="0" dirty="0" err="1">
                <a:solidFill>
                  <a:srgbClr val="333333"/>
                </a:solidFill>
                <a:effectLst/>
                <a:latin typeface="Consolas" panose="020B0609020204030204" pitchFamily="49" charset="0"/>
              </a:rPr>
              <a:t>myMod.</a:t>
            </a:r>
            <a:r>
              <a:rPr lang="en-US" altLang="zh-CN" sz="1600" b="0" i="0" dirty="0" err="1">
                <a:solidFill>
                  <a:srgbClr val="A71D5D"/>
                </a:solidFill>
                <a:effectLst/>
                <a:latin typeface="Consolas" panose="020B0609020204030204" pitchFamily="49" charset="0"/>
              </a:rPr>
              <a:t>add</a:t>
            </a:r>
            <a:r>
              <a:rPr lang="en-US" altLang="zh-CN" sz="1600" b="0" i="0" dirty="0">
                <a:solidFill>
                  <a:srgbClr val="333333"/>
                </a:solidFill>
                <a:effectLst/>
                <a:latin typeface="Consolas" panose="020B0609020204030204" pitchFamily="49" charset="0"/>
              </a:rPr>
              <a:t>(</a:t>
            </a:r>
            <a:r>
              <a:rPr lang="zh-CN" altLang="en-US" sz="1600" b="0" i="0" dirty="0">
                <a:solidFill>
                  <a:srgbClr val="333333"/>
                </a:solidFill>
                <a:effectLst/>
                <a:latin typeface="Consolas" panose="020B0609020204030204" pitchFamily="49" charset="0"/>
              </a:rPr>
              <a:t>王健林</a:t>
            </a:r>
            <a:r>
              <a:rPr lang="en-US" altLang="zh-CN" sz="1600" b="0" i="0" dirty="0">
                <a:solidFill>
                  <a:srgbClr val="333333"/>
                </a:solidFill>
                <a:effectLst/>
                <a:latin typeface="Consolas" panose="020B0609020204030204" pitchFamily="49" charset="0"/>
              </a:rPr>
              <a:t>, </a:t>
            </a:r>
            <a:r>
              <a:rPr lang="zh-CN" altLang="en-US" sz="1600" b="0" i="0" dirty="0">
                <a:solidFill>
                  <a:srgbClr val="333333"/>
                </a:solidFill>
                <a:effectLst/>
                <a:latin typeface="Consolas" panose="020B0609020204030204" pitchFamily="49" charset="0"/>
              </a:rPr>
              <a:t>执掌</a:t>
            </a:r>
            <a:r>
              <a:rPr lang="en-US" altLang="zh-CN" sz="1600" b="0" i="0" dirty="0">
                <a:solidFill>
                  <a:srgbClr val="333333"/>
                </a:solidFill>
                <a:effectLst/>
                <a:latin typeface="Consolas" panose="020B0609020204030204" pitchFamily="49" charset="0"/>
              </a:rPr>
              <a:t>, </a:t>
            </a:r>
            <a:r>
              <a:rPr lang="zh-CN" altLang="en-US" sz="1600" b="0" i="0" dirty="0">
                <a:solidFill>
                  <a:srgbClr val="333333"/>
                </a:solidFill>
                <a:effectLst/>
                <a:latin typeface="Consolas" panose="020B0609020204030204" pitchFamily="49" charset="0"/>
              </a:rPr>
              <a:t>万达集团</a:t>
            </a:r>
            <a:r>
              <a:rPr lang="en-US" altLang="zh-CN" sz="1600" b="0" i="0" dirty="0">
                <a:solidFill>
                  <a:srgbClr val="333333"/>
                </a:solidFill>
                <a:effectLst/>
                <a:latin typeface="Consolas" panose="020B0609020204030204" pitchFamily="49" charset="0"/>
              </a:rPr>
              <a:t>); </a:t>
            </a:r>
          </a:p>
          <a:p>
            <a:r>
              <a:rPr lang="en-US" altLang="zh-CN" sz="1600" b="0" i="0" dirty="0" err="1">
                <a:solidFill>
                  <a:srgbClr val="333333"/>
                </a:solidFill>
                <a:effectLst/>
                <a:latin typeface="Consolas" panose="020B0609020204030204" pitchFamily="49" charset="0"/>
              </a:rPr>
              <a:t>myMod.</a:t>
            </a:r>
            <a:r>
              <a:rPr lang="en-US" altLang="zh-CN" sz="1600" b="0" i="0" dirty="0" err="1">
                <a:solidFill>
                  <a:srgbClr val="A71D5D"/>
                </a:solidFill>
                <a:effectLst/>
                <a:latin typeface="Consolas" panose="020B0609020204030204" pitchFamily="49" charset="0"/>
              </a:rPr>
              <a:t>add</a:t>
            </a:r>
            <a:r>
              <a:rPr lang="en-US" altLang="zh-CN" sz="1600" b="0" i="0" dirty="0">
                <a:solidFill>
                  <a:srgbClr val="333333"/>
                </a:solidFill>
                <a:effectLst/>
                <a:latin typeface="Consolas" panose="020B0609020204030204" pitchFamily="49" charset="0"/>
              </a:rPr>
              <a:t>(</a:t>
            </a:r>
            <a:r>
              <a:rPr lang="zh-CN" altLang="en-US" sz="1600" b="0" i="0" dirty="0">
                <a:solidFill>
                  <a:srgbClr val="333333"/>
                </a:solidFill>
                <a:effectLst/>
                <a:latin typeface="Consolas" panose="020B0609020204030204" pitchFamily="49" charset="0"/>
              </a:rPr>
              <a:t>乐视网</a:t>
            </a:r>
            <a:r>
              <a:rPr lang="en-US" altLang="zh-CN" sz="1600" b="0" i="0" dirty="0">
                <a:solidFill>
                  <a:srgbClr val="333333"/>
                </a:solidFill>
                <a:effectLst/>
                <a:latin typeface="Consolas" panose="020B0609020204030204" pitchFamily="49" charset="0"/>
              </a:rPr>
              <a:t>, </a:t>
            </a:r>
            <a:r>
              <a:rPr lang="en-US" altLang="zh-CN" sz="1600" b="0" i="0" dirty="0" err="1">
                <a:solidFill>
                  <a:srgbClr val="333333"/>
                </a:solidFill>
                <a:effectLst/>
                <a:latin typeface="Consolas" panose="020B0609020204030204" pitchFamily="49" charset="0"/>
              </a:rPr>
              <a:t>RDF.type</a:t>
            </a:r>
            <a:r>
              <a:rPr lang="en-US" altLang="zh-CN" sz="1600" b="0" i="0" dirty="0">
                <a:solidFill>
                  <a:srgbClr val="333333"/>
                </a:solidFill>
                <a:effectLst/>
                <a:latin typeface="Consolas" panose="020B0609020204030204" pitchFamily="49" charset="0"/>
              </a:rPr>
              <a:t>, </a:t>
            </a:r>
            <a:r>
              <a:rPr lang="zh-CN" altLang="en-US" sz="1600" b="0" i="0" dirty="0">
                <a:solidFill>
                  <a:srgbClr val="333333"/>
                </a:solidFill>
                <a:effectLst/>
                <a:latin typeface="Consolas" panose="020B0609020204030204" pitchFamily="49" charset="0"/>
              </a:rPr>
              <a:t>公司</a:t>
            </a:r>
            <a:r>
              <a:rPr lang="en-US" altLang="zh-CN" sz="1600" b="0" i="0" dirty="0">
                <a:solidFill>
                  <a:srgbClr val="333333"/>
                </a:solidFill>
                <a:effectLst/>
                <a:latin typeface="Consolas" panose="020B0609020204030204" pitchFamily="49" charset="0"/>
              </a:rPr>
              <a:t>); </a:t>
            </a:r>
          </a:p>
          <a:p>
            <a:r>
              <a:rPr lang="en-US" altLang="zh-CN" sz="1600" b="0" i="0" dirty="0" err="1">
                <a:solidFill>
                  <a:srgbClr val="333333"/>
                </a:solidFill>
                <a:effectLst/>
                <a:latin typeface="Consolas" panose="020B0609020204030204" pitchFamily="49" charset="0"/>
              </a:rPr>
              <a:t>myMod.</a:t>
            </a:r>
            <a:r>
              <a:rPr lang="en-US" altLang="zh-CN" sz="1600" b="0" i="0" dirty="0" err="1">
                <a:solidFill>
                  <a:srgbClr val="A71D5D"/>
                </a:solidFill>
                <a:effectLst/>
                <a:latin typeface="Consolas" panose="020B0609020204030204" pitchFamily="49" charset="0"/>
              </a:rPr>
              <a:t>add</a:t>
            </a:r>
            <a:r>
              <a:rPr lang="en-US" altLang="zh-CN" sz="1600" b="0" i="0" dirty="0">
                <a:solidFill>
                  <a:srgbClr val="333333"/>
                </a:solidFill>
                <a:effectLst/>
                <a:latin typeface="Consolas" panose="020B0609020204030204" pitchFamily="49" charset="0"/>
              </a:rPr>
              <a:t>(</a:t>
            </a:r>
            <a:r>
              <a:rPr lang="zh-CN" altLang="en-US" sz="1600" b="0" i="0" dirty="0">
                <a:solidFill>
                  <a:srgbClr val="333333"/>
                </a:solidFill>
                <a:effectLst/>
                <a:latin typeface="Consolas" panose="020B0609020204030204" pitchFamily="49" charset="0"/>
              </a:rPr>
              <a:t>万达集团</a:t>
            </a:r>
            <a:r>
              <a:rPr lang="en-US" altLang="zh-CN" sz="1600" b="0" i="0" dirty="0">
                <a:solidFill>
                  <a:srgbClr val="333333"/>
                </a:solidFill>
                <a:effectLst/>
                <a:latin typeface="Consolas" panose="020B0609020204030204" pitchFamily="49" charset="0"/>
              </a:rPr>
              <a:t>, </a:t>
            </a:r>
            <a:r>
              <a:rPr lang="en-US" altLang="zh-CN" sz="1600" b="0" i="0" dirty="0" err="1">
                <a:solidFill>
                  <a:srgbClr val="333333"/>
                </a:solidFill>
                <a:effectLst/>
                <a:latin typeface="Consolas" panose="020B0609020204030204" pitchFamily="49" charset="0"/>
              </a:rPr>
              <a:t>RDF.type</a:t>
            </a:r>
            <a:r>
              <a:rPr lang="en-US" altLang="zh-CN" sz="1600" b="0" i="0" dirty="0">
                <a:solidFill>
                  <a:srgbClr val="333333"/>
                </a:solidFill>
                <a:effectLst/>
                <a:latin typeface="Consolas" panose="020B0609020204030204" pitchFamily="49" charset="0"/>
              </a:rPr>
              <a:t>, </a:t>
            </a:r>
            <a:r>
              <a:rPr lang="zh-CN" altLang="en-US" sz="1600" b="0" i="0" dirty="0">
                <a:solidFill>
                  <a:srgbClr val="333333"/>
                </a:solidFill>
                <a:effectLst/>
                <a:latin typeface="Consolas" panose="020B0609020204030204" pitchFamily="49" charset="0"/>
              </a:rPr>
              <a:t>公司</a:t>
            </a:r>
            <a:r>
              <a:rPr lang="en-US" altLang="zh-CN" sz="1600" b="0" i="0" dirty="0">
                <a:solidFill>
                  <a:srgbClr val="333333"/>
                </a:solidFill>
                <a:effectLst/>
                <a:latin typeface="Consolas" panose="020B0609020204030204" pitchFamily="49" charset="0"/>
              </a:rPr>
              <a:t>); </a:t>
            </a:r>
          </a:p>
          <a:p>
            <a:r>
              <a:rPr lang="en-US" altLang="zh-CN" sz="1600" b="0" i="0" dirty="0" err="1">
                <a:solidFill>
                  <a:srgbClr val="333333"/>
                </a:solidFill>
                <a:effectLst/>
                <a:latin typeface="Consolas" panose="020B0609020204030204" pitchFamily="49" charset="0"/>
              </a:rPr>
              <a:t>myMod.</a:t>
            </a:r>
            <a:r>
              <a:rPr lang="en-US" altLang="zh-CN" sz="1600" b="0" i="0" dirty="0" err="1">
                <a:solidFill>
                  <a:srgbClr val="A71D5D"/>
                </a:solidFill>
                <a:effectLst/>
                <a:latin typeface="Consolas" panose="020B0609020204030204" pitchFamily="49" charset="0"/>
              </a:rPr>
              <a:t>add</a:t>
            </a:r>
            <a:r>
              <a:rPr lang="en-US" altLang="zh-CN" sz="1600" b="0" i="0" dirty="0">
                <a:solidFill>
                  <a:srgbClr val="333333"/>
                </a:solidFill>
                <a:effectLst/>
                <a:latin typeface="Consolas" panose="020B0609020204030204" pitchFamily="49" charset="0"/>
              </a:rPr>
              <a:t>(</a:t>
            </a:r>
            <a:r>
              <a:rPr lang="zh-CN" altLang="en-US" sz="1600" b="0" i="0" dirty="0">
                <a:solidFill>
                  <a:srgbClr val="333333"/>
                </a:solidFill>
                <a:effectLst/>
                <a:latin typeface="Consolas" panose="020B0609020204030204" pitchFamily="49" charset="0"/>
              </a:rPr>
              <a:t>融创中国</a:t>
            </a:r>
            <a:r>
              <a:rPr lang="en-US" altLang="zh-CN" sz="1600" b="0" i="0" dirty="0">
                <a:solidFill>
                  <a:srgbClr val="333333"/>
                </a:solidFill>
                <a:effectLst/>
                <a:latin typeface="Consolas" panose="020B0609020204030204" pitchFamily="49" charset="0"/>
              </a:rPr>
              <a:t>, </a:t>
            </a:r>
            <a:r>
              <a:rPr lang="en-US" altLang="zh-CN" sz="1600" b="0" i="0" dirty="0" err="1">
                <a:solidFill>
                  <a:srgbClr val="333333"/>
                </a:solidFill>
                <a:effectLst/>
                <a:latin typeface="Consolas" panose="020B0609020204030204" pitchFamily="49" charset="0"/>
              </a:rPr>
              <a:t>RDF.type</a:t>
            </a:r>
            <a:r>
              <a:rPr lang="en-US" altLang="zh-CN" sz="1600" b="0" i="0" dirty="0">
                <a:solidFill>
                  <a:srgbClr val="333333"/>
                </a:solidFill>
                <a:effectLst/>
                <a:latin typeface="Consolas" panose="020B0609020204030204" pitchFamily="49" charset="0"/>
              </a:rPr>
              <a:t>, </a:t>
            </a:r>
            <a:r>
              <a:rPr lang="zh-CN" altLang="en-US" sz="1600" b="0" i="0" dirty="0">
                <a:solidFill>
                  <a:srgbClr val="333333"/>
                </a:solidFill>
                <a:effectLst/>
                <a:latin typeface="Consolas" panose="020B0609020204030204" pitchFamily="49" charset="0"/>
              </a:rPr>
              <a:t>地产公司</a:t>
            </a:r>
            <a:r>
              <a:rPr lang="en-US" altLang="zh-CN" sz="1600" b="0" i="0" dirty="0">
                <a:solidFill>
                  <a:srgbClr val="333333"/>
                </a:solidFill>
                <a:effectLst/>
                <a:latin typeface="Consolas" panose="020B0609020204030204" pitchFamily="49" charset="0"/>
              </a:rPr>
              <a:t>); </a:t>
            </a:r>
          </a:p>
          <a:p>
            <a:r>
              <a:rPr lang="en-US" altLang="zh-CN" sz="1600" b="0" i="0" dirty="0" err="1">
                <a:solidFill>
                  <a:srgbClr val="333333"/>
                </a:solidFill>
                <a:effectLst/>
                <a:latin typeface="Consolas" panose="020B0609020204030204" pitchFamily="49" charset="0"/>
              </a:rPr>
              <a:t>myMod.</a:t>
            </a:r>
            <a:r>
              <a:rPr lang="en-US" altLang="zh-CN" sz="1600" b="0" i="0" dirty="0" err="1">
                <a:solidFill>
                  <a:srgbClr val="A71D5D"/>
                </a:solidFill>
                <a:effectLst/>
                <a:latin typeface="Consolas" panose="020B0609020204030204" pitchFamily="49" charset="0"/>
              </a:rPr>
              <a:t>add</a:t>
            </a:r>
            <a:r>
              <a:rPr lang="en-US" altLang="zh-CN" sz="1600" b="0" i="0" dirty="0">
                <a:solidFill>
                  <a:srgbClr val="333333"/>
                </a:solidFill>
                <a:effectLst/>
                <a:latin typeface="Consolas" panose="020B0609020204030204" pitchFamily="49" charset="0"/>
              </a:rPr>
              <a:t>(</a:t>
            </a:r>
            <a:r>
              <a:rPr lang="zh-CN" altLang="en-US" sz="1600" b="0" i="0" dirty="0">
                <a:solidFill>
                  <a:srgbClr val="333333"/>
                </a:solidFill>
                <a:effectLst/>
                <a:latin typeface="Consolas" panose="020B0609020204030204" pitchFamily="49" charset="0"/>
              </a:rPr>
              <a:t>地产公司</a:t>
            </a:r>
            <a:r>
              <a:rPr lang="en-US" altLang="zh-CN" sz="1600" b="0" i="0" dirty="0">
                <a:solidFill>
                  <a:srgbClr val="333333"/>
                </a:solidFill>
                <a:effectLst/>
                <a:latin typeface="Consolas" panose="020B0609020204030204" pitchFamily="49" charset="0"/>
              </a:rPr>
              <a:t>, </a:t>
            </a:r>
            <a:r>
              <a:rPr lang="en-US" altLang="zh-CN" sz="1600" b="0" i="0" dirty="0" err="1">
                <a:solidFill>
                  <a:srgbClr val="333333"/>
                </a:solidFill>
                <a:effectLst/>
                <a:latin typeface="Consolas" panose="020B0609020204030204" pitchFamily="49" charset="0"/>
              </a:rPr>
              <a:t>RDFS.subClassOf</a:t>
            </a:r>
            <a:r>
              <a:rPr lang="en-US" altLang="zh-CN" sz="1600" b="0" i="0" dirty="0">
                <a:solidFill>
                  <a:srgbClr val="333333"/>
                </a:solidFill>
                <a:effectLst/>
                <a:latin typeface="Consolas" panose="020B0609020204030204" pitchFamily="49" charset="0"/>
              </a:rPr>
              <a:t>, </a:t>
            </a:r>
            <a:r>
              <a:rPr lang="zh-CN" altLang="en-US" sz="1600" b="0" i="0" dirty="0">
                <a:solidFill>
                  <a:srgbClr val="333333"/>
                </a:solidFill>
                <a:effectLst/>
                <a:latin typeface="Consolas" panose="020B0609020204030204" pitchFamily="49" charset="0"/>
              </a:rPr>
              <a:t>公司</a:t>
            </a:r>
            <a:r>
              <a:rPr lang="en-US" altLang="zh-CN" sz="1600" b="0" i="0" dirty="0">
                <a:solidFill>
                  <a:srgbClr val="333333"/>
                </a:solidFill>
                <a:effectLst/>
                <a:latin typeface="Consolas" panose="020B0609020204030204" pitchFamily="49" charset="0"/>
              </a:rPr>
              <a:t>); </a:t>
            </a:r>
          </a:p>
          <a:p>
            <a:r>
              <a:rPr lang="en-US" altLang="zh-CN" sz="1600" b="0" i="0" dirty="0" err="1">
                <a:solidFill>
                  <a:srgbClr val="333333"/>
                </a:solidFill>
                <a:effectLst/>
                <a:latin typeface="Consolas" panose="020B0609020204030204" pitchFamily="49" charset="0"/>
              </a:rPr>
              <a:t>myMod.</a:t>
            </a:r>
            <a:r>
              <a:rPr lang="en-US" altLang="zh-CN" sz="1600" b="0" i="0" dirty="0" err="1">
                <a:solidFill>
                  <a:srgbClr val="A71D5D"/>
                </a:solidFill>
                <a:effectLst/>
                <a:latin typeface="Consolas" panose="020B0609020204030204" pitchFamily="49" charset="0"/>
              </a:rPr>
              <a:t>add</a:t>
            </a:r>
            <a:r>
              <a:rPr lang="en-US" altLang="zh-CN" sz="1600" b="0" i="0" dirty="0">
                <a:solidFill>
                  <a:srgbClr val="333333"/>
                </a:solidFill>
                <a:effectLst/>
                <a:latin typeface="Consolas" panose="020B0609020204030204" pitchFamily="49" charset="0"/>
              </a:rPr>
              <a:t>(</a:t>
            </a:r>
            <a:r>
              <a:rPr lang="zh-CN" altLang="en-US" sz="1600" b="0" i="0" dirty="0">
                <a:solidFill>
                  <a:srgbClr val="333333"/>
                </a:solidFill>
                <a:effectLst/>
                <a:latin typeface="Consolas" panose="020B0609020204030204" pitchFamily="49" charset="0"/>
              </a:rPr>
              <a:t>公司</a:t>
            </a:r>
            <a:r>
              <a:rPr lang="en-US" altLang="zh-CN" sz="1600" b="0" i="0" dirty="0">
                <a:solidFill>
                  <a:srgbClr val="333333"/>
                </a:solidFill>
                <a:effectLst/>
                <a:latin typeface="Consolas" panose="020B0609020204030204" pitchFamily="49" charset="0"/>
              </a:rPr>
              <a:t>, </a:t>
            </a:r>
            <a:r>
              <a:rPr lang="en-US" altLang="zh-CN" sz="1600" b="0" i="0" dirty="0" err="1">
                <a:solidFill>
                  <a:srgbClr val="333333"/>
                </a:solidFill>
                <a:effectLst/>
                <a:latin typeface="Consolas" panose="020B0609020204030204" pitchFamily="49" charset="0"/>
              </a:rPr>
              <a:t>RDFS.subClassOf</a:t>
            </a:r>
            <a:r>
              <a:rPr lang="en-US" altLang="zh-CN" sz="1600" b="0" i="0" dirty="0">
                <a:solidFill>
                  <a:srgbClr val="333333"/>
                </a:solidFill>
                <a:effectLst/>
                <a:latin typeface="Consolas" panose="020B0609020204030204" pitchFamily="49" charset="0"/>
              </a:rPr>
              <a:t>, </a:t>
            </a:r>
            <a:r>
              <a:rPr lang="zh-CN" altLang="en-US" sz="1600" b="0" i="0" dirty="0">
                <a:solidFill>
                  <a:srgbClr val="333333"/>
                </a:solidFill>
                <a:effectLst/>
                <a:latin typeface="Consolas" panose="020B0609020204030204" pitchFamily="49" charset="0"/>
              </a:rPr>
              <a:t>法人实体</a:t>
            </a:r>
            <a:r>
              <a:rPr lang="en-US" altLang="zh-CN" sz="1600" b="0" i="0" dirty="0">
                <a:solidFill>
                  <a:srgbClr val="333333"/>
                </a:solidFill>
                <a:effectLst/>
                <a:latin typeface="Consolas" panose="020B0609020204030204" pitchFamily="49" charset="0"/>
              </a:rPr>
              <a:t>); </a:t>
            </a:r>
          </a:p>
          <a:p>
            <a:r>
              <a:rPr lang="en-US" altLang="zh-CN" sz="1600" b="0" i="0" dirty="0" err="1">
                <a:solidFill>
                  <a:srgbClr val="333333"/>
                </a:solidFill>
                <a:effectLst/>
                <a:latin typeface="Consolas" panose="020B0609020204030204" pitchFamily="49" charset="0"/>
              </a:rPr>
              <a:t>myMod.</a:t>
            </a:r>
            <a:r>
              <a:rPr lang="en-US" altLang="zh-CN" sz="1600" b="0" i="0" dirty="0" err="1">
                <a:solidFill>
                  <a:srgbClr val="A71D5D"/>
                </a:solidFill>
                <a:effectLst/>
                <a:latin typeface="Consolas" panose="020B0609020204030204" pitchFamily="49" charset="0"/>
              </a:rPr>
              <a:t>add</a:t>
            </a:r>
            <a:r>
              <a:rPr lang="en-US" altLang="zh-CN" sz="1600" b="0" i="0" dirty="0">
                <a:solidFill>
                  <a:srgbClr val="333333"/>
                </a:solidFill>
                <a:effectLst/>
                <a:latin typeface="Consolas" panose="020B0609020204030204" pitchFamily="49" charset="0"/>
              </a:rPr>
              <a:t>(</a:t>
            </a:r>
            <a:r>
              <a:rPr lang="zh-CN" altLang="en-US" sz="1600" b="0" i="0" dirty="0">
                <a:solidFill>
                  <a:srgbClr val="333333"/>
                </a:solidFill>
                <a:effectLst/>
                <a:latin typeface="Consolas" panose="020B0609020204030204" pitchFamily="49" charset="0"/>
              </a:rPr>
              <a:t>孙宏斌</a:t>
            </a:r>
            <a:r>
              <a:rPr lang="en-US" altLang="zh-CN" sz="1600" b="0" i="0" dirty="0">
                <a:solidFill>
                  <a:srgbClr val="333333"/>
                </a:solidFill>
                <a:effectLst/>
                <a:latin typeface="Consolas" panose="020B0609020204030204" pitchFamily="49" charset="0"/>
              </a:rPr>
              <a:t>, </a:t>
            </a:r>
            <a:r>
              <a:rPr lang="en-US" altLang="zh-CN" sz="1600" b="0" i="0" dirty="0" err="1">
                <a:solidFill>
                  <a:srgbClr val="333333"/>
                </a:solidFill>
                <a:effectLst/>
                <a:latin typeface="Consolas" panose="020B0609020204030204" pitchFamily="49" charset="0"/>
              </a:rPr>
              <a:t>RDF.type</a:t>
            </a:r>
            <a:r>
              <a:rPr lang="en-US" altLang="zh-CN" sz="1600" b="0" i="0" dirty="0">
                <a:solidFill>
                  <a:srgbClr val="333333"/>
                </a:solidFill>
                <a:effectLst/>
                <a:latin typeface="Consolas" panose="020B0609020204030204" pitchFamily="49" charset="0"/>
              </a:rPr>
              <a:t>, </a:t>
            </a:r>
            <a:r>
              <a:rPr lang="zh-CN" altLang="en-US" sz="1600" b="0" i="0" dirty="0">
                <a:solidFill>
                  <a:srgbClr val="333333"/>
                </a:solidFill>
                <a:effectLst/>
                <a:latin typeface="Consolas" panose="020B0609020204030204" pitchFamily="49" charset="0"/>
              </a:rPr>
              <a:t>人</a:t>
            </a:r>
            <a:r>
              <a:rPr lang="en-US" altLang="zh-CN" sz="1600" b="0" i="0" dirty="0">
                <a:solidFill>
                  <a:srgbClr val="333333"/>
                </a:solidFill>
                <a:effectLst/>
                <a:latin typeface="Consolas" panose="020B0609020204030204" pitchFamily="49" charset="0"/>
              </a:rPr>
              <a:t>); </a:t>
            </a:r>
          </a:p>
          <a:p>
            <a:r>
              <a:rPr lang="en-US" altLang="zh-CN" sz="1600" b="0" i="0" dirty="0" err="1">
                <a:solidFill>
                  <a:srgbClr val="333333"/>
                </a:solidFill>
                <a:effectLst/>
                <a:latin typeface="Consolas" panose="020B0609020204030204" pitchFamily="49" charset="0"/>
              </a:rPr>
              <a:t>myMod.</a:t>
            </a:r>
            <a:r>
              <a:rPr lang="en-US" altLang="zh-CN" sz="1600" b="0" i="0" dirty="0" err="1">
                <a:solidFill>
                  <a:srgbClr val="A71D5D"/>
                </a:solidFill>
                <a:effectLst/>
                <a:latin typeface="Consolas" panose="020B0609020204030204" pitchFamily="49" charset="0"/>
              </a:rPr>
              <a:t>add</a:t>
            </a:r>
            <a:r>
              <a:rPr lang="en-US" altLang="zh-CN" sz="1600" b="0" i="0" dirty="0">
                <a:solidFill>
                  <a:srgbClr val="333333"/>
                </a:solidFill>
                <a:effectLst/>
                <a:latin typeface="Consolas" panose="020B0609020204030204" pitchFamily="49" charset="0"/>
              </a:rPr>
              <a:t>(</a:t>
            </a:r>
            <a:r>
              <a:rPr lang="zh-CN" altLang="en-US" sz="1600" b="0" i="0" dirty="0">
                <a:solidFill>
                  <a:srgbClr val="333333"/>
                </a:solidFill>
                <a:effectLst/>
                <a:latin typeface="Consolas" panose="020B0609020204030204" pitchFamily="49" charset="0"/>
              </a:rPr>
              <a:t>贾跃亭</a:t>
            </a:r>
            <a:r>
              <a:rPr lang="en-US" altLang="zh-CN" sz="1600" b="0" i="0" dirty="0">
                <a:solidFill>
                  <a:srgbClr val="333333"/>
                </a:solidFill>
                <a:effectLst/>
                <a:latin typeface="Consolas" panose="020B0609020204030204" pitchFamily="49" charset="0"/>
              </a:rPr>
              <a:t>, </a:t>
            </a:r>
            <a:r>
              <a:rPr lang="en-US" altLang="zh-CN" sz="1600" b="0" i="0" dirty="0" err="1">
                <a:solidFill>
                  <a:srgbClr val="333333"/>
                </a:solidFill>
                <a:effectLst/>
                <a:latin typeface="Consolas" panose="020B0609020204030204" pitchFamily="49" charset="0"/>
              </a:rPr>
              <a:t>RDF.type</a:t>
            </a:r>
            <a:r>
              <a:rPr lang="en-US" altLang="zh-CN" sz="1600" b="0" i="0" dirty="0">
                <a:solidFill>
                  <a:srgbClr val="333333"/>
                </a:solidFill>
                <a:effectLst/>
                <a:latin typeface="Consolas" panose="020B0609020204030204" pitchFamily="49" charset="0"/>
              </a:rPr>
              <a:t>, </a:t>
            </a:r>
            <a:r>
              <a:rPr lang="zh-CN" altLang="en-US" sz="1600" b="0" i="0" dirty="0">
                <a:solidFill>
                  <a:srgbClr val="333333"/>
                </a:solidFill>
                <a:effectLst/>
                <a:latin typeface="Consolas" panose="020B0609020204030204" pitchFamily="49" charset="0"/>
              </a:rPr>
              <a:t>人</a:t>
            </a:r>
            <a:r>
              <a:rPr lang="en-US" altLang="zh-CN" sz="1600" b="0" i="0" dirty="0">
                <a:solidFill>
                  <a:srgbClr val="333333"/>
                </a:solidFill>
                <a:effectLst/>
                <a:latin typeface="Consolas" panose="020B0609020204030204" pitchFamily="49" charset="0"/>
              </a:rPr>
              <a:t>); </a:t>
            </a:r>
          </a:p>
          <a:p>
            <a:r>
              <a:rPr lang="en-US" altLang="zh-CN" sz="1600" b="0" i="0" dirty="0" err="1">
                <a:solidFill>
                  <a:srgbClr val="333333"/>
                </a:solidFill>
                <a:effectLst/>
                <a:latin typeface="Consolas" panose="020B0609020204030204" pitchFamily="49" charset="0"/>
              </a:rPr>
              <a:t>myMod.</a:t>
            </a:r>
            <a:r>
              <a:rPr lang="en-US" altLang="zh-CN" sz="1600" b="0" i="0" dirty="0" err="1">
                <a:solidFill>
                  <a:srgbClr val="A71D5D"/>
                </a:solidFill>
                <a:effectLst/>
                <a:latin typeface="Consolas" panose="020B0609020204030204" pitchFamily="49" charset="0"/>
              </a:rPr>
              <a:t>add</a:t>
            </a:r>
            <a:r>
              <a:rPr lang="en-US" altLang="zh-CN" sz="1600" b="0" i="0" dirty="0">
                <a:solidFill>
                  <a:srgbClr val="333333"/>
                </a:solidFill>
                <a:effectLst/>
                <a:latin typeface="Consolas" panose="020B0609020204030204" pitchFamily="49" charset="0"/>
              </a:rPr>
              <a:t>(</a:t>
            </a:r>
            <a:r>
              <a:rPr lang="zh-CN" altLang="en-US" sz="1600" b="0" i="0" dirty="0">
                <a:solidFill>
                  <a:srgbClr val="333333"/>
                </a:solidFill>
                <a:effectLst/>
                <a:latin typeface="Consolas" panose="020B0609020204030204" pitchFamily="49" charset="0"/>
              </a:rPr>
              <a:t>王健林</a:t>
            </a:r>
            <a:r>
              <a:rPr lang="en-US" altLang="zh-CN" sz="1600" b="0" i="0" dirty="0">
                <a:solidFill>
                  <a:srgbClr val="333333"/>
                </a:solidFill>
                <a:effectLst/>
                <a:latin typeface="Consolas" panose="020B0609020204030204" pitchFamily="49" charset="0"/>
              </a:rPr>
              <a:t>, </a:t>
            </a:r>
            <a:r>
              <a:rPr lang="en-US" altLang="zh-CN" sz="1600" b="0" i="0" dirty="0" err="1">
                <a:solidFill>
                  <a:srgbClr val="333333"/>
                </a:solidFill>
                <a:effectLst/>
                <a:latin typeface="Consolas" panose="020B0609020204030204" pitchFamily="49" charset="0"/>
              </a:rPr>
              <a:t>RDF.type</a:t>
            </a:r>
            <a:r>
              <a:rPr lang="en-US" altLang="zh-CN" sz="1600" b="0" i="0" dirty="0">
                <a:solidFill>
                  <a:srgbClr val="333333"/>
                </a:solidFill>
                <a:effectLst/>
                <a:latin typeface="Consolas" panose="020B0609020204030204" pitchFamily="49" charset="0"/>
              </a:rPr>
              <a:t>, </a:t>
            </a:r>
            <a:r>
              <a:rPr lang="zh-CN" altLang="en-US" sz="1600" b="0" i="0" dirty="0">
                <a:solidFill>
                  <a:srgbClr val="333333"/>
                </a:solidFill>
                <a:effectLst/>
                <a:latin typeface="Consolas" panose="020B0609020204030204" pitchFamily="49" charset="0"/>
              </a:rPr>
              <a:t>人</a:t>
            </a:r>
            <a:r>
              <a:rPr lang="en-US" altLang="zh-CN" sz="1600" b="0" i="0" dirty="0">
                <a:solidFill>
                  <a:srgbClr val="333333"/>
                </a:solidFill>
                <a:effectLst/>
                <a:latin typeface="Consolas" panose="020B0609020204030204" pitchFamily="49" charset="0"/>
              </a:rPr>
              <a:t>); </a:t>
            </a:r>
          </a:p>
          <a:p>
            <a:r>
              <a:rPr lang="en-US" altLang="zh-CN" sz="1600" b="0" i="0" dirty="0" err="1">
                <a:solidFill>
                  <a:srgbClr val="333333"/>
                </a:solidFill>
                <a:effectLst/>
                <a:latin typeface="Consolas" panose="020B0609020204030204" pitchFamily="49" charset="0"/>
              </a:rPr>
              <a:t>myMod.</a:t>
            </a:r>
            <a:r>
              <a:rPr lang="en-US" altLang="zh-CN" sz="1600" b="0" i="0" dirty="0" err="1">
                <a:solidFill>
                  <a:srgbClr val="A71D5D"/>
                </a:solidFill>
                <a:effectLst/>
                <a:latin typeface="Consolas" panose="020B0609020204030204" pitchFamily="49" charset="0"/>
              </a:rPr>
              <a:t>add</a:t>
            </a:r>
            <a:r>
              <a:rPr lang="en-US" altLang="zh-CN" sz="1600" b="0" i="0" dirty="0">
                <a:solidFill>
                  <a:srgbClr val="333333"/>
                </a:solidFill>
                <a:effectLst/>
                <a:latin typeface="Consolas" panose="020B0609020204030204" pitchFamily="49" charset="0"/>
              </a:rPr>
              <a:t>(</a:t>
            </a:r>
            <a:r>
              <a:rPr lang="zh-CN" altLang="en-US" sz="1600" b="0" i="0" dirty="0">
                <a:solidFill>
                  <a:srgbClr val="333333"/>
                </a:solidFill>
                <a:effectLst/>
                <a:latin typeface="Consolas" panose="020B0609020204030204" pitchFamily="49" charset="0"/>
              </a:rPr>
              <a:t>万达集团</a:t>
            </a:r>
            <a:r>
              <a:rPr lang="en-US" altLang="zh-CN" sz="1600" b="0" i="0" dirty="0">
                <a:solidFill>
                  <a:srgbClr val="333333"/>
                </a:solidFill>
                <a:effectLst/>
                <a:latin typeface="Consolas" panose="020B0609020204030204" pitchFamily="49" charset="0"/>
              </a:rPr>
              <a:t>,</a:t>
            </a:r>
            <a:r>
              <a:rPr lang="zh-CN" altLang="en-US" sz="1600" b="0" i="0" dirty="0">
                <a:solidFill>
                  <a:srgbClr val="333333"/>
                </a:solidFill>
                <a:effectLst/>
                <a:latin typeface="Consolas" panose="020B0609020204030204" pitchFamily="49" charset="0"/>
              </a:rPr>
              <a:t>主要资产</a:t>
            </a:r>
            <a:r>
              <a:rPr lang="en-US" altLang="zh-CN" sz="1600" b="0" i="0" dirty="0">
                <a:solidFill>
                  <a:srgbClr val="333333"/>
                </a:solidFill>
                <a:effectLst/>
                <a:latin typeface="Consolas" panose="020B0609020204030204" pitchFamily="49" charset="0"/>
              </a:rPr>
              <a:t>,</a:t>
            </a:r>
            <a:r>
              <a:rPr lang="zh-CN" altLang="en-US" sz="1600" b="0" i="0" dirty="0">
                <a:solidFill>
                  <a:srgbClr val="333333"/>
                </a:solidFill>
                <a:effectLst/>
                <a:latin typeface="Consolas" panose="020B0609020204030204" pitchFamily="49" charset="0"/>
              </a:rPr>
              <a:t>地产事业</a:t>
            </a:r>
            <a:r>
              <a:rPr lang="en-US" altLang="zh-CN" sz="1600" b="0" i="0" dirty="0">
                <a:solidFill>
                  <a:srgbClr val="333333"/>
                </a:solidFill>
                <a:effectLst/>
                <a:latin typeface="Consolas" panose="020B0609020204030204" pitchFamily="49" charset="0"/>
              </a:rPr>
              <a:t>); </a:t>
            </a:r>
          </a:p>
          <a:p>
            <a:r>
              <a:rPr lang="en-US" altLang="zh-CN" sz="1600" b="0" i="0" dirty="0" err="1">
                <a:solidFill>
                  <a:srgbClr val="333333"/>
                </a:solidFill>
                <a:effectLst/>
                <a:latin typeface="Consolas" panose="020B0609020204030204" pitchFamily="49" charset="0"/>
              </a:rPr>
              <a:t>myMod.</a:t>
            </a:r>
            <a:r>
              <a:rPr lang="en-US" altLang="zh-CN" sz="1600" b="0" i="0" dirty="0" err="1">
                <a:solidFill>
                  <a:srgbClr val="A71D5D"/>
                </a:solidFill>
                <a:effectLst/>
                <a:latin typeface="Consolas" panose="020B0609020204030204" pitchFamily="49" charset="0"/>
              </a:rPr>
              <a:t>add</a:t>
            </a:r>
            <a:r>
              <a:rPr lang="en-US" altLang="zh-CN" sz="1600" b="0" i="0" dirty="0">
                <a:solidFill>
                  <a:srgbClr val="333333"/>
                </a:solidFill>
                <a:effectLst/>
                <a:latin typeface="Consolas" panose="020B0609020204030204" pitchFamily="49" charset="0"/>
              </a:rPr>
              <a:t>(</a:t>
            </a:r>
            <a:r>
              <a:rPr lang="zh-CN" altLang="en-US" sz="1600" b="0" i="0" dirty="0">
                <a:solidFill>
                  <a:srgbClr val="333333"/>
                </a:solidFill>
                <a:effectLst/>
                <a:latin typeface="Consolas" panose="020B0609020204030204" pitchFamily="49" charset="0"/>
              </a:rPr>
              <a:t>融创中国</a:t>
            </a:r>
            <a:r>
              <a:rPr lang="en-US" altLang="zh-CN" sz="1600" b="0" i="0" dirty="0">
                <a:solidFill>
                  <a:srgbClr val="333333"/>
                </a:solidFill>
                <a:effectLst/>
                <a:latin typeface="Consolas" panose="020B0609020204030204" pitchFamily="49" charset="0"/>
              </a:rPr>
              <a:t>,</a:t>
            </a:r>
            <a:r>
              <a:rPr lang="zh-CN" altLang="en-US" sz="1600" b="0" i="0" dirty="0">
                <a:solidFill>
                  <a:srgbClr val="333333"/>
                </a:solidFill>
                <a:effectLst/>
                <a:latin typeface="Consolas" panose="020B0609020204030204" pitchFamily="49" charset="0"/>
              </a:rPr>
              <a:t>主要收入</a:t>
            </a:r>
            <a:r>
              <a:rPr lang="en-US" altLang="zh-CN" sz="1600" b="0" i="0" dirty="0">
                <a:solidFill>
                  <a:srgbClr val="333333"/>
                </a:solidFill>
                <a:effectLst/>
                <a:latin typeface="Consolas" panose="020B0609020204030204" pitchFamily="49" charset="0"/>
              </a:rPr>
              <a:t>,</a:t>
            </a:r>
            <a:r>
              <a:rPr lang="zh-CN" altLang="en-US" sz="1600" b="0" i="0" dirty="0">
                <a:solidFill>
                  <a:srgbClr val="333333"/>
                </a:solidFill>
                <a:effectLst/>
                <a:latin typeface="Consolas" panose="020B0609020204030204" pitchFamily="49" charset="0"/>
              </a:rPr>
              <a:t>地产事业</a:t>
            </a:r>
            <a:r>
              <a:rPr lang="en-US" altLang="zh-CN" sz="1600" b="0" i="0" dirty="0">
                <a:solidFill>
                  <a:srgbClr val="333333"/>
                </a:solidFill>
                <a:effectLst/>
                <a:latin typeface="Consolas" panose="020B0609020204030204" pitchFamily="49" charset="0"/>
              </a:rPr>
              <a:t>); </a:t>
            </a:r>
          </a:p>
          <a:p>
            <a:r>
              <a:rPr lang="en-US" altLang="zh-CN" sz="1600" b="0" i="0" dirty="0" err="1">
                <a:solidFill>
                  <a:srgbClr val="333333"/>
                </a:solidFill>
                <a:effectLst/>
                <a:latin typeface="Consolas" panose="020B0609020204030204" pitchFamily="49" charset="0"/>
              </a:rPr>
              <a:t>myMod.</a:t>
            </a:r>
            <a:r>
              <a:rPr lang="en-US" altLang="zh-CN" sz="1600" b="0" i="0" dirty="0" err="1">
                <a:solidFill>
                  <a:srgbClr val="A71D5D"/>
                </a:solidFill>
                <a:effectLst/>
                <a:latin typeface="Consolas" panose="020B0609020204030204" pitchFamily="49" charset="0"/>
              </a:rPr>
              <a:t>add</a:t>
            </a:r>
            <a:r>
              <a:rPr lang="en-US" altLang="zh-CN" sz="1600" b="0" i="0" dirty="0">
                <a:solidFill>
                  <a:srgbClr val="333333"/>
                </a:solidFill>
                <a:effectLst/>
                <a:latin typeface="Consolas" panose="020B0609020204030204" pitchFamily="49" charset="0"/>
              </a:rPr>
              <a:t>(</a:t>
            </a:r>
            <a:r>
              <a:rPr lang="zh-CN" altLang="en-US" sz="1600" b="0" i="0" dirty="0">
                <a:solidFill>
                  <a:srgbClr val="333333"/>
                </a:solidFill>
                <a:effectLst/>
                <a:latin typeface="Consolas" panose="020B0609020204030204" pitchFamily="49" charset="0"/>
              </a:rPr>
              <a:t>孙宏斌</a:t>
            </a:r>
            <a:r>
              <a:rPr lang="en-US" altLang="zh-CN" sz="1600" b="0" i="0" dirty="0">
                <a:solidFill>
                  <a:srgbClr val="333333"/>
                </a:solidFill>
                <a:effectLst/>
                <a:latin typeface="Consolas" panose="020B0609020204030204" pitchFamily="49" charset="0"/>
              </a:rPr>
              <a:t>, </a:t>
            </a:r>
            <a:r>
              <a:rPr lang="zh-CN" altLang="en-US" sz="1600" b="0" i="0" dirty="0">
                <a:solidFill>
                  <a:srgbClr val="333333"/>
                </a:solidFill>
                <a:effectLst/>
                <a:latin typeface="Consolas" panose="020B0609020204030204" pitchFamily="49" charset="0"/>
              </a:rPr>
              <a:t>股东</a:t>
            </a:r>
            <a:r>
              <a:rPr lang="en-US" altLang="zh-CN" sz="1600" b="0" i="0" dirty="0">
                <a:solidFill>
                  <a:srgbClr val="333333"/>
                </a:solidFill>
                <a:effectLst/>
                <a:latin typeface="Consolas" panose="020B0609020204030204" pitchFamily="49" charset="0"/>
              </a:rPr>
              <a:t>, </a:t>
            </a:r>
            <a:r>
              <a:rPr lang="zh-CN" altLang="en-US" sz="1600" b="0" i="0" dirty="0">
                <a:solidFill>
                  <a:srgbClr val="333333"/>
                </a:solidFill>
                <a:effectLst/>
                <a:latin typeface="Consolas" panose="020B0609020204030204" pitchFamily="49" charset="0"/>
              </a:rPr>
              <a:t>乐视网</a:t>
            </a:r>
            <a:r>
              <a:rPr lang="en-US" altLang="zh-CN" sz="1600" b="0" i="0" dirty="0">
                <a:solidFill>
                  <a:srgbClr val="333333"/>
                </a:solidFill>
                <a:effectLst/>
                <a:latin typeface="Consolas" panose="020B0609020204030204" pitchFamily="49" charset="0"/>
              </a:rPr>
              <a:t>); </a:t>
            </a:r>
          </a:p>
          <a:p>
            <a:r>
              <a:rPr lang="en-US" altLang="zh-CN" sz="1600" b="0" i="0" dirty="0" err="1">
                <a:solidFill>
                  <a:srgbClr val="333333"/>
                </a:solidFill>
                <a:effectLst/>
                <a:latin typeface="Consolas" panose="020B0609020204030204" pitchFamily="49" charset="0"/>
              </a:rPr>
              <a:t>myMod.</a:t>
            </a:r>
            <a:r>
              <a:rPr lang="en-US" altLang="zh-CN" sz="1600" b="0" i="0" dirty="0" err="1">
                <a:solidFill>
                  <a:srgbClr val="A71D5D"/>
                </a:solidFill>
                <a:effectLst/>
                <a:latin typeface="Consolas" panose="020B0609020204030204" pitchFamily="49" charset="0"/>
              </a:rPr>
              <a:t>add</a:t>
            </a:r>
            <a:r>
              <a:rPr lang="en-US" altLang="zh-CN" sz="1600" b="0" i="0" dirty="0">
                <a:solidFill>
                  <a:srgbClr val="333333"/>
                </a:solidFill>
                <a:effectLst/>
                <a:latin typeface="Consolas" panose="020B0609020204030204" pitchFamily="49" charset="0"/>
              </a:rPr>
              <a:t>(</a:t>
            </a:r>
            <a:r>
              <a:rPr lang="zh-CN" altLang="en-US" sz="1600" b="0" i="0" dirty="0">
                <a:solidFill>
                  <a:srgbClr val="333333"/>
                </a:solidFill>
                <a:effectLst/>
                <a:latin typeface="Consolas" panose="020B0609020204030204" pitchFamily="49" charset="0"/>
              </a:rPr>
              <a:t>孙宏斌</a:t>
            </a:r>
            <a:r>
              <a:rPr lang="en-US" altLang="zh-CN" sz="1600" b="0" i="0" dirty="0">
                <a:solidFill>
                  <a:srgbClr val="333333"/>
                </a:solidFill>
                <a:effectLst/>
                <a:latin typeface="Consolas" panose="020B0609020204030204" pitchFamily="49" charset="0"/>
              </a:rPr>
              <a:t>, </a:t>
            </a:r>
            <a:r>
              <a:rPr lang="zh-CN" altLang="en-US" sz="1600" b="0" i="0" dirty="0">
                <a:solidFill>
                  <a:srgbClr val="333333"/>
                </a:solidFill>
                <a:effectLst/>
                <a:latin typeface="Consolas" panose="020B0609020204030204" pitchFamily="49" charset="0"/>
              </a:rPr>
              <a:t>收购</a:t>
            </a:r>
            <a:r>
              <a:rPr lang="en-US" altLang="zh-CN" sz="1600" b="0" i="0" dirty="0">
                <a:solidFill>
                  <a:srgbClr val="333333"/>
                </a:solidFill>
                <a:effectLst/>
                <a:latin typeface="Consolas" panose="020B0609020204030204" pitchFamily="49" charset="0"/>
              </a:rPr>
              <a:t>, </a:t>
            </a:r>
            <a:r>
              <a:rPr lang="zh-CN" altLang="en-US" sz="1600" b="0" i="0" dirty="0">
                <a:solidFill>
                  <a:srgbClr val="333333"/>
                </a:solidFill>
                <a:effectLst/>
                <a:latin typeface="Consolas" panose="020B0609020204030204" pitchFamily="49" charset="0"/>
              </a:rPr>
              <a:t>万达集团</a:t>
            </a:r>
            <a:r>
              <a:rPr lang="en-US" altLang="zh-CN" sz="1600" b="0" i="0" dirty="0">
                <a:solidFill>
                  <a:srgbClr val="333333"/>
                </a:solidFill>
                <a:effectLst/>
                <a:latin typeface="Consolas" panose="020B0609020204030204" pitchFamily="49" charset="0"/>
              </a:rPr>
              <a:t>); </a:t>
            </a:r>
          </a:p>
          <a:p>
            <a:r>
              <a:rPr lang="en-US" altLang="zh-CN" sz="1600" b="0" i="0" dirty="0" err="1">
                <a:solidFill>
                  <a:srgbClr val="333333"/>
                </a:solidFill>
                <a:effectLst/>
                <a:latin typeface="Consolas" panose="020B0609020204030204" pitchFamily="49" charset="0"/>
              </a:rPr>
              <a:t>PrintUtil.registerPrefix</a:t>
            </a:r>
            <a:r>
              <a:rPr lang="en-US" altLang="zh-CN" sz="1600" b="0" i="0" dirty="0">
                <a:solidFill>
                  <a:srgbClr val="333333"/>
                </a:solidFill>
                <a:effectLst/>
                <a:latin typeface="Consolas" panose="020B0609020204030204" pitchFamily="49" charset="0"/>
              </a:rPr>
              <a:t>(</a:t>
            </a:r>
            <a:r>
              <a:rPr lang="en-US" altLang="zh-CN" sz="1600" b="0" i="0" dirty="0">
                <a:solidFill>
                  <a:srgbClr val="DF5000"/>
                </a:solidFill>
                <a:effectLst/>
                <a:latin typeface="Consolas" panose="020B0609020204030204" pitchFamily="49" charset="0"/>
              </a:rPr>
              <a:t>""</a:t>
            </a:r>
            <a:r>
              <a:rPr lang="en-US" altLang="zh-CN" sz="1600" b="0" i="0" dirty="0">
                <a:solidFill>
                  <a:srgbClr val="333333"/>
                </a:solidFill>
                <a:effectLst/>
                <a:latin typeface="Consolas" panose="020B0609020204030204" pitchFamily="49" charset="0"/>
              </a:rPr>
              <a:t>, finance); </a:t>
            </a:r>
          </a:p>
          <a:p>
            <a:r>
              <a:rPr lang="en-US" altLang="zh-CN" sz="1600" b="0" i="0" dirty="0">
                <a:solidFill>
                  <a:srgbClr val="969896"/>
                </a:solidFill>
                <a:effectLst/>
                <a:latin typeface="Consolas" panose="020B0609020204030204" pitchFamily="49" charset="0"/>
              </a:rPr>
              <a:t>// </a:t>
            </a:r>
            <a:r>
              <a:rPr lang="zh-CN" altLang="en-US" sz="1600" b="0" i="0" dirty="0">
                <a:solidFill>
                  <a:srgbClr val="969896"/>
                </a:solidFill>
                <a:effectLst/>
                <a:latin typeface="Consolas" panose="020B0609020204030204" pitchFamily="49" charset="0"/>
              </a:rPr>
              <a:t>输出当前模型</a:t>
            </a:r>
            <a:r>
              <a:rPr lang="zh-CN" altLang="en-US" sz="1600" b="0" i="0" dirty="0">
                <a:solidFill>
                  <a:srgbClr val="333333"/>
                </a:solidFill>
                <a:effectLst/>
                <a:latin typeface="Consolas" panose="020B0609020204030204" pitchFamily="49" charset="0"/>
              </a:rPr>
              <a:t> </a:t>
            </a:r>
            <a:endParaRPr lang="en-US" altLang="zh-CN" sz="1600" b="0" i="0" dirty="0">
              <a:solidFill>
                <a:srgbClr val="333333"/>
              </a:solidFill>
              <a:effectLst/>
              <a:latin typeface="Consolas" panose="020B0609020204030204" pitchFamily="49" charset="0"/>
            </a:endParaRPr>
          </a:p>
          <a:p>
            <a:r>
              <a:rPr lang="en-US" altLang="zh-CN" sz="1600" b="0" i="0" dirty="0" err="1">
                <a:solidFill>
                  <a:srgbClr val="333333"/>
                </a:solidFill>
                <a:effectLst/>
                <a:latin typeface="Consolas" panose="020B0609020204030204" pitchFamily="49" charset="0"/>
              </a:rPr>
              <a:t>StmtIterator</a:t>
            </a:r>
            <a:r>
              <a:rPr lang="en-US" altLang="zh-CN" sz="1600" b="0" i="0" dirty="0">
                <a:solidFill>
                  <a:srgbClr val="333333"/>
                </a:solidFill>
                <a:effectLst/>
                <a:latin typeface="Consolas" panose="020B0609020204030204" pitchFamily="49" charset="0"/>
              </a:rPr>
              <a:t> </a:t>
            </a:r>
            <a:r>
              <a:rPr lang="en-US" altLang="zh-CN" sz="1600" b="0" i="0" dirty="0" err="1">
                <a:solidFill>
                  <a:srgbClr val="333333"/>
                </a:solidFill>
                <a:effectLst/>
                <a:latin typeface="Consolas" panose="020B0609020204030204" pitchFamily="49" charset="0"/>
              </a:rPr>
              <a:t>i</a:t>
            </a:r>
            <a:r>
              <a:rPr lang="en-US" altLang="zh-CN" sz="1600" b="0" i="0" dirty="0">
                <a:solidFill>
                  <a:srgbClr val="333333"/>
                </a:solidFill>
                <a:effectLst/>
                <a:latin typeface="Consolas" panose="020B0609020204030204" pitchFamily="49" charset="0"/>
              </a:rPr>
              <a:t> = </a:t>
            </a:r>
            <a:r>
              <a:rPr lang="en-US" altLang="zh-CN" sz="1600" b="0" i="0" dirty="0" err="1">
                <a:solidFill>
                  <a:srgbClr val="333333"/>
                </a:solidFill>
                <a:effectLst/>
                <a:latin typeface="Consolas" panose="020B0609020204030204" pitchFamily="49" charset="0"/>
              </a:rPr>
              <a:t>myMod.listStatements</a:t>
            </a:r>
            <a:r>
              <a:rPr lang="en-US" altLang="zh-CN" sz="1600" b="0" i="0" dirty="0">
                <a:solidFill>
                  <a:srgbClr val="333333"/>
                </a:solidFill>
                <a:effectLst/>
                <a:latin typeface="Consolas" panose="020B0609020204030204" pitchFamily="49" charset="0"/>
              </a:rPr>
              <a:t>(</a:t>
            </a:r>
            <a:r>
              <a:rPr lang="en-US" altLang="zh-CN" sz="1600" b="0" i="0" dirty="0" err="1">
                <a:solidFill>
                  <a:srgbClr val="0086B3"/>
                </a:solidFill>
                <a:effectLst/>
                <a:latin typeface="Consolas" panose="020B0609020204030204" pitchFamily="49" charset="0"/>
              </a:rPr>
              <a:t>null</a:t>
            </a:r>
            <a:r>
              <a:rPr lang="en-US" altLang="zh-CN" sz="1600" b="0" i="0" dirty="0" err="1">
                <a:solidFill>
                  <a:srgbClr val="333333"/>
                </a:solidFill>
                <a:effectLst/>
                <a:latin typeface="Consolas" panose="020B0609020204030204" pitchFamily="49" charset="0"/>
              </a:rPr>
              <a:t>,</a:t>
            </a:r>
            <a:r>
              <a:rPr lang="en-US" altLang="zh-CN" sz="1600" b="0" i="0" dirty="0" err="1">
                <a:solidFill>
                  <a:srgbClr val="0086B3"/>
                </a:solidFill>
                <a:effectLst/>
                <a:latin typeface="Consolas" panose="020B0609020204030204" pitchFamily="49" charset="0"/>
              </a:rPr>
              <a:t>null</a:t>
            </a:r>
            <a:r>
              <a:rPr lang="en-US" altLang="zh-CN" sz="1600" b="0" i="0" dirty="0">
                <a:solidFill>
                  <a:srgbClr val="333333"/>
                </a:solidFill>
                <a:effectLst/>
                <a:latin typeface="Consolas" panose="020B0609020204030204" pitchFamily="49" charset="0"/>
              </a:rPr>
              <a:t>,(</a:t>
            </a:r>
            <a:r>
              <a:rPr lang="en-US" altLang="zh-CN" sz="1600" b="0" i="0" dirty="0" err="1">
                <a:solidFill>
                  <a:srgbClr val="333333"/>
                </a:solidFill>
                <a:effectLst/>
                <a:latin typeface="Consolas" panose="020B0609020204030204" pitchFamily="49" charset="0"/>
              </a:rPr>
              <a:t>RDFNode</a:t>
            </a:r>
            <a:r>
              <a:rPr lang="en-US" altLang="zh-CN" sz="1600" b="0" i="0" dirty="0">
                <a:solidFill>
                  <a:srgbClr val="333333"/>
                </a:solidFill>
                <a:effectLst/>
                <a:latin typeface="Consolas" panose="020B0609020204030204" pitchFamily="49" charset="0"/>
              </a:rPr>
              <a:t>)</a:t>
            </a:r>
            <a:r>
              <a:rPr lang="en-US" altLang="zh-CN" sz="1600" b="0" i="0" dirty="0">
                <a:solidFill>
                  <a:srgbClr val="0086B3"/>
                </a:solidFill>
                <a:effectLst/>
                <a:latin typeface="Consolas" panose="020B0609020204030204" pitchFamily="49" charset="0"/>
              </a:rPr>
              <a:t>null</a:t>
            </a:r>
            <a:r>
              <a:rPr lang="en-US" altLang="zh-CN" sz="1600" b="0" i="0" dirty="0">
                <a:solidFill>
                  <a:srgbClr val="333333"/>
                </a:solidFill>
                <a:effectLst/>
                <a:latin typeface="Consolas" panose="020B0609020204030204" pitchFamily="49" charset="0"/>
              </a:rPr>
              <a:t>); </a:t>
            </a:r>
          </a:p>
          <a:p>
            <a:r>
              <a:rPr lang="en-US" altLang="zh-CN" sz="1600" b="0" i="0" dirty="0">
                <a:solidFill>
                  <a:srgbClr val="A71D5D"/>
                </a:solidFill>
                <a:effectLst/>
                <a:latin typeface="Consolas" panose="020B0609020204030204" pitchFamily="49" charset="0"/>
              </a:rPr>
              <a:t>while</a:t>
            </a:r>
            <a:r>
              <a:rPr lang="en-US" altLang="zh-CN" sz="1600" b="0" i="0" dirty="0">
                <a:solidFill>
                  <a:srgbClr val="333333"/>
                </a:solidFill>
                <a:effectLst/>
                <a:latin typeface="Consolas" panose="020B0609020204030204" pitchFamily="49" charset="0"/>
              </a:rPr>
              <a:t> (</a:t>
            </a:r>
            <a:r>
              <a:rPr lang="en-US" altLang="zh-CN" sz="1600" b="0" i="0" dirty="0" err="1">
                <a:solidFill>
                  <a:srgbClr val="333333"/>
                </a:solidFill>
                <a:effectLst/>
                <a:latin typeface="Consolas" panose="020B0609020204030204" pitchFamily="49" charset="0"/>
              </a:rPr>
              <a:t>i.hasNext</a:t>
            </a:r>
            <a:r>
              <a:rPr lang="en-US" altLang="zh-CN" sz="1600" b="0" i="0" dirty="0">
                <a:solidFill>
                  <a:srgbClr val="333333"/>
                </a:solidFill>
                <a:effectLst/>
                <a:latin typeface="Consolas" panose="020B0609020204030204" pitchFamily="49" charset="0"/>
              </a:rPr>
              <a:t>()) { </a:t>
            </a:r>
            <a:r>
              <a:rPr lang="en-US" altLang="zh-CN" sz="1600" b="0" i="0" dirty="0" err="1">
                <a:solidFill>
                  <a:srgbClr val="333333"/>
                </a:solidFill>
                <a:effectLst/>
                <a:latin typeface="Consolas" panose="020B0609020204030204" pitchFamily="49" charset="0"/>
              </a:rPr>
              <a:t>System.</a:t>
            </a:r>
            <a:r>
              <a:rPr lang="en-US" altLang="zh-CN" sz="1600" b="0" i="0" dirty="0" err="1">
                <a:solidFill>
                  <a:srgbClr val="A71D5D"/>
                </a:solidFill>
                <a:effectLst/>
                <a:latin typeface="Consolas" panose="020B0609020204030204" pitchFamily="49" charset="0"/>
              </a:rPr>
              <a:t>out</a:t>
            </a:r>
            <a:r>
              <a:rPr lang="en-US" altLang="zh-CN" sz="1600" b="0" i="0" dirty="0" err="1">
                <a:solidFill>
                  <a:srgbClr val="333333"/>
                </a:solidFill>
                <a:effectLst/>
                <a:latin typeface="Consolas" panose="020B0609020204030204" pitchFamily="49" charset="0"/>
              </a:rPr>
              <a:t>.println</a:t>
            </a:r>
            <a:r>
              <a:rPr lang="en-US" altLang="zh-CN" sz="1600" b="0" i="0" dirty="0">
                <a:solidFill>
                  <a:srgbClr val="333333"/>
                </a:solidFill>
                <a:effectLst/>
                <a:latin typeface="Consolas" panose="020B0609020204030204" pitchFamily="49" charset="0"/>
              </a:rPr>
              <a:t>(</a:t>
            </a:r>
            <a:r>
              <a:rPr lang="en-US" altLang="zh-CN" sz="1600" b="0" i="0" dirty="0">
                <a:solidFill>
                  <a:srgbClr val="DF5000"/>
                </a:solidFill>
                <a:effectLst/>
                <a:latin typeface="Consolas" panose="020B0609020204030204" pitchFamily="49" charset="0"/>
              </a:rPr>
              <a:t>" - "</a:t>
            </a:r>
            <a:r>
              <a:rPr lang="en-US" altLang="zh-CN" sz="1600" b="0" i="0" dirty="0">
                <a:solidFill>
                  <a:srgbClr val="333333"/>
                </a:solidFill>
                <a:effectLst/>
                <a:latin typeface="Consolas" panose="020B0609020204030204" pitchFamily="49" charset="0"/>
              </a:rPr>
              <a:t> + </a:t>
            </a:r>
            <a:r>
              <a:rPr lang="en-US" altLang="zh-CN" sz="1600" b="0" i="0" dirty="0" err="1">
                <a:solidFill>
                  <a:srgbClr val="333333"/>
                </a:solidFill>
                <a:effectLst/>
                <a:latin typeface="Consolas" panose="020B0609020204030204" pitchFamily="49" charset="0"/>
              </a:rPr>
              <a:t>PrintUtil.print</a:t>
            </a:r>
            <a:r>
              <a:rPr lang="en-US" altLang="zh-CN" sz="1600" b="0" i="0" dirty="0">
                <a:solidFill>
                  <a:srgbClr val="333333"/>
                </a:solidFill>
                <a:effectLst/>
                <a:latin typeface="Consolas" panose="020B0609020204030204" pitchFamily="49" charset="0"/>
              </a:rPr>
              <a:t>(</a:t>
            </a:r>
            <a:r>
              <a:rPr lang="en-US" altLang="zh-CN" sz="1600" b="0" i="0" dirty="0" err="1">
                <a:solidFill>
                  <a:srgbClr val="333333"/>
                </a:solidFill>
                <a:effectLst/>
                <a:latin typeface="Consolas" panose="020B0609020204030204" pitchFamily="49" charset="0"/>
              </a:rPr>
              <a:t>i.nextStatement</a:t>
            </a:r>
            <a:r>
              <a:rPr lang="en-US" altLang="zh-CN" sz="1600" b="0" i="0" dirty="0">
                <a:solidFill>
                  <a:srgbClr val="333333"/>
                </a:solidFill>
                <a:effectLst/>
                <a:latin typeface="Consolas" panose="020B0609020204030204" pitchFamily="49" charset="0"/>
              </a:rPr>
              <a:t>())); } </a:t>
            </a:r>
            <a:br>
              <a:rPr lang="en-US" altLang="zh-CN" dirty="0"/>
            </a:br>
            <a:endParaRPr lang="zh-CN" altLang="en-US" dirty="0"/>
          </a:p>
        </p:txBody>
      </p:sp>
    </p:spTree>
    <p:extLst>
      <p:ext uri="{BB962C8B-B14F-4D97-AF65-F5344CB8AC3E}">
        <p14:creationId xmlns:p14="http://schemas.microsoft.com/office/powerpoint/2010/main" val="1122175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5B50019-D155-4B15-BBEC-014D244EF6A3}"/>
              </a:ext>
            </a:extLst>
          </p:cNvPr>
          <p:cNvSpPr>
            <a:spLocks noGrp="1"/>
          </p:cNvSpPr>
          <p:nvPr>
            <p:ph sz="quarter" idx="10"/>
          </p:nvPr>
        </p:nvSpPr>
        <p:spPr/>
        <p:txBody>
          <a:bodyPr/>
          <a:lstStyle/>
          <a:p>
            <a:r>
              <a:rPr lang="zh-CN" altLang="en-US" dirty="0"/>
              <a:t>本节内容</a:t>
            </a:r>
          </a:p>
        </p:txBody>
      </p:sp>
      <p:sp>
        <p:nvSpPr>
          <p:cNvPr id="6" name="文本框 5">
            <a:extLst>
              <a:ext uri="{FF2B5EF4-FFF2-40B4-BE49-F238E27FC236}">
                <a16:creationId xmlns:a16="http://schemas.microsoft.com/office/drawing/2014/main" id="{046CD381-8E16-4B0E-A1F5-C43384B231C4}"/>
              </a:ext>
            </a:extLst>
          </p:cNvPr>
          <p:cNvSpPr txBox="1"/>
          <p:nvPr/>
        </p:nvSpPr>
        <p:spPr>
          <a:xfrm>
            <a:off x="799652" y="3167416"/>
            <a:ext cx="2236510" cy="400110"/>
          </a:xfrm>
          <a:prstGeom prst="rect">
            <a:avLst/>
          </a:prstGeom>
          <a:noFill/>
        </p:spPr>
        <p:txBody>
          <a:bodyPr wrap="none" rtlCol="0">
            <a:spAutoFit/>
          </a:bodyPr>
          <a:lstStyle/>
          <a:p>
            <a:r>
              <a:rPr lang="zh-CN" altLang="en-US" sz="2000" dirty="0">
                <a:latin typeface="华文楷体" panose="02010600040101010101" pitchFamily="2" charset="-122"/>
                <a:ea typeface="华文楷体" panose="02010600040101010101" pitchFamily="2" charset="-122"/>
              </a:rPr>
              <a:t>知识图谱推理方法</a:t>
            </a:r>
          </a:p>
        </p:txBody>
      </p:sp>
      <p:sp>
        <p:nvSpPr>
          <p:cNvPr id="8" name="左大括号 7">
            <a:extLst>
              <a:ext uri="{FF2B5EF4-FFF2-40B4-BE49-F238E27FC236}">
                <a16:creationId xmlns:a16="http://schemas.microsoft.com/office/drawing/2014/main" id="{3249996D-4DFA-4BB0-A2E1-3EDFF9CE43AD}"/>
              </a:ext>
            </a:extLst>
          </p:cNvPr>
          <p:cNvSpPr/>
          <p:nvPr/>
        </p:nvSpPr>
        <p:spPr>
          <a:xfrm>
            <a:off x="3036162" y="1884128"/>
            <a:ext cx="333593" cy="30074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975CDA53-6DC9-4AB0-A4A1-E160F3DD77EA}"/>
              </a:ext>
            </a:extLst>
          </p:cNvPr>
          <p:cNvSpPr txBox="1"/>
          <p:nvPr/>
        </p:nvSpPr>
        <p:spPr>
          <a:xfrm>
            <a:off x="5520027" y="5398184"/>
            <a:ext cx="1723549" cy="400110"/>
          </a:xfrm>
          <a:prstGeom prst="rect">
            <a:avLst/>
          </a:prstGeom>
          <a:noFill/>
        </p:spPr>
        <p:txBody>
          <a:bodyPr wrap="none" rtlCol="0">
            <a:spAutoFit/>
          </a:bodyPr>
          <a:lstStyle/>
          <a:p>
            <a:r>
              <a:rPr lang="zh-CN" altLang="en-US" sz="2000" dirty="0">
                <a:latin typeface="华文楷体" panose="02010600040101010101" pitchFamily="2" charset="-122"/>
                <a:ea typeface="华文楷体" panose="02010600040101010101" pitchFamily="2" charset="-122"/>
              </a:rPr>
              <a:t>基于神经网络</a:t>
            </a:r>
          </a:p>
        </p:txBody>
      </p:sp>
      <p:sp>
        <p:nvSpPr>
          <p:cNvPr id="10" name="文本框 9">
            <a:extLst>
              <a:ext uri="{FF2B5EF4-FFF2-40B4-BE49-F238E27FC236}">
                <a16:creationId xmlns:a16="http://schemas.microsoft.com/office/drawing/2014/main" id="{FF6F60A3-4981-41B1-8287-8FCF9D105996}"/>
              </a:ext>
            </a:extLst>
          </p:cNvPr>
          <p:cNvSpPr txBox="1"/>
          <p:nvPr/>
        </p:nvSpPr>
        <p:spPr>
          <a:xfrm>
            <a:off x="3440759" y="1659826"/>
            <a:ext cx="1980029" cy="400110"/>
          </a:xfrm>
          <a:prstGeom prst="rect">
            <a:avLst/>
          </a:prstGeom>
          <a:noFill/>
        </p:spPr>
        <p:txBody>
          <a:bodyPr wrap="none" rtlCol="0">
            <a:spAutoFit/>
          </a:bodyPr>
          <a:lstStyle/>
          <a:p>
            <a:r>
              <a:rPr lang="zh-CN" altLang="en-US" sz="2000" dirty="0">
                <a:latin typeface="华文楷体" panose="02010600040101010101" pitchFamily="2" charset="-122"/>
                <a:ea typeface="华文楷体" panose="02010600040101010101" pitchFamily="2" charset="-122"/>
              </a:rPr>
              <a:t>基于逻辑的推理</a:t>
            </a:r>
          </a:p>
        </p:txBody>
      </p:sp>
      <p:sp>
        <p:nvSpPr>
          <p:cNvPr id="11" name="文本框 10">
            <a:extLst>
              <a:ext uri="{FF2B5EF4-FFF2-40B4-BE49-F238E27FC236}">
                <a16:creationId xmlns:a16="http://schemas.microsoft.com/office/drawing/2014/main" id="{E828AA64-BE59-42E6-A7A1-896906E3A6C5}"/>
              </a:ext>
            </a:extLst>
          </p:cNvPr>
          <p:cNvSpPr txBox="1"/>
          <p:nvPr/>
        </p:nvSpPr>
        <p:spPr>
          <a:xfrm>
            <a:off x="5516498" y="2877518"/>
            <a:ext cx="1723549" cy="400110"/>
          </a:xfrm>
          <a:prstGeom prst="rect">
            <a:avLst/>
          </a:prstGeom>
          <a:noFill/>
        </p:spPr>
        <p:txBody>
          <a:bodyPr wrap="none" rtlCol="0">
            <a:spAutoFit/>
          </a:bodyPr>
          <a:lstStyle/>
          <a:p>
            <a:r>
              <a:rPr lang="zh-CN" altLang="en-US" sz="2000" dirty="0">
                <a:latin typeface="华文楷体" panose="02010600040101010101" pitchFamily="2" charset="-122"/>
                <a:ea typeface="华文楷体" panose="02010600040101010101" pitchFamily="2" charset="-122"/>
              </a:rPr>
              <a:t>基于机器学习</a:t>
            </a:r>
          </a:p>
        </p:txBody>
      </p:sp>
      <p:sp>
        <p:nvSpPr>
          <p:cNvPr id="13" name="左大括号 12">
            <a:extLst>
              <a:ext uri="{FF2B5EF4-FFF2-40B4-BE49-F238E27FC236}">
                <a16:creationId xmlns:a16="http://schemas.microsoft.com/office/drawing/2014/main" id="{372EBD6F-ADCF-4C68-889A-E5F2271D0537}"/>
              </a:ext>
            </a:extLst>
          </p:cNvPr>
          <p:cNvSpPr/>
          <p:nvPr/>
        </p:nvSpPr>
        <p:spPr>
          <a:xfrm>
            <a:off x="5379566" y="1170798"/>
            <a:ext cx="85019" cy="13564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ABCAFFF-5C4A-403A-A645-E14B71DD433E}"/>
              </a:ext>
            </a:extLst>
          </p:cNvPr>
          <p:cNvSpPr txBox="1"/>
          <p:nvPr/>
        </p:nvSpPr>
        <p:spPr>
          <a:xfrm>
            <a:off x="5516498" y="970743"/>
            <a:ext cx="2749471" cy="400110"/>
          </a:xfrm>
          <a:prstGeom prst="rect">
            <a:avLst/>
          </a:prstGeom>
          <a:noFill/>
        </p:spPr>
        <p:txBody>
          <a:bodyPr wrap="none" rtlCol="0">
            <a:spAutoFit/>
          </a:bodyPr>
          <a:lstStyle/>
          <a:p>
            <a:r>
              <a:rPr lang="zh-CN" altLang="en-US" sz="2000" dirty="0">
                <a:latin typeface="华文楷体" panose="02010600040101010101" pitchFamily="2" charset="-122"/>
                <a:ea typeface="华文楷体" panose="02010600040101010101" pitchFamily="2" charset="-122"/>
              </a:rPr>
              <a:t>基于一阶谓词逻辑推理</a:t>
            </a:r>
          </a:p>
        </p:txBody>
      </p:sp>
      <p:sp>
        <p:nvSpPr>
          <p:cNvPr id="16" name="文本框 15">
            <a:extLst>
              <a:ext uri="{FF2B5EF4-FFF2-40B4-BE49-F238E27FC236}">
                <a16:creationId xmlns:a16="http://schemas.microsoft.com/office/drawing/2014/main" id="{BA48714E-F252-4C22-A2EB-8BC6860C30C0}"/>
              </a:ext>
            </a:extLst>
          </p:cNvPr>
          <p:cNvSpPr txBox="1"/>
          <p:nvPr/>
        </p:nvSpPr>
        <p:spPr>
          <a:xfrm>
            <a:off x="5516498" y="1591270"/>
            <a:ext cx="2236510" cy="400110"/>
          </a:xfrm>
          <a:prstGeom prst="rect">
            <a:avLst/>
          </a:prstGeom>
          <a:noFill/>
        </p:spPr>
        <p:txBody>
          <a:bodyPr wrap="none" rtlCol="0">
            <a:spAutoFit/>
          </a:bodyPr>
          <a:lstStyle/>
          <a:p>
            <a:r>
              <a:rPr lang="zh-CN" altLang="en-US" sz="2000" dirty="0">
                <a:latin typeface="华文楷体" panose="02010600040101010101" pitchFamily="2" charset="-122"/>
                <a:ea typeface="华文楷体" panose="02010600040101010101" pitchFamily="2" charset="-122"/>
              </a:rPr>
              <a:t>基于描述逻辑推理</a:t>
            </a:r>
          </a:p>
        </p:txBody>
      </p:sp>
      <p:sp>
        <p:nvSpPr>
          <p:cNvPr id="17" name="文本框 16">
            <a:extLst>
              <a:ext uri="{FF2B5EF4-FFF2-40B4-BE49-F238E27FC236}">
                <a16:creationId xmlns:a16="http://schemas.microsoft.com/office/drawing/2014/main" id="{23435A13-50CB-473F-AC23-6C547A3EA5F5}"/>
              </a:ext>
            </a:extLst>
          </p:cNvPr>
          <p:cNvSpPr txBox="1"/>
          <p:nvPr/>
        </p:nvSpPr>
        <p:spPr>
          <a:xfrm>
            <a:off x="5518659" y="2255073"/>
            <a:ext cx="2882520" cy="400110"/>
          </a:xfrm>
          <a:prstGeom prst="rect">
            <a:avLst/>
          </a:prstGeom>
          <a:noFill/>
        </p:spPr>
        <p:txBody>
          <a:bodyPr wrap="none" rtlCol="0">
            <a:spAutoFit/>
          </a:bodyPr>
          <a:lstStyle/>
          <a:p>
            <a:r>
              <a:rPr lang="zh-CN" altLang="en-US" sz="2000" dirty="0">
                <a:latin typeface="华文楷体" panose="02010600040101010101" pitchFamily="2" charset="-122"/>
                <a:ea typeface="华文楷体" panose="02010600040101010101" pitchFamily="2" charset="-122"/>
              </a:rPr>
              <a:t>基于规则推理（</a:t>
            </a:r>
            <a:r>
              <a:rPr lang="en-US" altLang="zh-CN" sz="2000" dirty="0">
                <a:latin typeface="华文楷体" panose="02010600040101010101" pitchFamily="2" charset="-122"/>
                <a:ea typeface="华文楷体" panose="02010600040101010101" pitchFamily="2" charset="-122"/>
              </a:rPr>
              <a:t>AMIE</a:t>
            </a:r>
            <a:r>
              <a:rPr lang="zh-CN" altLang="en-US" sz="2000" dirty="0">
                <a:latin typeface="华文楷体" panose="02010600040101010101" pitchFamily="2" charset="-122"/>
                <a:ea typeface="华文楷体" panose="02010600040101010101" pitchFamily="2" charset="-122"/>
              </a:rPr>
              <a:t>）</a:t>
            </a:r>
          </a:p>
        </p:txBody>
      </p:sp>
      <p:sp>
        <p:nvSpPr>
          <p:cNvPr id="18" name="文本框 17">
            <a:extLst>
              <a:ext uri="{FF2B5EF4-FFF2-40B4-BE49-F238E27FC236}">
                <a16:creationId xmlns:a16="http://schemas.microsoft.com/office/drawing/2014/main" id="{621269FE-39D4-4FD3-AC91-E4BE2D2EE4C2}"/>
              </a:ext>
            </a:extLst>
          </p:cNvPr>
          <p:cNvSpPr txBox="1"/>
          <p:nvPr/>
        </p:nvSpPr>
        <p:spPr>
          <a:xfrm>
            <a:off x="3369755" y="3167416"/>
            <a:ext cx="1980029" cy="400110"/>
          </a:xfrm>
          <a:prstGeom prst="rect">
            <a:avLst/>
          </a:prstGeom>
          <a:noFill/>
        </p:spPr>
        <p:txBody>
          <a:bodyPr wrap="none" rtlCol="0">
            <a:spAutoFit/>
          </a:bodyPr>
          <a:lstStyle/>
          <a:p>
            <a:r>
              <a:rPr lang="zh-CN" altLang="en-US" sz="2000" dirty="0">
                <a:latin typeface="华文楷体" panose="02010600040101010101" pitchFamily="2" charset="-122"/>
                <a:ea typeface="华文楷体" panose="02010600040101010101" pitchFamily="2" charset="-122"/>
              </a:rPr>
              <a:t>基于统计的推理</a:t>
            </a:r>
          </a:p>
        </p:txBody>
      </p:sp>
      <p:sp>
        <p:nvSpPr>
          <p:cNvPr id="19" name="文本框 18">
            <a:extLst>
              <a:ext uri="{FF2B5EF4-FFF2-40B4-BE49-F238E27FC236}">
                <a16:creationId xmlns:a16="http://schemas.microsoft.com/office/drawing/2014/main" id="{72CBCBC9-B730-4A32-9B00-3A12FF49FAFB}"/>
              </a:ext>
            </a:extLst>
          </p:cNvPr>
          <p:cNvSpPr txBox="1"/>
          <p:nvPr/>
        </p:nvSpPr>
        <p:spPr>
          <a:xfrm>
            <a:off x="5516498" y="3498045"/>
            <a:ext cx="3466013" cy="400110"/>
          </a:xfrm>
          <a:prstGeom prst="rect">
            <a:avLst/>
          </a:prstGeom>
          <a:noFill/>
        </p:spPr>
        <p:txBody>
          <a:bodyPr wrap="none" rtlCol="0">
            <a:spAutoFit/>
          </a:bodyPr>
          <a:lstStyle/>
          <a:p>
            <a:r>
              <a:rPr lang="zh-CN" altLang="en-US" sz="2000" dirty="0">
                <a:latin typeface="华文楷体" panose="02010600040101010101" pitchFamily="2" charset="-122"/>
                <a:ea typeface="华文楷体" panose="02010600040101010101" pitchFamily="2" charset="-122"/>
              </a:rPr>
              <a:t>基于统计方法（</a:t>
            </a:r>
            <a:r>
              <a:rPr lang="en-US" altLang="zh-CN" sz="2000" dirty="0">
                <a:latin typeface="华文楷体" panose="02010600040101010101" pitchFamily="2" charset="-122"/>
                <a:ea typeface="华文楷体" panose="02010600040101010101" pitchFamily="2" charset="-122"/>
              </a:rPr>
              <a:t>MLN</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LSP</a:t>
            </a:r>
            <a:r>
              <a:rPr lang="zh-CN" altLang="en-US" sz="2000" dirty="0">
                <a:latin typeface="华文楷体" panose="02010600040101010101" pitchFamily="2" charset="-122"/>
                <a:ea typeface="华文楷体" panose="02010600040101010101" pitchFamily="2" charset="-122"/>
              </a:rPr>
              <a:t>）</a:t>
            </a:r>
          </a:p>
        </p:txBody>
      </p:sp>
      <p:sp>
        <p:nvSpPr>
          <p:cNvPr id="20" name="文本框 19">
            <a:extLst>
              <a:ext uri="{FF2B5EF4-FFF2-40B4-BE49-F238E27FC236}">
                <a16:creationId xmlns:a16="http://schemas.microsoft.com/office/drawing/2014/main" id="{1E65F591-3A05-4D94-AF11-BBF75FEC6FE9}"/>
              </a:ext>
            </a:extLst>
          </p:cNvPr>
          <p:cNvSpPr txBox="1"/>
          <p:nvPr/>
        </p:nvSpPr>
        <p:spPr>
          <a:xfrm>
            <a:off x="3364025" y="4675006"/>
            <a:ext cx="1723549" cy="400110"/>
          </a:xfrm>
          <a:prstGeom prst="rect">
            <a:avLst/>
          </a:prstGeom>
          <a:noFill/>
        </p:spPr>
        <p:txBody>
          <a:bodyPr wrap="none" rtlCol="0">
            <a:spAutoFit/>
          </a:bodyPr>
          <a:lstStyle/>
          <a:p>
            <a:r>
              <a:rPr lang="zh-CN" altLang="en-US" sz="2000" dirty="0">
                <a:latin typeface="华文楷体" panose="02010600040101010101" pitchFamily="2" charset="-122"/>
                <a:ea typeface="华文楷体" panose="02010600040101010101" pitchFamily="2" charset="-122"/>
              </a:rPr>
              <a:t>基于图的推理</a:t>
            </a:r>
          </a:p>
        </p:txBody>
      </p:sp>
      <p:sp>
        <p:nvSpPr>
          <p:cNvPr id="21" name="文本框 20">
            <a:extLst>
              <a:ext uri="{FF2B5EF4-FFF2-40B4-BE49-F238E27FC236}">
                <a16:creationId xmlns:a16="http://schemas.microsoft.com/office/drawing/2014/main" id="{FB961156-11E3-440D-9159-43CC2791923C}"/>
              </a:ext>
            </a:extLst>
          </p:cNvPr>
          <p:cNvSpPr txBox="1"/>
          <p:nvPr/>
        </p:nvSpPr>
        <p:spPr>
          <a:xfrm>
            <a:off x="5510948" y="4313909"/>
            <a:ext cx="3227165" cy="400110"/>
          </a:xfrm>
          <a:prstGeom prst="rect">
            <a:avLst/>
          </a:prstGeom>
          <a:noFill/>
        </p:spPr>
        <p:txBody>
          <a:bodyPr wrap="none" rtlCol="0">
            <a:spAutoFit/>
          </a:bodyPr>
          <a:lstStyle/>
          <a:p>
            <a:r>
              <a:rPr lang="zh-CN" altLang="en-US" sz="2000" dirty="0">
                <a:latin typeface="华文楷体" panose="02010600040101010101" pitchFamily="2" charset="-122"/>
                <a:ea typeface="华文楷体" panose="02010600040101010101" pitchFamily="2" charset="-122"/>
              </a:rPr>
              <a:t>基于路径排名算法（</a:t>
            </a:r>
            <a:r>
              <a:rPr lang="en-US" altLang="zh-CN" sz="2000" dirty="0">
                <a:latin typeface="华文楷体" panose="02010600040101010101" pitchFamily="2" charset="-122"/>
                <a:ea typeface="华文楷体" panose="02010600040101010101" pitchFamily="2" charset="-122"/>
              </a:rPr>
              <a:t>PRA</a:t>
            </a:r>
            <a:r>
              <a:rPr lang="zh-CN" altLang="en-US" sz="2000" dirty="0">
                <a:latin typeface="华文楷体" panose="02010600040101010101" pitchFamily="2" charset="-122"/>
                <a:ea typeface="华文楷体" panose="02010600040101010101" pitchFamily="2" charset="-122"/>
              </a:rPr>
              <a:t>）</a:t>
            </a:r>
          </a:p>
        </p:txBody>
      </p:sp>
      <p:sp>
        <p:nvSpPr>
          <p:cNvPr id="22" name="左大括号 21">
            <a:extLst>
              <a:ext uri="{FF2B5EF4-FFF2-40B4-BE49-F238E27FC236}">
                <a16:creationId xmlns:a16="http://schemas.microsoft.com/office/drawing/2014/main" id="{6D3BF68B-5653-46E4-9A14-8DF7E2331429}"/>
              </a:ext>
            </a:extLst>
          </p:cNvPr>
          <p:cNvSpPr/>
          <p:nvPr/>
        </p:nvSpPr>
        <p:spPr>
          <a:xfrm>
            <a:off x="7644539" y="5001090"/>
            <a:ext cx="85019" cy="13564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1E2469B5-FB81-41D2-B3AA-5FB0179DC01C}"/>
              </a:ext>
            </a:extLst>
          </p:cNvPr>
          <p:cNvSpPr txBox="1"/>
          <p:nvPr/>
        </p:nvSpPr>
        <p:spPr>
          <a:xfrm>
            <a:off x="7816983" y="4801035"/>
            <a:ext cx="2492990" cy="400110"/>
          </a:xfrm>
          <a:prstGeom prst="rect">
            <a:avLst/>
          </a:prstGeom>
          <a:noFill/>
        </p:spPr>
        <p:txBody>
          <a:bodyPr wrap="none" rtlCol="0">
            <a:spAutoFit/>
          </a:bodyPr>
          <a:lstStyle/>
          <a:p>
            <a:r>
              <a:rPr lang="zh-CN" altLang="en-US" sz="2000" dirty="0">
                <a:latin typeface="华文楷体" panose="02010600040101010101" pitchFamily="2" charset="-122"/>
                <a:ea typeface="华文楷体" panose="02010600040101010101" pitchFamily="2" charset="-122"/>
              </a:rPr>
              <a:t>基于辅助存储的推理</a:t>
            </a:r>
          </a:p>
        </p:txBody>
      </p:sp>
      <p:sp>
        <p:nvSpPr>
          <p:cNvPr id="24" name="文本框 23">
            <a:extLst>
              <a:ext uri="{FF2B5EF4-FFF2-40B4-BE49-F238E27FC236}">
                <a16:creationId xmlns:a16="http://schemas.microsoft.com/office/drawing/2014/main" id="{CFF8442A-B02B-47F3-B569-9EE056C53CCD}"/>
              </a:ext>
            </a:extLst>
          </p:cNvPr>
          <p:cNvSpPr txBox="1"/>
          <p:nvPr/>
        </p:nvSpPr>
        <p:spPr>
          <a:xfrm>
            <a:off x="7816983" y="5421562"/>
            <a:ext cx="3518912" cy="400110"/>
          </a:xfrm>
          <a:prstGeom prst="rect">
            <a:avLst/>
          </a:prstGeom>
          <a:noFill/>
        </p:spPr>
        <p:txBody>
          <a:bodyPr wrap="none" rtlCol="0">
            <a:spAutoFit/>
          </a:bodyPr>
          <a:lstStyle/>
          <a:p>
            <a:r>
              <a:rPr lang="zh-CN" altLang="en-US" sz="2000" dirty="0">
                <a:latin typeface="华文楷体" panose="02010600040101010101" pitchFamily="2" charset="-122"/>
                <a:ea typeface="华文楷体" panose="02010600040101010101" pitchFamily="2" charset="-122"/>
              </a:rPr>
              <a:t>基于结构推理（单跳、多跳）</a:t>
            </a:r>
          </a:p>
        </p:txBody>
      </p:sp>
      <p:sp>
        <p:nvSpPr>
          <p:cNvPr id="25" name="文本框 24">
            <a:extLst>
              <a:ext uri="{FF2B5EF4-FFF2-40B4-BE49-F238E27FC236}">
                <a16:creationId xmlns:a16="http://schemas.microsoft.com/office/drawing/2014/main" id="{E389AFB2-2A31-4847-BB79-5F9A2F042A7E}"/>
              </a:ext>
            </a:extLst>
          </p:cNvPr>
          <p:cNvSpPr txBox="1"/>
          <p:nvPr/>
        </p:nvSpPr>
        <p:spPr>
          <a:xfrm>
            <a:off x="7819144" y="6085365"/>
            <a:ext cx="4118435" cy="400110"/>
          </a:xfrm>
          <a:prstGeom prst="rect">
            <a:avLst/>
          </a:prstGeom>
          <a:noFill/>
        </p:spPr>
        <p:txBody>
          <a:bodyPr wrap="none" rtlCol="0">
            <a:spAutoFit/>
          </a:bodyPr>
          <a:lstStyle/>
          <a:p>
            <a:r>
              <a:rPr lang="zh-CN" altLang="en-US" sz="2000" dirty="0">
                <a:latin typeface="华文楷体" panose="02010600040101010101" pitchFamily="2" charset="-122"/>
                <a:ea typeface="华文楷体" panose="02010600040101010101" pitchFamily="2" charset="-122"/>
              </a:rPr>
              <a:t>基于语义推理（</a:t>
            </a:r>
            <a:r>
              <a:rPr lang="en-US" altLang="zh-CN" sz="2000" dirty="0" err="1">
                <a:latin typeface="华文楷体" panose="02010600040101010101" pitchFamily="2" charset="-122"/>
                <a:ea typeface="华文楷体" panose="02010600040101010101" pitchFamily="2" charset="-122"/>
              </a:rPr>
              <a:t>ProjE</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Con-Mask</a:t>
            </a:r>
            <a:r>
              <a:rPr lang="zh-CN" altLang="en-US" sz="2000" dirty="0">
                <a:latin typeface="华文楷体" panose="02010600040101010101" pitchFamily="2" charset="-122"/>
                <a:ea typeface="华文楷体" panose="02010600040101010101" pitchFamily="2" charset="-122"/>
              </a:rPr>
              <a:t>）</a:t>
            </a:r>
          </a:p>
        </p:txBody>
      </p:sp>
      <p:sp>
        <p:nvSpPr>
          <p:cNvPr id="26" name="左大括号 25">
            <a:extLst>
              <a:ext uri="{FF2B5EF4-FFF2-40B4-BE49-F238E27FC236}">
                <a16:creationId xmlns:a16="http://schemas.microsoft.com/office/drawing/2014/main" id="{3C061CB8-15AD-4229-91B1-4B8E7F0A2BA4}"/>
              </a:ext>
            </a:extLst>
          </p:cNvPr>
          <p:cNvSpPr/>
          <p:nvPr/>
        </p:nvSpPr>
        <p:spPr>
          <a:xfrm>
            <a:off x="5383804" y="2961568"/>
            <a:ext cx="66657" cy="8525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左大括号 26">
            <a:extLst>
              <a:ext uri="{FF2B5EF4-FFF2-40B4-BE49-F238E27FC236}">
                <a16:creationId xmlns:a16="http://schemas.microsoft.com/office/drawing/2014/main" id="{363B86B2-CD69-4B97-8F2F-7224659DD601}"/>
              </a:ext>
            </a:extLst>
          </p:cNvPr>
          <p:cNvSpPr/>
          <p:nvPr/>
        </p:nvSpPr>
        <p:spPr>
          <a:xfrm>
            <a:off x="5358936" y="4513964"/>
            <a:ext cx="105649" cy="11732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182552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规则推理</a:t>
            </a:r>
            <a:r>
              <a:rPr lang="en-US" altLang="zh-CN" dirty="0"/>
              <a:t>demo2</a:t>
            </a:r>
            <a:endParaRPr lang="zh-CN" altLang="en-US" dirty="0"/>
          </a:p>
          <a:p>
            <a:endParaRPr lang="zh-CN" altLang="en-US" dirty="0"/>
          </a:p>
        </p:txBody>
      </p:sp>
      <p:sp>
        <p:nvSpPr>
          <p:cNvPr id="7" name="文本框 6">
            <a:extLst>
              <a:ext uri="{FF2B5EF4-FFF2-40B4-BE49-F238E27FC236}">
                <a16:creationId xmlns:a16="http://schemas.microsoft.com/office/drawing/2014/main" id="{8A77C0DA-71B9-4053-83C5-425996DA50B2}"/>
              </a:ext>
            </a:extLst>
          </p:cNvPr>
          <p:cNvSpPr txBox="1"/>
          <p:nvPr/>
        </p:nvSpPr>
        <p:spPr>
          <a:xfrm flipH="1">
            <a:off x="1457604" y="1829674"/>
            <a:ext cx="7667345" cy="3970318"/>
          </a:xfrm>
          <a:prstGeom prst="rect">
            <a:avLst/>
          </a:prstGeom>
          <a:noFill/>
        </p:spPr>
        <p:txBody>
          <a:bodyPr wrap="square" rtlCol="0">
            <a:spAutoFit/>
          </a:bodyPr>
          <a:lstStyle/>
          <a:p>
            <a:pPr marL="285750" indent="-285750">
              <a:buFontTx/>
              <a:buChar char="-"/>
            </a:pPr>
            <a:r>
              <a:rPr lang="en-US" altLang="zh-CN" b="0" i="0" dirty="0">
                <a:solidFill>
                  <a:srgbClr val="A71D5D"/>
                </a:solidFill>
                <a:effectLst/>
                <a:latin typeface="Consolas" panose="020B0609020204030204" pitchFamily="49" charset="0"/>
              </a:rPr>
              <a:t>-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公司 </a:t>
            </a:r>
            <a:r>
              <a:rPr lang="en-US" altLang="zh-CN" b="0" i="0" dirty="0" err="1">
                <a:solidFill>
                  <a:srgbClr val="0086B3"/>
                </a:solidFill>
                <a:effectLst/>
                <a:latin typeface="Consolas" panose="020B0609020204030204" pitchFamily="49" charset="0"/>
              </a:rPr>
              <a:t>rdfs</a:t>
            </a:r>
            <a:r>
              <a:rPr lang="en-US" altLang="zh-CN" b="0" i="0" dirty="0" err="1">
                <a:solidFill>
                  <a:srgbClr val="333333"/>
                </a:solidFill>
                <a:effectLst/>
                <a:latin typeface="Consolas" panose="020B0609020204030204" pitchFamily="49" charset="0"/>
              </a:rPr>
              <a:t>:</a:t>
            </a:r>
            <a:r>
              <a:rPr lang="en-US" altLang="zh-CN" b="0" i="0" dirty="0" err="1">
                <a:solidFill>
                  <a:srgbClr val="0086B3"/>
                </a:solidFill>
                <a:effectLst/>
                <a:latin typeface="Consolas" panose="020B0609020204030204" pitchFamily="49" charset="0"/>
              </a:rPr>
              <a:t>subClassOf</a:t>
            </a:r>
            <a:r>
              <a:rPr lang="en-US" altLang="zh-CN" b="0" i="0" dirty="0">
                <a:solidFill>
                  <a:srgbClr val="0086B3"/>
                </a:solidFill>
                <a:effectLst/>
                <a:latin typeface="Consolas" panose="020B0609020204030204" pitchFamily="49" charset="0"/>
              </a:rPr>
              <a:t>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法人实体</a:t>
            </a:r>
            <a:r>
              <a:rPr lang="en-US" altLang="zh-CN" b="0" i="0" dirty="0">
                <a:solidFill>
                  <a:srgbClr val="333333"/>
                </a:solidFill>
                <a:effectLst/>
                <a:latin typeface="Consolas" panose="020B0609020204030204" pitchFamily="49" charset="0"/>
              </a:rPr>
              <a:t>) </a:t>
            </a:r>
          </a:p>
          <a:p>
            <a:pPr marL="285750" indent="-285750">
              <a:buFontTx/>
              <a:buChar char="-"/>
            </a:pPr>
            <a:r>
              <a:rPr lang="en-US" altLang="zh-CN" b="0" i="0" dirty="0">
                <a:solidFill>
                  <a:srgbClr val="A71D5D"/>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万达集团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主要资产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地产事业</a:t>
            </a:r>
            <a:r>
              <a:rPr lang="en-US" altLang="zh-CN" b="0" i="0" dirty="0">
                <a:solidFill>
                  <a:srgbClr val="333333"/>
                </a:solidFill>
                <a:effectLst/>
                <a:latin typeface="Consolas" panose="020B0609020204030204" pitchFamily="49" charset="0"/>
              </a:rPr>
              <a:t>) </a:t>
            </a:r>
          </a:p>
          <a:p>
            <a:pPr marL="285750" indent="-285750">
              <a:buFontTx/>
              <a:buChar char="-"/>
            </a:pPr>
            <a:r>
              <a:rPr lang="en-US" altLang="zh-CN" b="0" i="0" dirty="0">
                <a:solidFill>
                  <a:srgbClr val="A71D5D"/>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万达集团 </a:t>
            </a:r>
            <a:r>
              <a:rPr lang="en-US" altLang="zh-CN" b="0" i="0" dirty="0" err="1">
                <a:solidFill>
                  <a:srgbClr val="0086B3"/>
                </a:solidFill>
                <a:effectLst/>
                <a:latin typeface="Consolas" panose="020B0609020204030204" pitchFamily="49" charset="0"/>
              </a:rPr>
              <a:t>rdf</a:t>
            </a:r>
            <a:r>
              <a:rPr lang="en-US" altLang="zh-CN" b="0" i="0" dirty="0" err="1">
                <a:solidFill>
                  <a:srgbClr val="333333"/>
                </a:solidFill>
                <a:effectLst/>
                <a:latin typeface="Consolas" panose="020B0609020204030204" pitchFamily="49" charset="0"/>
              </a:rPr>
              <a:t>:</a:t>
            </a:r>
            <a:r>
              <a:rPr lang="en-US" altLang="zh-CN" b="0" i="0" dirty="0" err="1">
                <a:solidFill>
                  <a:srgbClr val="0086B3"/>
                </a:solidFill>
                <a:effectLst/>
                <a:latin typeface="Consolas" panose="020B0609020204030204" pitchFamily="49" charset="0"/>
              </a:rPr>
              <a:t>type</a:t>
            </a:r>
            <a:r>
              <a:rPr lang="en-US" altLang="zh-CN" b="0" i="0" dirty="0">
                <a:solidFill>
                  <a:srgbClr val="0086B3"/>
                </a:solidFill>
                <a:effectLst/>
                <a:latin typeface="Consolas" panose="020B0609020204030204" pitchFamily="49" charset="0"/>
              </a:rPr>
              <a:t>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公司</a:t>
            </a:r>
            <a:r>
              <a:rPr lang="en-US" altLang="zh-CN" b="0" i="0" dirty="0">
                <a:solidFill>
                  <a:srgbClr val="333333"/>
                </a:solidFill>
                <a:effectLst/>
                <a:latin typeface="Consolas" panose="020B0609020204030204" pitchFamily="49" charset="0"/>
              </a:rPr>
              <a:t>) </a:t>
            </a:r>
          </a:p>
          <a:p>
            <a:pPr marL="285750" indent="-285750">
              <a:buFontTx/>
              <a:buChar char="-"/>
            </a:pPr>
            <a:r>
              <a:rPr lang="en-US" altLang="zh-CN" b="0" i="0" dirty="0">
                <a:solidFill>
                  <a:srgbClr val="A71D5D"/>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地产公司 </a:t>
            </a:r>
            <a:r>
              <a:rPr lang="en-US" altLang="zh-CN" b="0" i="0" dirty="0" err="1">
                <a:solidFill>
                  <a:srgbClr val="0086B3"/>
                </a:solidFill>
                <a:effectLst/>
                <a:latin typeface="Consolas" panose="020B0609020204030204" pitchFamily="49" charset="0"/>
              </a:rPr>
              <a:t>rdfs</a:t>
            </a:r>
            <a:r>
              <a:rPr lang="en-US" altLang="zh-CN" b="0" i="0" dirty="0" err="1">
                <a:solidFill>
                  <a:srgbClr val="333333"/>
                </a:solidFill>
                <a:effectLst/>
                <a:latin typeface="Consolas" panose="020B0609020204030204" pitchFamily="49" charset="0"/>
              </a:rPr>
              <a:t>:</a:t>
            </a:r>
            <a:r>
              <a:rPr lang="en-US" altLang="zh-CN" b="0" i="0" dirty="0" err="1">
                <a:solidFill>
                  <a:srgbClr val="0086B3"/>
                </a:solidFill>
                <a:effectLst/>
                <a:latin typeface="Consolas" panose="020B0609020204030204" pitchFamily="49" charset="0"/>
              </a:rPr>
              <a:t>subClassOf</a:t>
            </a:r>
            <a:r>
              <a:rPr lang="en-US" altLang="zh-CN" b="0" i="0" dirty="0">
                <a:solidFill>
                  <a:srgbClr val="0086B3"/>
                </a:solidFill>
                <a:effectLst/>
                <a:latin typeface="Consolas" panose="020B0609020204030204" pitchFamily="49" charset="0"/>
              </a:rPr>
              <a:t>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公司</a:t>
            </a:r>
            <a:r>
              <a:rPr lang="en-US" altLang="zh-CN" b="0" i="0" dirty="0">
                <a:solidFill>
                  <a:srgbClr val="333333"/>
                </a:solidFill>
                <a:effectLst/>
                <a:latin typeface="Consolas" panose="020B0609020204030204" pitchFamily="49" charset="0"/>
              </a:rPr>
              <a:t>) </a:t>
            </a:r>
          </a:p>
          <a:p>
            <a:pPr marL="285750" indent="-285750">
              <a:buFontTx/>
              <a:buChar char="-"/>
            </a:pPr>
            <a:r>
              <a:rPr lang="en-US" altLang="zh-CN" b="0" i="0" dirty="0">
                <a:solidFill>
                  <a:srgbClr val="A71D5D"/>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融创中国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主要收入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地产事业</a:t>
            </a:r>
            <a:r>
              <a:rPr lang="en-US" altLang="zh-CN" b="0" i="0" dirty="0">
                <a:solidFill>
                  <a:srgbClr val="333333"/>
                </a:solidFill>
                <a:effectLst/>
                <a:latin typeface="Consolas" panose="020B0609020204030204" pitchFamily="49" charset="0"/>
              </a:rPr>
              <a:t>) </a:t>
            </a:r>
          </a:p>
          <a:p>
            <a:pPr marL="285750" indent="-285750">
              <a:buFontTx/>
              <a:buChar char="-"/>
            </a:pPr>
            <a:r>
              <a:rPr lang="en-US" altLang="zh-CN" b="0" i="0" dirty="0">
                <a:solidFill>
                  <a:srgbClr val="A71D5D"/>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融创中国 </a:t>
            </a:r>
            <a:r>
              <a:rPr lang="en-US" altLang="zh-CN" b="0" i="0" dirty="0" err="1">
                <a:solidFill>
                  <a:srgbClr val="0086B3"/>
                </a:solidFill>
                <a:effectLst/>
                <a:latin typeface="Consolas" panose="020B0609020204030204" pitchFamily="49" charset="0"/>
              </a:rPr>
              <a:t>rdf</a:t>
            </a:r>
            <a:r>
              <a:rPr lang="en-US" altLang="zh-CN" b="0" i="0" dirty="0" err="1">
                <a:solidFill>
                  <a:srgbClr val="333333"/>
                </a:solidFill>
                <a:effectLst/>
                <a:latin typeface="Consolas" panose="020B0609020204030204" pitchFamily="49" charset="0"/>
              </a:rPr>
              <a:t>:</a:t>
            </a:r>
            <a:r>
              <a:rPr lang="en-US" altLang="zh-CN" b="0" i="0" dirty="0" err="1">
                <a:solidFill>
                  <a:srgbClr val="0086B3"/>
                </a:solidFill>
                <a:effectLst/>
                <a:latin typeface="Consolas" panose="020B0609020204030204" pitchFamily="49" charset="0"/>
              </a:rPr>
              <a:t>type</a:t>
            </a:r>
            <a:r>
              <a:rPr lang="en-US" altLang="zh-CN" b="0" i="0" dirty="0">
                <a:solidFill>
                  <a:srgbClr val="0086B3"/>
                </a:solidFill>
                <a:effectLst/>
                <a:latin typeface="Consolas" panose="020B0609020204030204" pitchFamily="49" charset="0"/>
              </a:rPr>
              <a:t>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地产公司</a:t>
            </a:r>
            <a:r>
              <a:rPr lang="en-US" altLang="zh-CN" b="0" i="0" dirty="0">
                <a:solidFill>
                  <a:srgbClr val="333333"/>
                </a:solidFill>
                <a:effectLst/>
                <a:latin typeface="Consolas" panose="020B0609020204030204" pitchFamily="49" charset="0"/>
              </a:rPr>
              <a:t>) </a:t>
            </a:r>
          </a:p>
          <a:p>
            <a:pPr marL="285750" indent="-285750">
              <a:buFontTx/>
              <a:buChar char="-"/>
            </a:pPr>
            <a:r>
              <a:rPr lang="en-US" altLang="zh-CN" b="0" i="0" dirty="0">
                <a:solidFill>
                  <a:srgbClr val="A71D5D"/>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孙宏斌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股东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乐视网</a:t>
            </a:r>
            <a:r>
              <a:rPr lang="en-US" altLang="zh-CN" b="0" i="0" dirty="0">
                <a:solidFill>
                  <a:srgbClr val="333333"/>
                </a:solidFill>
                <a:effectLst/>
                <a:latin typeface="Consolas" panose="020B0609020204030204" pitchFamily="49" charset="0"/>
              </a:rPr>
              <a:t>) </a:t>
            </a:r>
          </a:p>
          <a:p>
            <a:pPr marL="285750" indent="-285750">
              <a:buFontTx/>
              <a:buChar char="-"/>
            </a:pPr>
            <a:r>
              <a:rPr lang="en-US" altLang="zh-CN" b="0" i="0" dirty="0">
                <a:solidFill>
                  <a:srgbClr val="A71D5D"/>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孙宏斌 </a:t>
            </a:r>
            <a:r>
              <a:rPr lang="en-US" altLang="zh-CN" b="0" i="0" dirty="0" err="1">
                <a:solidFill>
                  <a:srgbClr val="0086B3"/>
                </a:solidFill>
                <a:effectLst/>
                <a:latin typeface="Consolas" panose="020B0609020204030204" pitchFamily="49" charset="0"/>
              </a:rPr>
              <a:t>rdf</a:t>
            </a:r>
            <a:r>
              <a:rPr lang="en-US" altLang="zh-CN" b="0" i="0" dirty="0" err="1">
                <a:solidFill>
                  <a:srgbClr val="333333"/>
                </a:solidFill>
                <a:effectLst/>
                <a:latin typeface="Consolas" panose="020B0609020204030204" pitchFamily="49" charset="0"/>
              </a:rPr>
              <a:t>:</a:t>
            </a:r>
            <a:r>
              <a:rPr lang="en-US" altLang="zh-CN" b="0" i="0" dirty="0" err="1">
                <a:solidFill>
                  <a:srgbClr val="0086B3"/>
                </a:solidFill>
                <a:effectLst/>
                <a:latin typeface="Consolas" panose="020B0609020204030204" pitchFamily="49" charset="0"/>
              </a:rPr>
              <a:t>type</a:t>
            </a:r>
            <a:r>
              <a:rPr lang="en-US" altLang="zh-CN" b="0" i="0" dirty="0">
                <a:solidFill>
                  <a:srgbClr val="0086B3"/>
                </a:solidFill>
                <a:effectLst/>
                <a:latin typeface="Consolas" panose="020B0609020204030204" pitchFamily="49" charset="0"/>
              </a:rPr>
              <a:t>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人</a:t>
            </a:r>
            <a:r>
              <a:rPr lang="en-US" altLang="zh-CN" b="0" i="0" dirty="0">
                <a:solidFill>
                  <a:srgbClr val="333333"/>
                </a:solidFill>
                <a:effectLst/>
                <a:latin typeface="Consolas" panose="020B0609020204030204" pitchFamily="49" charset="0"/>
              </a:rPr>
              <a:t>) </a:t>
            </a:r>
          </a:p>
          <a:p>
            <a:pPr marL="285750" indent="-285750">
              <a:buFontTx/>
              <a:buChar char="-"/>
            </a:pPr>
            <a:r>
              <a:rPr lang="en-US" altLang="zh-CN" b="0" i="0" dirty="0">
                <a:solidFill>
                  <a:srgbClr val="A71D5D"/>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孙宏斌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执掌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融创中国</a:t>
            </a:r>
            <a:r>
              <a:rPr lang="en-US" altLang="zh-CN" b="0" i="0" dirty="0">
                <a:solidFill>
                  <a:srgbClr val="333333"/>
                </a:solidFill>
                <a:effectLst/>
                <a:latin typeface="Consolas" panose="020B0609020204030204" pitchFamily="49" charset="0"/>
              </a:rPr>
              <a:t>) </a:t>
            </a:r>
          </a:p>
          <a:p>
            <a:pPr marL="285750" indent="-285750">
              <a:buFontTx/>
              <a:buChar char="-"/>
            </a:pPr>
            <a:r>
              <a:rPr lang="en-US" altLang="zh-CN" b="0" i="0" dirty="0">
                <a:solidFill>
                  <a:srgbClr val="A71D5D"/>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乐视网 </a:t>
            </a:r>
            <a:r>
              <a:rPr lang="en-US" altLang="zh-CN" b="0" i="0" dirty="0" err="1">
                <a:solidFill>
                  <a:srgbClr val="0086B3"/>
                </a:solidFill>
                <a:effectLst/>
                <a:latin typeface="Consolas" panose="020B0609020204030204" pitchFamily="49" charset="0"/>
              </a:rPr>
              <a:t>rdf</a:t>
            </a:r>
            <a:r>
              <a:rPr lang="en-US" altLang="zh-CN" b="0" i="0" dirty="0" err="1">
                <a:solidFill>
                  <a:srgbClr val="333333"/>
                </a:solidFill>
                <a:effectLst/>
                <a:latin typeface="Consolas" panose="020B0609020204030204" pitchFamily="49" charset="0"/>
              </a:rPr>
              <a:t>:</a:t>
            </a:r>
            <a:r>
              <a:rPr lang="en-US" altLang="zh-CN" b="0" i="0" dirty="0" err="1">
                <a:solidFill>
                  <a:srgbClr val="0086B3"/>
                </a:solidFill>
                <a:effectLst/>
                <a:latin typeface="Consolas" panose="020B0609020204030204" pitchFamily="49" charset="0"/>
              </a:rPr>
              <a:t>type</a:t>
            </a:r>
            <a:r>
              <a:rPr lang="en-US" altLang="zh-CN" b="0" i="0" dirty="0">
                <a:solidFill>
                  <a:srgbClr val="0086B3"/>
                </a:solidFill>
                <a:effectLst/>
                <a:latin typeface="Consolas" panose="020B0609020204030204" pitchFamily="49" charset="0"/>
              </a:rPr>
              <a:t>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公司</a:t>
            </a:r>
            <a:r>
              <a:rPr lang="en-US" altLang="zh-CN" b="0" i="0" dirty="0">
                <a:solidFill>
                  <a:srgbClr val="333333"/>
                </a:solidFill>
                <a:effectLst/>
                <a:latin typeface="Consolas" panose="020B0609020204030204" pitchFamily="49" charset="0"/>
              </a:rPr>
              <a:t>) </a:t>
            </a:r>
          </a:p>
          <a:p>
            <a:pPr marL="285750" indent="-285750">
              <a:buFontTx/>
              <a:buChar char="-"/>
            </a:pPr>
            <a:r>
              <a:rPr lang="en-US" altLang="zh-CN" b="0" i="0" dirty="0">
                <a:solidFill>
                  <a:srgbClr val="A71D5D"/>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贾跃亭 </a:t>
            </a:r>
            <a:r>
              <a:rPr lang="en-US" altLang="zh-CN" b="0" i="0" dirty="0" err="1">
                <a:solidFill>
                  <a:srgbClr val="0086B3"/>
                </a:solidFill>
                <a:effectLst/>
                <a:latin typeface="Consolas" panose="020B0609020204030204" pitchFamily="49" charset="0"/>
              </a:rPr>
              <a:t>rdf</a:t>
            </a:r>
            <a:r>
              <a:rPr lang="en-US" altLang="zh-CN" b="0" i="0" dirty="0" err="1">
                <a:solidFill>
                  <a:srgbClr val="333333"/>
                </a:solidFill>
                <a:effectLst/>
                <a:latin typeface="Consolas" panose="020B0609020204030204" pitchFamily="49" charset="0"/>
              </a:rPr>
              <a:t>:</a:t>
            </a:r>
            <a:r>
              <a:rPr lang="en-US" altLang="zh-CN" b="0" i="0" dirty="0" err="1">
                <a:solidFill>
                  <a:srgbClr val="0086B3"/>
                </a:solidFill>
                <a:effectLst/>
                <a:latin typeface="Consolas" panose="020B0609020204030204" pitchFamily="49" charset="0"/>
              </a:rPr>
              <a:t>type</a:t>
            </a:r>
            <a:r>
              <a:rPr lang="en-US" altLang="zh-CN" b="0" i="0" dirty="0">
                <a:solidFill>
                  <a:srgbClr val="0086B3"/>
                </a:solidFill>
                <a:effectLst/>
                <a:latin typeface="Consolas" panose="020B0609020204030204" pitchFamily="49" charset="0"/>
              </a:rPr>
              <a:t>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人</a:t>
            </a:r>
            <a:r>
              <a:rPr lang="en-US" altLang="zh-CN" b="0" i="0" dirty="0">
                <a:solidFill>
                  <a:srgbClr val="333333"/>
                </a:solidFill>
                <a:effectLst/>
                <a:latin typeface="Consolas" panose="020B0609020204030204" pitchFamily="49" charset="0"/>
              </a:rPr>
              <a:t>) </a:t>
            </a:r>
          </a:p>
          <a:p>
            <a:pPr marL="285750" indent="-285750">
              <a:buFontTx/>
              <a:buChar char="-"/>
            </a:pPr>
            <a:r>
              <a:rPr lang="en-US" altLang="zh-CN" b="0" i="0" dirty="0">
                <a:solidFill>
                  <a:srgbClr val="A71D5D"/>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贾跃亭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执掌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乐视网</a:t>
            </a:r>
            <a:r>
              <a:rPr lang="en-US" altLang="zh-CN" b="0" i="0" dirty="0">
                <a:solidFill>
                  <a:srgbClr val="333333"/>
                </a:solidFill>
                <a:effectLst/>
                <a:latin typeface="Consolas" panose="020B0609020204030204" pitchFamily="49" charset="0"/>
              </a:rPr>
              <a:t>) </a:t>
            </a:r>
          </a:p>
          <a:p>
            <a:pPr marL="285750" indent="-285750">
              <a:buFontTx/>
              <a:buChar char="-"/>
            </a:pPr>
            <a:r>
              <a:rPr lang="en-US" altLang="zh-CN" b="0" i="0" dirty="0">
                <a:solidFill>
                  <a:srgbClr val="A71D5D"/>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王健林 </a:t>
            </a:r>
            <a:r>
              <a:rPr lang="en-US" altLang="zh-CN" b="0" i="0" dirty="0" err="1">
                <a:solidFill>
                  <a:srgbClr val="0086B3"/>
                </a:solidFill>
                <a:effectLst/>
                <a:latin typeface="Consolas" panose="020B0609020204030204" pitchFamily="49" charset="0"/>
              </a:rPr>
              <a:t>rdf</a:t>
            </a:r>
            <a:r>
              <a:rPr lang="en-US" altLang="zh-CN" b="0" i="0" dirty="0" err="1">
                <a:solidFill>
                  <a:srgbClr val="333333"/>
                </a:solidFill>
                <a:effectLst/>
                <a:latin typeface="Consolas" panose="020B0609020204030204" pitchFamily="49" charset="0"/>
              </a:rPr>
              <a:t>:</a:t>
            </a:r>
            <a:r>
              <a:rPr lang="en-US" altLang="zh-CN" b="0" i="0" dirty="0" err="1">
                <a:solidFill>
                  <a:srgbClr val="0086B3"/>
                </a:solidFill>
                <a:effectLst/>
                <a:latin typeface="Consolas" panose="020B0609020204030204" pitchFamily="49" charset="0"/>
              </a:rPr>
              <a:t>type</a:t>
            </a:r>
            <a:r>
              <a:rPr lang="en-US" altLang="zh-CN" b="0" i="0" dirty="0">
                <a:solidFill>
                  <a:srgbClr val="0086B3"/>
                </a:solidFill>
                <a:effectLst/>
                <a:latin typeface="Consolas" panose="020B0609020204030204" pitchFamily="49" charset="0"/>
              </a:rPr>
              <a:t>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人</a:t>
            </a:r>
            <a:r>
              <a:rPr lang="en-US" altLang="zh-CN" b="0" i="0" dirty="0">
                <a:solidFill>
                  <a:srgbClr val="333333"/>
                </a:solidFill>
                <a:effectLst/>
                <a:latin typeface="Consolas" panose="020B0609020204030204" pitchFamily="49" charset="0"/>
              </a:rPr>
              <a:t>) </a:t>
            </a:r>
          </a:p>
          <a:p>
            <a:pPr marL="285750" indent="-285750">
              <a:buFontTx/>
              <a:buChar char="-"/>
            </a:pPr>
            <a:r>
              <a:rPr lang="en-US" altLang="zh-CN" b="0" i="0" dirty="0">
                <a:solidFill>
                  <a:srgbClr val="A71D5D"/>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王健林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执掌 </a:t>
            </a:r>
            <a:r>
              <a:rPr lang="en-US" altLang="zh-CN" b="0" i="0" dirty="0">
                <a:solidFill>
                  <a:srgbClr val="33333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万达集团</a:t>
            </a:r>
            <a:r>
              <a:rPr lang="en-US" altLang="zh-CN" b="0" i="0" dirty="0">
                <a:solidFill>
                  <a:srgbClr val="333333"/>
                </a:solidFill>
                <a:effectLst/>
                <a:latin typeface="Consolas" panose="020B0609020204030204" pitchFamily="49" charset="0"/>
              </a:rPr>
              <a:t>)</a:t>
            </a:r>
            <a:endParaRPr lang="zh-CN" altLang="en-US" dirty="0"/>
          </a:p>
        </p:txBody>
      </p:sp>
      <p:sp>
        <p:nvSpPr>
          <p:cNvPr id="2" name="文本框 1">
            <a:extLst>
              <a:ext uri="{FF2B5EF4-FFF2-40B4-BE49-F238E27FC236}">
                <a16:creationId xmlns:a16="http://schemas.microsoft.com/office/drawing/2014/main" id="{6AAD59E1-BE89-48AA-B854-FD4513BA9454}"/>
              </a:ext>
            </a:extLst>
          </p:cNvPr>
          <p:cNvSpPr txBox="1"/>
          <p:nvPr/>
        </p:nvSpPr>
        <p:spPr>
          <a:xfrm>
            <a:off x="1457604" y="1285875"/>
            <a:ext cx="4657725" cy="369332"/>
          </a:xfrm>
          <a:prstGeom prst="rect">
            <a:avLst/>
          </a:prstGeom>
          <a:noFill/>
        </p:spPr>
        <p:txBody>
          <a:bodyPr wrap="square" rtlCol="0">
            <a:spAutoFit/>
          </a:bodyPr>
          <a:lstStyle/>
          <a:p>
            <a:r>
              <a:rPr lang="zh-CN" altLang="en-US" dirty="0"/>
              <a:t>以上图谱包括以下三元组</a:t>
            </a:r>
          </a:p>
        </p:txBody>
      </p:sp>
    </p:spTree>
    <p:extLst>
      <p:ext uri="{BB962C8B-B14F-4D97-AF65-F5344CB8AC3E}">
        <p14:creationId xmlns:p14="http://schemas.microsoft.com/office/powerpoint/2010/main" val="2995383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规则推理</a:t>
            </a:r>
            <a:r>
              <a:rPr lang="en-US" altLang="zh-CN" dirty="0"/>
              <a:t>demo2</a:t>
            </a:r>
            <a:endParaRPr lang="zh-CN" altLang="en-US" dirty="0"/>
          </a:p>
          <a:p>
            <a:endParaRPr lang="zh-CN" altLang="en-US" dirty="0"/>
          </a:p>
        </p:txBody>
      </p:sp>
      <p:sp>
        <p:nvSpPr>
          <p:cNvPr id="7" name="文本框 6">
            <a:extLst>
              <a:ext uri="{FF2B5EF4-FFF2-40B4-BE49-F238E27FC236}">
                <a16:creationId xmlns:a16="http://schemas.microsoft.com/office/drawing/2014/main" id="{8A77C0DA-71B9-4053-83C5-425996DA50B2}"/>
              </a:ext>
            </a:extLst>
          </p:cNvPr>
          <p:cNvSpPr txBox="1"/>
          <p:nvPr/>
        </p:nvSpPr>
        <p:spPr>
          <a:xfrm flipH="1">
            <a:off x="1112519" y="2810749"/>
            <a:ext cx="6952970" cy="923330"/>
          </a:xfrm>
          <a:prstGeom prst="rect">
            <a:avLst/>
          </a:prstGeom>
          <a:noFill/>
        </p:spPr>
        <p:txBody>
          <a:bodyPr wrap="square" rtlCol="0">
            <a:spAutoFit/>
          </a:bodyPr>
          <a:lstStyle/>
          <a:p>
            <a:pPr algn="l">
              <a:buFont typeface="+mj-lt"/>
              <a:buAutoNum type="arabicPeriod"/>
            </a:pPr>
            <a:r>
              <a:rPr lang="zh-CN" altLang="en-US" b="0" i="0" dirty="0">
                <a:solidFill>
                  <a:srgbClr val="314659"/>
                </a:solidFill>
                <a:effectLst/>
                <a:latin typeface="Lato" panose="020B0604020202020204" pitchFamily="34" charset="0"/>
              </a:rPr>
              <a:t>执掌一家公司就一定是这家公司的股东；</a:t>
            </a:r>
          </a:p>
          <a:p>
            <a:pPr algn="l">
              <a:buFont typeface="+mj-lt"/>
              <a:buAutoNum type="arabicPeriod"/>
            </a:pPr>
            <a:r>
              <a:rPr lang="zh-CN" altLang="en-US" b="0" i="0" dirty="0">
                <a:solidFill>
                  <a:srgbClr val="314659"/>
                </a:solidFill>
                <a:effectLst/>
                <a:latin typeface="Lato" panose="020B0604020202020204" pitchFamily="34" charset="0"/>
              </a:rPr>
              <a:t>收购一家公司，就是这家公司的股东</a:t>
            </a:r>
          </a:p>
          <a:p>
            <a:pPr algn="l">
              <a:buFont typeface="+mj-lt"/>
              <a:buAutoNum type="arabicPeriod"/>
            </a:pPr>
            <a:r>
              <a:rPr lang="zh-CN" altLang="en-US" b="0" i="0" dirty="0">
                <a:solidFill>
                  <a:srgbClr val="314659"/>
                </a:solidFill>
                <a:effectLst/>
                <a:latin typeface="Lato" panose="020B0604020202020204" pitchFamily="34" charset="0"/>
              </a:rPr>
              <a:t>某人同时是两家公司的股东，那么这两家公司一定有关联交易；</a:t>
            </a:r>
          </a:p>
        </p:txBody>
      </p:sp>
      <p:sp>
        <p:nvSpPr>
          <p:cNvPr id="2" name="文本框 1">
            <a:extLst>
              <a:ext uri="{FF2B5EF4-FFF2-40B4-BE49-F238E27FC236}">
                <a16:creationId xmlns:a16="http://schemas.microsoft.com/office/drawing/2014/main" id="{816DD86C-77C3-4F46-9FB8-7B90A41A4AA2}"/>
              </a:ext>
            </a:extLst>
          </p:cNvPr>
          <p:cNvSpPr txBox="1"/>
          <p:nvPr/>
        </p:nvSpPr>
        <p:spPr>
          <a:xfrm>
            <a:off x="1066800" y="1883412"/>
            <a:ext cx="5029200" cy="369332"/>
          </a:xfrm>
          <a:prstGeom prst="rect">
            <a:avLst/>
          </a:prstGeom>
          <a:noFill/>
        </p:spPr>
        <p:txBody>
          <a:bodyPr wrap="square" rtlCol="0">
            <a:spAutoFit/>
          </a:bodyPr>
          <a:lstStyle/>
          <a:p>
            <a:r>
              <a:rPr lang="zh-CN" altLang="en-US" dirty="0"/>
              <a:t>定义以下推理规则</a:t>
            </a:r>
          </a:p>
        </p:txBody>
      </p:sp>
      <p:sp>
        <p:nvSpPr>
          <p:cNvPr id="3" name="文本框 2">
            <a:extLst>
              <a:ext uri="{FF2B5EF4-FFF2-40B4-BE49-F238E27FC236}">
                <a16:creationId xmlns:a16="http://schemas.microsoft.com/office/drawing/2014/main" id="{D100E9AF-61A3-4C35-AE43-634BCB408535}"/>
              </a:ext>
            </a:extLst>
          </p:cNvPr>
          <p:cNvSpPr txBox="1"/>
          <p:nvPr/>
        </p:nvSpPr>
        <p:spPr>
          <a:xfrm>
            <a:off x="1066800" y="4476750"/>
            <a:ext cx="8707475" cy="1477328"/>
          </a:xfrm>
          <a:prstGeom prst="rect">
            <a:avLst/>
          </a:prstGeom>
          <a:noFill/>
        </p:spPr>
        <p:txBody>
          <a:bodyPr wrap="square" rtlCol="0">
            <a:spAutoFit/>
          </a:bodyPr>
          <a:lstStyle/>
          <a:p>
            <a:r>
              <a:rPr lang="en-US" altLang="zh-CN" b="0" i="0" dirty="0">
                <a:solidFill>
                  <a:srgbClr val="333333"/>
                </a:solidFill>
                <a:effectLst/>
                <a:latin typeface="Consolas" panose="020B0609020204030204" pitchFamily="49" charset="0"/>
              </a:rPr>
              <a:t>Jena</a:t>
            </a:r>
            <a:r>
              <a:rPr lang="zh-CN" altLang="en-US" b="0" i="0" dirty="0">
                <a:solidFill>
                  <a:srgbClr val="333333"/>
                </a:solidFill>
                <a:effectLst/>
                <a:latin typeface="Consolas" panose="020B0609020204030204" pitchFamily="49" charset="0"/>
              </a:rPr>
              <a:t>规则表示：</a:t>
            </a:r>
            <a:endParaRPr lang="en-US" altLang="zh-CN" b="0" i="0" dirty="0">
              <a:solidFill>
                <a:srgbClr val="333333"/>
              </a:solidFill>
              <a:effectLst/>
              <a:latin typeface="Consolas" panose="020B0609020204030204" pitchFamily="49" charset="0"/>
            </a:endParaRPr>
          </a:p>
          <a:p>
            <a:endParaRPr lang="en-US" altLang="zh-CN" b="0" i="0" dirty="0">
              <a:solidFill>
                <a:srgbClr val="333333"/>
              </a:solidFill>
              <a:effectLst/>
              <a:latin typeface="Consolas" panose="020B0609020204030204" pitchFamily="49" charset="0"/>
            </a:endParaRPr>
          </a:p>
          <a:p>
            <a:r>
              <a:rPr lang="en-US" altLang="zh-CN" b="0" i="0" dirty="0">
                <a:solidFill>
                  <a:srgbClr val="333333"/>
                </a:solidFill>
                <a:effectLst/>
                <a:latin typeface="Consolas" panose="020B0609020204030204" pitchFamily="49" charset="0"/>
              </a:rPr>
              <a:t>[</a:t>
            </a:r>
            <a:r>
              <a:rPr lang="en-US" altLang="zh-CN" b="0" i="0" dirty="0" err="1">
                <a:solidFill>
                  <a:srgbClr val="0086B3"/>
                </a:solidFill>
                <a:effectLst/>
                <a:latin typeface="Consolas" panose="020B0609020204030204" pitchFamily="49" charset="0"/>
              </a:rPr>
              <a:t>ruleHoldShare</a:t>
            </a:r>
            <a:r>
              <a:rPr lang="en-US" altLang="zh-CN" b="0" i="0" dirty="0">
                <a:solidFill>
                  <a:srgbClr val="0086B3"/>
                </a:solidFill>
                <a:effectLst/>
                <a:latin typeface="Consolas" panose="020B0609020204030204" pitchFamily="49" charset="0"/>
              </a:rPr>
              <a:t>:</a:t>
            </a:r>
            <a:r>
              <a:rPr lang="en-US" altLang="zh-CN" b="0" i="0" dirty="0">
                <a:solidFill>
                  <a:srgbClr val="333333"/>
                </a:solidFill>
                <a:effectLst/>
                <a:latin typeface="Consolas" panose="020B0609020204030204" pitchFamily="49" charset="0"/>
              </a:rPr>
              <a:t> (</a:t>
            </a:r>
            <a:r>
              <a:rPr lang="en-US" altLang="zh-CN" b="0" i="0" dirty="0">
                <a:solidFill>
                  <a:srgbClr val="DF5000"/>
                </a:solidFill>
                <a:effectLst/>
                <a:latin typeface="Consolas" panose="020B0609020204030204" pitchFamily="49" charset="0"/>
              </a:rPr>
              <a:t>?p</a:t>
            </a:r>
            <a:r>
              <a:rPr lang="en-US" altLang="zh-CN" b="0" i="0" dirty="0">
                <a:solidFill>
                  <a:srgbClr val="333333"/>
                </a:solidFill>
                <a:effectLst/>
                <a:latin typeface="Consolas" panose="020B0609020204030204" pitchFamily="49" charset="0"/>
              </a:rPr>
              <a:t> </a:t>
            </a:r>
            <a:r>
              <a:rPr lang="en-US" altLang="zh-CN" b="0" i="0" dirty="0">
                <a:solidFill>
                  <a:srgbClr val="0086B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执掌 </a:t>
            </a:r>
            <a:r>
              <a:rPr lang="en-US" altLang="zh-CN" b="0" i="0" dirty="0">
                <a:solidFill>
                  <a:srgbClr val="DF5000"/>
                </a:solidFill>
                <a:effectLst/>
                <a:latin typeface="Consolas" panose="020B0609020204030204" pitchFamily="49" charset="0"/>
              </a:rPr>
              <a:t>?c</a:t>
            </a:r>
            <a:r>
              <a:rPr lang="en-US" altLang="zh-CN" b="0" i="0" dirty="0">
                <a:solidFill>
                  <a:srgbClr val="333333"/>
                </a:solidFill>
                <a:effectLst/>
                <a:latin typeface="Consolas" panose="020B0609020204030204" pitchFamily="49" charset="0"/>
              </a:rPr>
              <a:t>) -&gt; (</a:t>
            </a:r>
            <a:r>
              <a:rPr lang="en-US" altLang="zh-CN" b="0" i="0" dirty="0">
                <a:solidFill>
                  <a:srgbClr val="DF5000"/>
                </a:solidFill>
                <a:effectLst/>
                <a:latin typeface="Consolas" panose="020B0609020204030204" pitchFamily="49" charset="0"/>
              </a:rPr>
              <a:t>?p</a:t>
            </a:r>
            <a:r>
              <a:rPr lang="en-US" altLang="zh-CN" b="0" i="0" dirty="0">
                <a:solidFill>
                  <a:srgbClr val="333333"/>
                </a:solidFill>
                <a:effectLst/>
                <a:latin typeface="Consolas" panose="020B0609020204030204" pitchFamily="49" charset="0"/>
              </a:rPr>
              <a:t> </a:t>
            </a:r>
            <a:r>
              <a:rPr lang="en-US" altLang="zh-CN" b="0" i="0" dirty="0">
                <a:solidFill>
                  <a:srgbClr val="0086B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股东 </a:t>
            </a:r>
            <a:r>
              <a:rPr lang="en-US" altLang="zh-CN" b="0" i="0" dirty="0">
                <a:solidFill>
                  <a:srgbClr val="DF5000"/>
                </a:solidFill>
                <a:effectLst/>
                <a:latin typeface="Consolas" panose="020B0609020204030204" pitchFamily="49" charset="0"/>
              </a:rPr>
              <a:t>?c</a:t>
            </a:r>
            <a:r>
              <a:rPr lang="en-US" altLang="zh-CN" b="0" i="0" dirty="0">
                <a:solidFill>
                  <a:srgbClr val="333333"/>
                </a:solidFill>
                <a:effectLst/>
                <a:latin typeface="Consolas" panose="020B0609020204030204" pitchFamily="49" charset="0"/>
              </a:rPr>
              <a:t>)] </a:t>
            </a:r>
          </a:p>
          <a:p>
            <a:r>
              <a:rPr lang="en-US" altLang="zh-CN" b="0" i="0" dirty="0">
                <a:solidFill>
                  <a:srgbClr val="333333"/>
                </a:solidFill>
                <a:effectLst/>
                <a:latin typeface="Consolas" panose="020B0609020204030204" pitchFamily="49" charset="0"/>
              </a:rPr>
              <a:t>[[</a:t>
            </a:r>
            <a:r>
              <a:rPr lang="en-US" altLang="zh-CN" b="0" i="0" dirty="0">
                <a:solidFill>
                  <a:srgbClr val="0086B3"/>
                </a:solidFill>
                <a:effectLst/>
                <a:latin typeface="Consolas" panose="020B0609020204030204" pitchFamily="49" charset="0"/>
              </a:rPr>
              <a:t>ruleHoldShare2:</a:t>
            </a:r>
            <a:r>
              <a:rPr lang="en-US" altLang="zh-CN" b="0" i="0" dirty="0">
                <a:solidFill>
                  <a:srgbClr val="333333"/>
                </a:solidFill>
                <a:effectLst/>
                <a:latin typeface="Consolas" panose="020B0609020204030204" pitchFamily="49" charset="0"/>
              </a:rPr>
              <a:t> (</a:t>
            </a:r>
            <a:r>
              <a:rPr lang="en-US" altLang="zh-CN" b="0" i="0" dirty="0">
                <a:solidFill>
                  <a:srgbClr val="DF5000"/>
                </a:solidFill>
                <a:effectLst/>
                <a:latin typeface="Consolas" panose="020B0609020204030204" pitchFamily="49" charset="0"/>
              </a:rPr>
              <a:t>?p</a:t>
            </a:r>
            <a:r>
              <a:rPr lang="en-US" altLang="zh-CN" b="0" i="0" dirty="0">
                <a:solidFill>
                  <a:srgbClr val="333333"/>
                </a:solidFill>
                <a:effectLst/>
                <a:latin typeface="Consolas" panose="020B0609020204030204" pitchFamily="49" charset="0"/>
              </a:rPr>
              <a:t> </a:t>
            </a:r>
            <a:r>
              <a:rPr lang="en-US" altLang="zh-CN" b="0" i="0" dirty="0">
                <a:solidFill>
                  <a:srgbClr val="0086B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收购 </a:t>
            </a:r>
            <a:r>
              <a:rPr lang="en-US" altLang="zh-CN" b="0" i="0" dirty="0">
                <a:solidFill>
                  <a:srgbClr val="DF5000"/>
                </a:solidFill>
                <a:effectLst/>
                <a:latin typeface="Consolas" panose="020B0609020204030204" pitchFamily="49" charset="0"/>
              </a:rPr>
              <a:t>?c</a:t>
            </a:r>
            <a:r>
              <a:rPr lang="en-US" altLang="zh-CN" b="0" i="0" dirty="0">
                <a:solidFill>
                  <a:srgbClr val="333333"/>
                </a:solidFill>
                <a:effectLst/>
                <a:latin typeface="Consolas" panose="020B0609020204030204" pitchFamily="49" charset="0"/>
              </a:rPr>
              <a:t>) -&gt; (</a:t>
            </a:r>
            <a:r>
              <a:rPr lang="en-US" altLang="zh-CN" b="0" i="0" dirty="0">
                <a:solidFill>
                  <a:srgbClr val="DF5000"/>
                </a:solidFill>
                <a:effectLst/>
                <a:latin typeface="Consolas" panose="020B0609020204030204" pitchFamily="49" charset="0"/>
              </a:rPr>
              <a:t>?p</a:t>
            </a:r>
            <a:r>
              <a:rPr lang="en-US" altLang="zh-CN" b="0" i="0" dirty="0">
                <a:solidFill>
                  <a:srgbClr val="333333"/>
                </a:solidFill>
                <a:effectLst/>
                <a:latin typeface="Consolas" panose="020B0609020204030204" pitchFamily="49" charset="0"/>
              </a:rPr>
              <a:t> </a:t>
            </a:r>
            <a:r>
              <a:rPr lang="en-US" altLang="zh-CN" b="0" i="0" dirty="0">
                <a:solidFill>
                  <a:srgbClr val="0086B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股东 </a:t>
            </a:r>
            <a:r>
              <a:rPr lang="en-US" altLang="zh-CN" b="0" i="0" dirty="0">
                <a:solidFill>
                  <a:srgbClr val="DF5000"/>
                </a:solidFill>
                <a:effectLst/>
                <a:latin typeface="Consolas" panose="020B0609020204030204" pitchFamily="49" charset="0"/>
              </a:rPr>
              <a:t>?c</a:t>
            </a:r>
            <a:r>
              <a:rPr lang="en-US" altLang="zh-CN" b="0" i="0" dirty="0">
                <a:solidFill>
                  <a:srgbClr val="333333"/>
                </a:solidFill>
                <a:effectLst/>
                <a:latin typeface="Consolas" panose="020B0609020204030204" pitchFamily="49" charset="0"/>
              </a:rPr>
              <a:t>)] </a:t>
            </a:r>
          </a:p>
          <a:p>
            <a:r>
              <a:rPr lang="en-US" altLang="zh-CN" b="0" i="0" dirty="0">
                <a:solidFill>
                  <a:srgbClr val="333333"/>
                </a:solidFill>
                <a:effectLst/>
                <a:latin typeface="Consolas" panose="020B0609020204030204" pitchFamily="49" charset="0"/>
              </a:rPr>
              <a:t>[</a:t>
            </a:r>
            <a:r>
              <a:rPr lang="en-US" altLang="zh-CN" b="0" i="0" dirty="0" err="1">
                <a:solidFill>
                  <a:srgbClr val="0086B3"/>
                </a:solidFill>
                <a:effectLst/>
                <a:latin typeface="Consolas" panose="020B0609020204030204" pitchFamily="49" charset="0"/>
              </a:rPr>
              <a:t>ruleConnTrans</a:t>
            </a:r>
            <a:r>
              <a:rPr lang="en-US" altLang="zh-CN" b="0" i="0" dirty="0">
                <a:solidFill>
                  <a:srgbClr val="0086B3"/>
                </a:solidFill>
                <a:effectLst/>
                <a:latin typeface="Consolas" panose="020B0609020204030204" pitchFamily="49" charset="0"/>
              </a:rPr>
              <a:t>:</a:t>
            </a:r>
            <a:r>
              <a:rPr lang="en-US" altLang="zh-CN" b="0" i="0" dirty="0">
                <a:solidFill>
                  <a:srgbClr val="333333"/>
                </a:solidFill>
                <a:effectLst/>
                <a:latin typeface="Consolas" panose="020B0609020204030204" pitchFamily="49" charset="0"/>
              </a:rPr>
              <a:t> (</a:t>
            </a:r>
            <a:r>
              <a:rPr lang="en-US" altLang="zh-CN" b="0" i="0" dirty="0">
                <a:solidFill>
                  <a:srgbClr val="DF5000"/>
                </a:solidFill>
                <a:effectLst/>
                <a:latin typeface="Consolas" panose="020B0609020204030204" pitchFamily="49" charset="0"/>
              </a:rPr>
              <a:t>?p</a:t>
            </a:r>
            <a:r>
              <a:rPr lang="en-US" altLang="zh-CN" b="0" i="0" dirty="0">
                <a:solidFill>
                  <a:srgbClr val="333333"/>
                </a:solidFill>
                <a:effectLst/>
                <a:latin typeface="Consolas" panose="020B0609020204030204" pitchFamily="49" charset="0"/>
              </a:rPr>
              <a:t> </a:t>
            </a:r>
            <a:r>
              <a:rPr lang="en-US" altLang="zh-CN" b="0" i="0" dirty="0">
                <a:solidFill>
                  <a:srgbClr val="0086B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股东 </a:t>
            </a:r>
            <a:r>
              <a:rPr lang="en-US" altLang="zh-CN" b="0" i="0" dirty="0">
                <a:solidFill>
                  <a:srgbClr val="DF5000"/>
                </a:solidFill>
                <a:effectLst/>
                <a:latin typeface="Consolas" panose="020B0609020204030204" pitchFamily="49" charset="0"/>
              </a:rPr>
              <a:t>?c</a:t>
            </a:r>
            <a:r>
              <a:rPr lang="en-US" altLang="zh-CN" b="0" i="0" dirty="0">
                <a:solidFill>
                  <a:srgbClr val="333333"/>
                </a:solidFill>
                <a:effectLst/>
                <a:latin typeface="Consolas" panose="020B0609020204030204" pitchFamily="49" charset="0"/>
              </a:rPr>
              <a:t>) (</a:t>
            </a:r>
            <a:r>
              <a:rPr lang="en-US" altLang="zh-CN" b="0" i="0" dirty="0">
                <a:solidFill>
                  <a:srgbClr val="DF5000"/>
                </a:solidFill>
                <a:effectLst/>
                <a:latin typeface="Consolas" panose="020B0609020204030204" pitchFamily="49" charset="0"/>
              </a:rPr>
              <a:t>?p</a:t>
            </a:r>
            <a:r>
              <a:rPr lang="en-US" altLang="zh-CN" b="0" i="0" dirty="0">
                <a:solidFill>
                  <a:srgbClr val="333333"/>
                </a:solidFill>
                <a:effectLst/>
                <a:latin typeface="Consolas" panose="020B0609020204030204" pitchFamily="49" charset="0"/>
              </a:rPr>
              <a:t> </a:t>
            </a:r>
            <a:r>
              <a:rPr lang="en-US" altLang="zh-CN" b="0" i="0" dirty="0">
                <a:solidFill>
                  <a:srgbClr val="0086B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股东 </a:t>
            </a:r>
            <a:r>
              <a:rPr lang="en-US" altLang="zh-CN" b="0" i="0" dirty="0">
                <a:solidFill>
                  <a:srgbClr val="333333"/>
                </a:solidFill>
                <a:effectLst/>
                <a:latin typeface="Consolas" panose="020B0609020204030204" pitchFamily="49" charset="0"/>
              </a:rPr>
              <a:t>?c2) -&gt; (</a:t>
            </a:r>
            <a:r>
              <a:rPr lang="en-US" altLang="zh-CN" b="0" i="0" dirty="0">
                <a:solidFill>
                  <a:srgbClr val="DF5000"/>
                </a:solidFill>
                <a:effectLst/>
                <a:latin typeface="Consolas" panose="020B0609020204030204" pitchFamily="49" charset="0"/>
              </a:rPr>
              <a:t>?c</a:t>
            </a:r>
            <a:r>
              <a:rPr lang="en-US" altLang="zh-CN" b="0" i="0" dirty="0">
                <a:solidFill>
                  <a:srgbClr val="333333"/>
                </a:solidFill>
                <a:effectLst/>
                <a:latin typeface="Consolas" panose="020B0609020204030204" pitchFamily="49" charset="0"/>
              </a:rPr>
              <a:t> </a:t>
            </a:r>
            <a:r>
              <a:rPr lang="en-US" altLang="zh-CN" b="0" i="0" dirty="0">
                <a:solidFill>
                  <a:srgbClr val="0086B3"/>
                </a:solidFill>
                <a:effectLst/>
                <a:latin typeface="Consolas" panose="020B0609020204030204" pitchFamily="49" charset="0"/>
              </a:rPr>
              <a:t>:</a:t>
            </a:r>
            <a:r>
              <a:rPr lang="zh-CN" altLang="en-US" b="0" i="0" dirty="0">
                <a:solidFill>
                  <a:srgbClr val="333333"/>
                </a:solidFill>
                <a:effectLst/>
                <a:latin typeface="Consolas" panose="020B0609020204030204" pitchFamily="49" charset="0"/>
              </a:rPr>
              <a:t>关联交易 </a:t>
            </a:r>
            <a:r>
              <a:rPr lang="en-US" altLang="zh-CN" b="0" i="0" dirty="0">
                <a:solidFill>
                  <a:srgbClr val="333333"/>
                </a:solidFill>
                <a:effectLst/>
                <a:latin typeface="Consolas" panose="020B0609020204030204" pitchFamily="49" charset="0"/>
              </a:rPr>
              <a:t>?c2)] </a:t>
            </a:r>
            <a:endParaRPr lang="zh-CN" altLang="en-US" dirty="0"/>
          </a:p>
        </p:txBody>
      </p:sp>
    </p:spTree>
    <p:extLst>
      <p:ext uri="{BB962C8B-B14F-4D97-AF65-F5344CB8AC3E}">
        <p14:creationId xmlns:p14="http://schemas.microsoft.com/office/powerpoint/2010/main" val="1091652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规则推理</a:t>
            </a:r>
            <a:r>
              <a:rPr lang="en-US" altLang="zh-CN" dirty="0"/>
              <a:t>demo2</a:t>
            </a:r>
            <a:endParaRPr lang="zh-CN" altLang="en-US" dirty="0"/>
          </a:p>
          <a:p>
            <a:endParaRPr lang="zh-CN" altLang="en-US" dirty="0"/>
          </a:p>
        </p:txBody>
      </p:sp>
      <p:sp>
        <p:nvSpPr>
          <p:cNvPr id="7" name="文本框 6">
            <a:extLst>
              <a:ext uri="{FF2B5EF4-FFF2-40B4-BE49-F238E27FC236}">
                <a16:creationId xmlns:a16="http://schemas.microsoft.com/office/drawing/2014/main" id="{8A77C0DA-71B9-4053-83C5-425996DA50B2}"/>
              </a:ext>
            </a:extLst>
          </p:cNvPr>
          <p:cNvSpPr txBox="1"/>
          <p:nvPr/>
        </p:nvSpPr>
        <p:spPr>
          <a:xfrm flipH="1">
            <a:off x="1124228" y="1464439"/>
            <a:ext cx="10343871" cy="4247317"/>
          </a:xfrm>
          <a:prstGeom prst="rect">
            <a:avLst/>
          </a:prstGeom>
          <a:noFill/>
        </p:spPr>
        <p:txBody>
          <a:bodyPr wrap="square" rtlCol="0">
            <a:spAutoFit/>
          </a:bodyPr>
          <a:lstStyle/>
          <a:p>
            <a:r>
              <a:rPr lang="zh-CN" altLang="en-US" b="0" i="0" dirty="0">
                <a:solidFill>
                  <a:srgbClr val="333333"/>
                </a:solidFill>
                <a:effectLst/>
                <a:latin typeface="Consolas" panose="020B0609020204030204" pitchFamily="49" charset="0"/>
              </a:rPr>
              <a:t>执行推理</a:t>
            </a:r>
            <a:endParaRPr lang="en-US" altLang="zh-CN" b="0" i="0" dirty="0">
              <a:solidFill>
                <a:srgbClr val="333333"/>
              </a:solidFill>
              <a:effectLst/>
              <a:latin typeface="Consolas" panose="020B0609020204030204" pitchFamily="49" charset="0"/>
            </a:endParaRPr>
          </a:p>
          <a:p>
            <a:endParaRPr lang="en-US" altLang="zh-CN" dirty="0">
              <a:solidFill>
                <a:srgbClr val="333333"/>
              </a:solidFill>
              <a:latin typeface="Consolas" panose="020B0609020204030204" pitchFamily="49" charset="0"/>
            </a:endParaRPr>
          </a:p>
          <a:p>
            <a:r>
              <a:rPr lang="en-US" altLang="zh-CN" b="0" i="0" dirty="0" err="1">
                <a:solidFill>
                  <a:srgbClr val="333333"/>
                </a:solidFill>
                <a:effectLst/>
                <a:latin typeface="Consolas" panose="020B0609020204030204" pitchFamily="49" charset="0"/>
              </a:rPr>
              <a:t>GenericRuleReasoner</a:t>
            </a:r>
            <a:r>
              <a:rPr lang="en-US" altLang="zh-CN" b="0" i="0" dirty="0">
                <a:solidFill>
                  <a:srgbClr val="333333"/>
                </a:solidFill>
                <a:effectLst/>
                <a:latin typeface="Consolas" panose="020B0609020204030204" pitchFamily="49" charset="0"/>
              </a:rPr>
              <a:t> reasoner = (</a:t>
            </a:r>
            <a:r>
              <a:rPr lang="en-US" altLang="zh-CN" b="0" i="0" dirty="0" err="1">
                <a:solidFill>
                  <a:srgbClr val="333333"/>
                </a:solidFill>
                <a:effectLst/>
                <a:latin typeface="Consolas" panose="020B0609020204030204" pitchFamily="49" charset="0"/>
              </a:rPr>
              <a:t>GenericRuleReasoner</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GenericRuleReasonerFactory.theInstance</a:t>
            </a:r>
            <a:r>
              <a:rPr lang="en-US" altLang="zh-CN" b="0" i="0" dirty="0">
                <a:solidFill>
                  <a:srgbClr val="333333"/>
                </a:solidFill>
                <a:effectLst/>
                <a:latin typeface="Consolas" panose="020B0609020204030204" pitchFamily="49" charset="0"/>
              </a:rPr>
              <a:t>().create(</a:t>
            </a:r>
            <a:r>
              <a:rPr lang="en-US" altLang="zh-CN" b="0" i="0" dirty="0">
                <a:solidFill>
                  <a:srgbClr val="A71D5D"/>
                </a:solidFill>
                <a:effectLst/>
                <a:latin typeface="Consolas" panose="020B0609020204030204" pitchFamily="49" charset="0"/>
              </a:rPr>
              <a:t>null</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reasoner.setRules</a:t>
            </a:r>
            <a:r>
              <a:rPr lang="en-US" altLang="zh-CN" b="0" i="0" dirty="0">
                <a:solidFill>
                  <a:srgbClr val="333333"/>
                </a:solidFill>
                <a:effectLst/>
                <a:latin typeface="Consolas" panose="020B0609020204030204" pitchFamily="49" charset="0"/>
              </a:rPr>
              <a:t>(</a:t>
            </a:r>
            <a:r>
              <a:rPr lang="en-US" altLang="zh-CN" b="0" i="0" dirty="0" err="1">
                <a:solidFill>
                  <a:srgbClr val="333333"/>
                </a:solidFill>
                <a:effectLst/>
                <a:latin typeface="Consolas" panose="020B0609020204030204" pitchFamily="49" charset="0"/>
              </a:rPr>
              <a:t>Rule.parseRules</a:t>
            </a:r>
            <a:r>
              <a:rPr lang="en-US" altLang="zh-CN" b="0" i="0" dirty="0">
                <a:solidFill>
                  <a:srgbClr val="333333"/>
                </a:solidFill>
                <a:effectLst/>
                <a:latin typeface="Consolas" panose="020B0609020204030204" pitchFamily="49" charset="0"/>
              </a:rPr>
              <a:t>( </a:t>
            </a:r>
          </a:p>
          <a:p>
            <a:r>
              <a:rPr lang="en-US" altLang="zh-CN" b="0" i="0" dirty="0">
                <a:solidFill>
                  <a:srgbClr val="DF5000"/>
                </a:solidFill>
                <a:effectLst/>
                <a:latin typeface="Consolas" panose="020B0609020204030204" pitchFamily="49" charset="0"/>
              </a:rPr>
              <a:t>"[</a:t>
            </a:r>
            <a:r>
              <a:rPr lang="en-US" altLang="zh-CN" b="0" i="0" dirty="0" err="1">
                <a:solidFill>
                  <a:srgbClr val="DF5000"/>
                </a:solidFill>
                <a:effectLst/>
                <a:latin typeface="Consolas" panose="020B0609020204030204" pitchFamily="49" charset="0"/>
              </a:rPr>
              <a:t>ruleHoldShare</a:t>
            </a:r>
            <a:r>
              <a:rPr lang="en-US" altLang="zh-CN" b="0" i="0" dirty="0">
                <a:solidFill>
                  <a:srgbClr val="DF5000"/>
                </a:solidFill>
                <a:effectLst/>
                <a:latin typeface="Consolas" panose="020B0609020204030204" pitchFamily="49" charset="0"/>
              </a:rPr>
              <a:t>: (?p :</a:t>
            </a:r>
            <a:r>
              <a:rPr lang="zh-CN" altLang="en-US" b="0" i="0" dirty="0">
                <a:solidFill>
                  <a:srgbClr val="DF5000"/>
                </a:solidFill>
                <a:effectLst/>
                <a:latin typeface="Consolas" panose="020B0609020204030204" pitchFamily="49" charset="0"/>
              </a:rPr>
              <a:t>执掌 </a:t>
            </a:r>
            <a:r>
              <a:rPr lang="en-US" altLang="zh-CN" b="0" i="0" dirty="0">
                <a:solidFill>
                  <a:srgbClr val="DF5000"/>
                </a:solidFill>
                <a:effectLst/>
                <a:latin typeface="Consolas" panose="020B0609020204030204" pitchFamily="49" charset="0"/>
              </a:rPr>
              <a:t>?c) -&gt; (?p :</a:t>
            </a:r>
            <a:r>
              <a:rPr lang="zh-CN" altLang="en-US" b="0" i="0" dirty="0">
                <a:solidFill>
                  <a:srgbClr val="DF5000"/>
                </a:solidFill>
                <a:effectLst/>
                <a:latin typeface="Consolas" panose="020B0609020204030204" pitchFamily="49" charset="0"/>
              </a:rPr>
              <a:t>股东 </a:t>
            </a:r>
            <a:r>
              <a:rPr lang="en-US" altLang="zh-CN" b="0" i="0" dirty="0">
                <a:solidFill>
                  <a:srgbClr val="DF5000"/>
                </a:solidFill>
                <a:effectLst/>
                <a:latin typeface="Consolas" panose="020B0609020204030204" pitchFamily="49" charset="0"/>
              </a:rPr>
              <a:t>?c)] \n"</a:t>
            </a:r>
            <a:r>
              <a:rPr lang="en-US" altLang="zh-CN" b="0" i="0" dirty="0">
                <a:solidFill>
                  <a:srgbClr val="333333"/>
                </a:solidFill>
                <a:effectLst/>
                <a:latin typeface="Consolas" panose="020B0609020204030204" pitchFamily="49" charset="0"/>
              </a:rPr>
              <a:t> </a:t>
            </a:r>
          </a:p>
          <a:p>
            <a:r>
              <a:rPr lang="en-US" altLang="zh-CN" b="0" i="0" dirty="0">
                <a:solidFill>
                  <a:srgbClr val="333333"/>
                </a:solidFill>
                <a:effectLst/>
                <a:latin typeface="Consolas" panose="020B0609020204030204" pitchFamily="49" charset="0"/>
              </a:rPr>
              <a:t>+ </a:t>
            </a:r>
            <a:r>
              <a:rPr lang="en-US" altLang="zh-CN" b="0" i="0" dirty="0">
                <a:solidFill>
                  <a:srgbClr val="DF5000"/>
                </a:solidFill>
                <a:effectLst/>
                <a:latin typeface="Consolas" panose="020B0609020204030204" pitchFamily="49" charset="0"/>
              </a:rPr>
              <a:t>"[</a:t>
            </a:r>
            <a:r>
              <a:rPr lang="en-US" altLang="zh-CN" b="0" i="0" dirty="0" err="1">
                <a:solidFill>
                  <a:srgbClr val="DF5000"/>
                </a:solidFill>
                <a:effectLst/>
                <a:latin typeface="Consolas" panose="020B0609020204030204" pitchFamily="49" charset="0"/>
              </a:rPr>
              <a:t>ruleConnTrans</a:t>
            </a:r>
            <a:r>
              <a:rPr lang="en-US" altLang="zh-CN" b="0" i="0" dirty="0">
                <a:solidFill>
                  <a:srgbClr val="DF5000"/>
                </a:solidFill>
                <a:effectLst/>
                <a:latin typeface="Consolas" panose="020B0609020204030204" pitchFamily="49" charset="0"/>
              </a:rPr>
              <a:t>: (?p :</a:t>
            </a:r>
            <a:r>
              <a:rPr lang="zh-CN" altLang="en-US" b="0" i="0" dirty="0">
                <a:solidFill>
                  <a:srgbClr val="DF5000"/>
                </a:solidFill>
                <a:effectLst/>
                <a:latin typeface="Consolas" panose="020B0609020204030204" pitchFamily="49" charset="0"/>
              </a:rPr>
              <a:t>收购 </a:t>
            </a:r>
            <a:r>
              <a:rPr lang="en-US" altLang="zh-CN" b="0" i="0" dirty="0">
                <a:solidFill>
                  <a:srgbClr val="DF5000"/>
                </a:solidFill>
                <a:effectLst/>
                <a:latin typeface="Consolas" panose="020B0609020204030204" pitchFamily="49" charset="0"/>
              </a:rPr>
              <a:t>?c) -&gt; (?p :</a:t>
            </a:r>
            <a:r>
              <a:rPr lang="zh-CN" altLang="en-US" b="0" i="0" dirty="0">
                <a:solidFill>
                  <a:srgbClr val="DF5000"/>
                </a:solidFill>
                <a:effectLst/>
                <a:latin typeface="Consolas" panose="020B0609020204030204" pitchFamily="49" charset="0"/>
              </a:rPr>
              <a:t>股东 </a:t>
            </a:r>
            <a:r>
              <a:rPr lang="en-US" altLang="zh-CN" b="0" i="0" dirty="0">
                <a:solidFill>
                  <a:srgbClr val="DF5000"/>
                </a:solidFill>
                <a:effectLst/>
                <a:latin typeface="Consolas" panose="020B0609020204030204" pitchFamily="49" charset="0"/>
              </a:rPr>
              <a:t>?c)] \n"</a:t>
            </a:r>
            <a:r>
              <a:rPr lang="en-US" altLang="zh-CN" b="0" i="0" dirty="0">
                <a:solidFill>
                  <a:srgbClr val="333333"/>
                </a:solidFill>
                <a:effectLst/>
                <a:latin typeface="Consolas" panose="020B0609020204030204" pitchFamily="49" charset="0"/>
              </a:rPr>
              <a:t> </a:t>
            </a:r>
          </a:p>
          <a:p>
            <a:r>
              <a:rPr lang="en-US" altLang="zh-CN" b="0" i="0" dirty="0">
                <a:solidFill>
                  <a:srgbClr val="333333"/>
                </a:solidFill>
                <a:effectLst/>
                <a:latin typeface="Consolas" panose="020B0609020204030204" pitchFamily="49" charset="0"/>
              </a:rPr>
              <a:t>+ </a:t>
            </a:r>
            <a:r>
              <a:rPr lang="en-US" altLang="zh-CN" b="0" i="0" dirty="0">
                <a:solidFill>
                  <a:srgbClr val="DF5000"/>
                </a:solidFill>
                <a:effectLst/>
                <a:latin typeface="Consolas" panose="020B0609020204030204" pitchFamily="49" charset="0"/>
              </a:rPr>
              <a:t>"[</a:t>
            </a:r>
            <a:r>
              <a:rPr lang="en-US" altLang="zh-CN" b="0" i="0" dirty="0" err="1">
                <a:solidFill>
                  <a:srgbClr val="DF5000"/>
                </a:solidFill>
                <a:effectLst/>
                <a:latin typeface="Consolas" panose="020B0609020204030204" pitchFamily="49" charset="0"/>
              </a:rPr>
              <a:t>ruleConnTrans</a:t>
            </a:r>
            <a:r>
              <a:rPr lang="en-US" altLang="zh-CN" b="0" i="0" dirty="0">
                <a:solidFill>
                  <a:srgbClr val="DF5000"/>
                </a:solidFill>
                <a:effectLst/>
                <a:latin typeface="Consolas" panose="020B0609020204030204" pitchFamily="49" charset="0"/>
              </a:rPr>
              <a:t>: (?p :</a:t>
            </a:r>
            <a:r>
              <a:rPr lang="zh-CN" altLang="en-US" b="0" i="0" dirty="0">
                <a:solidFill>
                  <a:srgbClr val="DF5000"/>
                </a:solidFill>
                <a:effectLst/>
                <a:latin typeface="Consolas" panose="020B0609020204030204" pitchFamily="49" charset="0"/>
              </a:rPr>
              <a:t>股东 </a:t>
            </a:r>
            <a:r>
              <a:rPr lang="en-US" altLang="zh-CN" b="0" i="0" dirty="0">
                <a:solidFill>
                  <a:srgbClr val="DF5000"/>
                </a:solidFill>
                <a:effectLst/>
                <a:latin typeface="Consolas" panose="020B0609020204030204" pitchFamily="49" charset="0"/>
              </a:rPr>
              <a:t>?c) (?p :</a:t>
            </a:r>
            <a:r>
              <a:rPr lang="zh-CN" altLang="en-US" b="0" i="0" dirty="0">
                <a:solidFill>
                  <a:srgbClr val="DF5000"/>
                </a:solidFill>
                <a:effectLst/>
                <a:latin typeface="Consolas" panose="020B0609020204030204" pitchFamily="49" charset="0"/>
              </a:rPr>
              <a:t>股东 </a:t>
            </a:r>
            <a:r>
              <a:rPr lang="en-US" altLang="zh-CN" b="0" i="0" dirty="0">
                <a:solidFill>
                  <a:srgbClr val="DF5000"/>
                </a:solidFill>
                <a:effectLst/>
                <a:latin typeface="Consolas" panose="020B0609020204030204" pitchFamily="49" charset="0"/>
              </a:rPr>
              <a:t>?c2) -&gt; (?c :</a:t>
            </a:r>
            <a:r>
              <a:rPr lang="zh-CN" altLang="en-US" b="0" i="0" dirty="0">
                <a:solidFill>
                  <a:srgbClr val="DF5000"/>
                </a:solidFill>
                <a:effectLst/>
                <a:latin typeface="Consolas" panose="020B0609020204030204" pitchFamily="49" charset="0"/>
              </a:rPr>
              <a:t>关联交易 </a:t>
            </a:r>
            <a:r>
              <a:rPr lang="en-US" altLang="zh-CN" b="0" i="0" dirty="0">
                <a:solidFill>
                  <a:srgbClr val="DF5000"/>
                </a:solidFill>
                <a:effectLst/>
                <a:latin typeface="Consolas" panose="020B0609020204030204" pitchFamily="49" charset="0"/>
              </a:rPr>
              <a:t>?c2)] \n"</a:t>
            </a:r>
            <a:r>
              <a:rPr lang="en-US" altLang="zh-CN" b="0" i="0" dirty="0">
                <a:solidFill>
                  <a:srgbClr val="333333"/>
                </a:solidFill>
                <a:effectLst/>
                <a:latin typeface="Consolas" panose="020B0609020204030204" pitchFamily="49" charset="0"/>
              </a:rPr>
              <a:t> </a:t>
            </a:r>
          </a:p>
          <a:p>
            <a:r>
              <a:rPr lang="en-US" altLang="zh-CN" b="0" i="0" dirty="0">
                <a:solidFill>
                  <a:srgbClr val="333333"/>
                </a:solidFill>
                <a:effectLst/>
                <a:latin typeface="Consolas" panose="020B0609020204030204" pitchFamily="49" charset="0"/>
              </a:rPr>
              <a:t>+ </a:t>
            </a:r>
            <a:r>
              <a:rPr lang="en-US" altLang="zh-CN" b="0" i="0" dirty="0">
                <a:solidFill>
                  <a:srgbClr val="DF5000"/>
                </a:solidFill>
                <a:effectLst/>
                <a:latin typeface="Consolas" panose="020B0609020204030204" pitchFamily="49" charset="0"/>
              </a:rPr>
              <a:t>"-&gt; </a:t>
            </a:r>
            <a:r>
              <a:rPr lang="en-US" altLang="zh-CN" b="0" i="0" dirty="0" err="1">
                <a:solidFill>
                  <a:srgbClr val="DF5000"/>
                </a:solidFill>
                <a:effectLst/>
                <a:latin typeface="Consolas" panose="020B0609020204030204" pitchFamily="49" charset="0"/>
              </a:rPr>
              <a:t>tableAll</a:t>
            </a:r>
            <a:r>
              <a:rPr lang="en-US" altLang="zh-CN" b="0" i="0" dirty="0">
                <a:solidFill>
                  <a:srgbClr val="DF5000"/>
                </a:solidFill>
                <a:effectLst/>
                <a:latin typeface="Consolas" panose="020B0609020204030204" pitchFamily="49" charset="0"/>
              </a:rPr>
              <a:t>()."</a:t>
            </a:r>
            <a:r>
              <a:rPr lang="en-US" altLang="zh-CN" b="0" i="0" dirty="0">
                <a:solidFill>
                  <a:srgbClr val="333333"/>
                </a:solidFill>
                <a:effectLst/>
                <a:latin typeface="Consolas" panose="020B0609020204030204" pitchFamily="49" charset="0"/>
              </a:rPr>
              <a:t>)); </a:t>
            </a:r>
          </a:p>
          <a:p>
            <a:r>
              <a:rPr lang="en-US" altLang="zh-CN" b="0" i="0" dirty="0" err="1">
                <a:solidFill>
                  <a:srgbClr val="333333"/>
                </a:solidFill>
                <a:effectLst/>
                <a:latin typeface="Consolas" panose="020B0609020204030204" pitchFamily="49" charset="0"/>
              </a:rPr>
              <a:t>reasoner.setMode</a:t>
            </a:r>
            <a:r>
              <a:rPr lang="en-US" altLang="zh-CN" b="0" i="0" dirty="0">
                <a:solidFill>
                  <a:srgbClr val="333333"/>
                </a:solidFill>
                <a:effectLst/>
                <a:latin typeface="Consolas" panose="020B0609020204030204" pitchFamily="49" charset="0"/>
              </a:rPr>
              <a:t>(</a:t>
            </a:r>
            <a:r>
              <a:rPr lang="en-US" altLang="zh-CN" b="0" i="0" dirty="0" err="1">
                <a:solidFill>
                  <a:srgbClr val="333333"/>
                </a:solidFill>
                <a:effectLst/>
                <a:latin typeface="Consolas" panose="020B0609020204030204" pitchFamily="49" charset="0"/>
              </a:rPr>
              <a:t>GenericRuleReasoner.HYBRID</a:t>
            </a:r>
            <a:r>
              <a:rPr lang="en-US" altLang="zh-CN" b="0" i="0" dirty="0">
                <a:solidFill>
                  <a:srgbClr val="333333"/>
                </a:solidFill>
                <a:effectLst/>
                <a:latin typeface="Consolas" panose="020B0609020204030204" pitchFamily="49" charset="0"/>
              </a:rPr>
              <a:t>); </a:t>
            </a:r>
          </a:p>
          <a:p>
            <a:r>
              <a:rPr lang="en-US" altLang="zh-CN" b="0" i="0" dirty="0" err="1">
                <a:solidFill>
                  <a:srgbClr val="333333"/>
                </a:solidFill>
                <a:effectLst/>
                <a:latin typeface="Consolas" panose="020B0609020204030204" pitchFamily="49" charset="0"/>
              </a:rPr>
              <a:t>InfGraph</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infgraph</a:t>
            </a:r>
            <a:r>
              <a:rPr lang="en-US" altLang="zh-CN" b="0" i="0" dirty="0">
                <a:solidFill>
                  <a:srgbClr val="333333"/>
                </a:solidFill>
                <a:effectLst/>
                <a:latin typeface="Consolas" panose="020B0609020204030204" pitchFamily="49" charset="0"/>
              </a:rPr>
              <a:t> = </a:t>
            </a:r>
            <a:r>
              <a:rPr lang="en-US" altLang="zh-CN" b="0" i="0" dirty="0" err="1">
                <a:solidFill>
                  <a:srgbClr val="333333"/>
                </a:solidFill>
                <a:effectLst/>
                <a:latin typeface="Consolas" panose="020B0609020204030204" pitchFamily="49" charset="0"/>
              </a:rPr>
              <a:t>reasoner.bind</a:t>
            </a:r>
            <a:r>
              <a:rPr lang="en-US" altLang="zh-CN" b="0" i="0" dirty="0">
                <a:solidFill>
                  <a:srgbClr val="333333"/>
                </a:solidFill>
                <a:effectLst/>
                <a:latin typeface="Consolas" panose="020B0609020204030204" pitchFamily="49" charset="0"/>
              </a:rPr>
              <a:t>(</a:t>
            </a:r>
            <a:r>
              <a:rPr lang="en-US" altLang="zh-CN" b="0" i="0" dirty="0" err="1">
                <a:solidFill>
                  <a:srgbClr val="333333"/>
                </a:solidFill>
                <a:effectLst/>
                <a:latin typeface="Consolas" panose="020B0609020204030204" pitchFamily="49" charset="0"/>
              </a:rPr>
              <a:t>myMod.getGraph</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infgraph.setDerivationLogging</a:t>
            </a:r>
            <a:r>
              <a:rPr lang="en-US" altLang="zh-CN" b="0" i="0" dirty="0">
                <a:solidFill>
                  <a:srgbClr val="333333"/>
                </a:solidFill>
                <a:effectLst/>
                <a:latin typeface="Consolas" panose="020B0609020204030204" pitchFamily="49" charset="0"/>
              </a:rPr>
              <a:t>(</a:t>
            </a:r>
            <a:r>
              <a:rPr lang="en-US" altLang="zh-CN" b="0" i="0" dirty="0">
                <a:solidFill>
                  <a:srgbClr val="A71D5D"/>
                </a:solidFill>
                <a:effectLst/>
                <a:latin typeface="Consolas" panose="020B0609020204030204" pitchFamily="49" charset="0"/>
              </a:rPr>
              <a:t>true</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System.out.println</a:t>
            </a:r>
            <a:r>
              <a:rPr lang="en-US" altLang="zh-CN" b="0" i="0" dirty="0">
                <a:solidFill>
                  <a:srgbClr val="333333"/>
                </a:solidFill>
                <a:effectLst/>
                <a:latin typeface="Consolas" panose="020B0609020204030204" pitchFamily="49" charset="0"/>
              </a:rPr>
              <a:t>(</a:t>
            </a:r>
            <a:r>
              <a:rPr lang="en-US" altLang="zh-CN" b="0" i="0" dirty="0">
                <a:solidFill>
                  <a:srgbClr val="DF5000"/>
                </a:solidFill>
                <a:effectLst/>
                <a:latin typeface="Consolas" panose="020B0609020204030204" pitchFamily="49" charset="0"/>
              </a:rPr>
              <a:t>"</a:t>
            </a:r>
            <a:r>
              <a:rPr lang="zh-CN" altLang="en-US" b="0" i="0" dirty="0">
                <a:solidFill>
                  <a:srgbClr val="DF5000"/>
                </a:solidFill>
                <a:effectLst/>
                <a:latin typeface="Consolas" panose="020B0609020204030204" pitchFamily="49" charset="0"/>
              </a:rPr>
              <a:t>推理后</a:t>
            </a:r>
            <a:r>
              <a:rPr lang="en-US" altLang="zh-CN" b="0" i="0" dirty="0">
                <a:solidFill>
                  <a:srgbClr val="DF5000"/>
                </a:solidFill>
                <a:effectLst/>
                <a:latin typeface="Consolas" panose="020B0609020204030204" pitchFamily="49" charset="0"/>
              </a:rPr>
              <a:t>...\n"</a:t>
            </a:r>
            <a:r>
              <a:rPr lang="en-US" altLang="zh-CN" b="0" i="0" dirty="0">
                <a:solidFill>
                  <a:srgbClr val="333333"/>
                </a:solidFill>
                <a:effectLst/>
                <a:latin typeface="Consolas" panose="020B0609020204030204" pitchFamily="49" charset="0"/>
              </a:rPr>
              <a:t>); Iterator&lt;Triple&gt; </a:t>
            </a:r>
            <a:r>
              <a:rPr lang="en-US" altLang="zh-CN" b="0" i="0" dirty="0" err="1">
                <a:solidFill>
                  <a:srgbClr val="333333"/>
                </a:solidFill>
                <a:effectLst/>
                <a:latin typeface="Consolas" panose="020B0609020204030204" pitchFamily="49" charset="0"/>
              </a:rPr>
              <a:t>tripleIterator</a:t>
            </a:r>
            <a:r>
              <a:rPr lang="en-US" altLang="zh-CN" b="0" i="0" dirty="0">
                <a:solidFill>
                  <a:srgbClr val="333333"/>
                </a:solidFill>
                <a:effectLst/>
                <a:latin typeface="Consolas" panose="020B0609020204030204" pitchFamily="49" charset="0"/>
              </a:rPr>
              <a:t> = </a:t>
            </a:r>
            <a:r>
              <a:rPr lang="en-US" altLang="zh-CN" b="0" i="0" dirty="0" err="1">
                <a:solidFill>
                  <a:srgbClr val="333333"/>
                </a:solidFill>
                <a:effectLst/>
                <a:latin typeface="Consolas" panose="020B0609020204030204" pitchFamily="49" charset="0"/>
              </a:rPr>
              <a:t>infgraph.find</a:t>
            </a:r>
            <a:r>
              <a:rPr lang="en-US" altLang="zh-CN" b="0" i="0" dirty="0">
                <a:solidFill>
                  <a:srgbClr val="333333"/>
                </a:solidFill>
                <a:effectLst/>
                <a:latin typeface="Consolas" panose="020B0609020204030204" pitchFamily="49" charset="0"/>
              </a:rPr>
              <a:t>(</a:t>
            </a:r>
            <a:r>
              <a:rPr lang="en-US" altLang="zh-CN" b="0" i="0" dirty="0">
                <a:solidFill>
                  <a:srgbClr val="A71D5D"/>
                </a:solidFill>
                <a:effectLst/>
                <a:latin typeface="Consolas" panose="020B0609020204030204" pitchFamily="49" charset="0"/>
              </a:rPr>
              <a:t>null</a:t>
            </a:r>
            <a:r>
              <a:rPr lang="en-US" altLang="zh-CN" b="0" i="0" dirty="0">
                <a:solidFill>
                  <a:srgbClr val="333333"/>
                </a:solidFill>
                <a:effectLst/>
                <a:latin typeface="Consolas" panose="020B0609020204030204" pitchFamily="49" charset="0"/>
              </a:rPr>
              <a:t>, </a:t>
            </a:r>
            <a:r>
              <a:rPr lang="en-US" altLang="zh-CN" b="0" i="0" dirty="0">
                <a:solidFill>
                  <a:srgbClr val="A71D5D"/>
                </a:solidFill>
                <a:effectLst/>
                <a:latin typeface="Consolas" panose="020B0609020204030204" pitchFamily="49" charset="0"/>
              </a:rPr>
              <a:t>null</a:t>
            </a:r>
            <a:r>
              <a:rPr lang="en-US" altLang="zh-CN" b="0" i="0" dirty="0">
                <a:solidFill>
                  <a:srgbClr val="333333"/>
                </a:solidFill>
                <a:effectLst/>
                <a:latin typeface="Consolas" panose="020B0609020204030204" pitchFamily="49" charset="0"/>
              </a:rPr>
              <a:t>, </a:t>
            </a:r>
            <a:r>
              <a:rPr lang="en-US" altLang="zh-CN" b="0" i="0" dirty="0">
                <a:solidFill>
                  <a:srgbClr val="A71D5D"/>
                </a:solidFill>
                <a:effectLst/>
                <a:latin typeface="Consolas" panose="020B0609020204030204" pitchFamily="49" charset="0"/>
              </a:rPr>
              <a:t>null</a:t>
            </a:r>
            <a:r>
              <a:rPr lang="en-US" altLang="zh-CN" b="0" i="0" dirty="0">
                <a:solidFill>
                  <a:srgbClr val="333333"/>
                </a:solidFill>
                <a:effectLst/>
                <a:latin typeface="Consolas" panose="020B0609020204030204" pitchFamily="49" charset="0"/>
              </a:rPr>
              <a:t>); </a:t>
            </a:r>
          </a:p>
          <a:p>
            <a:r>
              <a:rPr lang="en-US" altLang="zh-CN" b="0" i="0" dirty="0">
                <a:solidFill>
                  <a:srgbClr val="A71D5D"/>
                </a:solidFill>
                <a:effectLst/>
                <a:latin typeface="Consolas" panose="020B0609020204030204" pitchFamily="49" charset="0"/>
              </a:rPr>
              <a:t>while</a:t>
            </a:r>
            <a:r>
              <a:rPr lang="en-US" altLang="zh-CN" b="0" i="0" dirty="0">
                <a:solidFill>
                  <a:srgbClr val="333333"/>
                </a:solidFill>
                <a:effectLst/>
                <a:latin typeface="Consolas" panose="020B0609020204030204" pitchFamily="49" charset="0"/>
              </a:rPr>
              <a:t> (</a:t>
            </a:r>
            <a:r>
              <a:rPr lang="en-US" altLang="zh-CN" b="0" i="0" dirty="0" err="1">
                <a:solidFill>
                  <a:srgbClr val="333333"/>
                </a:solidFill>
                <a:effectLst/>
                <a:latin typeface="Consolas" panose="020B0609020204030204" pitchFamily="49" charset="0"/>
              </a:rPr>
              <a:t>tripleIterator.hasNext</a:t>
            </a:r>
            <a:r>
              <a:rPr lang="en-US" altLang="zh-CN" b="0" i="0" dirty="0">
                <a:solidFill>
                  <a:srgbClr val="333333"/>
                </a:solidFill>
                <a:effectLst/>
                <a:latin typeface="Consolas" panose="020B0609020204030204" pitchFamily="49" charset="0"/>
              </a:rPr>
              <a:t>()) { </a:t>
            </a:r>
          </a:p>
          <a:p>
            <a:r>
              <a:rPr lang="en-US" altLang="zh-CN" b="0" i="0" dirty="0" err="1">
                <a:solidFill>
                  <a:srgbClr val="333333"/>
                </a:solidFill>
                <a:effectLst/>
                <a:latin typeface="Consolas" panose="020B0609020204030204" pitchFamily="49" charset="0"/>
              </a:rPr>
              <a:t>System.out.println</a:t>
            </a:r>
            <a:r>
              <a:rPr lang="en-US" altLang="zh-CN" b="0" i="0" dirty="0">
                <a:solidFill>
                  <a:srgbClr val="333333"/>
                </a:solidFill>
                <a:effectLst/>
                <a:latin typeface="Consolas" panose="020B0609020204030204" pitchFamily="49" charset="0"/>
              </a:rPr>
              <a:t>(</a:t>
            </a:r>
            <a:r>
              <a:rPr lang="en-US" altLang="zh-CN" b="0" i="0" dirty="0">
                <a:solidFill>
                  <a:srgbClr val="DF5000"/>
                </a:solidFill>
                <a:effectLst/>
                <a:latin typeface="Consolas" panose="020B0609020204030204" pitchFamily="49" charset="0"/>
              </a:rPr>
              <a:t>" - "</a:t>
            </a:r>
            <a:r>
              <a:rPr lang="en-US" altLang="zh-CN" b="0" i="0" dirty="0">
                <a:solidFill>
                  <a:srgbClr val="333333"/>
                </a:solidFill>
                <a:effectLst/>
                <a:latin typeface="Consolas" panose="020B0609020204030204" pitchFamily="49" charset="0"/>
              </a:rPr>
              <a:t> + </a:t>
            </a:r>
            <a:r>
              <a:rPr lang="en-US" altLang="zh-CN" b="0" i="0" dirty="0" err="1">
                <a:solidFill>
                  <a:srgbClr val="333333"/>
                </a:solidFill>
                <a:effectLst/>
                <a:latin typeface="Consolas" panose="020B0609020204030204" pitchFamily="49" charset="0"/>
              </a:rPr>
              <a:t>PrintUtil.print</a:t>
            </a:r>
            <a:r>
              <a:rPr lang="en-US" altLang="zh-CN" b="0" i="0" dirty="0">
                <a:solidFill>
                  <a:srgbClr val="333333"/>
                </a:solidFill>
                <a:effectLst/>
                <a:latin typeface="Consolas" panose="020B0609020204030204" pitchFamily="49" charset="0"/>
              </a:rPr>
              <a:t>(</a:t>
            </a:r>
            <a:r>
              <a:rPr lang="en-US" altLang="zh-CN" b="0" i="0" dirty="0" err="1">
                <a:solidFill>
                  <a:srgbClr val="333333"/>
                </a:solidFill>
                <a:effectLst/>
                <a:latin typeface="Consolas" panose="020B0609020204030204" pitchFamily="49" charset="0"/>
              </a:rPr>
              <a:t>tripleIterator.next</a:t>
            </a:r>
            <a:r>
              <a:rPr lang="en-US" altLang="zh-CN" b="0" i="0" dirty="0">
                <a:solidFill>
                  <a:srgbClr val="333333"/>
                </a:solidFill>
                <a:effectLst/>
                <a:latin typeface="Consolas" panose="020B0609020204030204" pitchFamily="49" charset="0"/>
              </a:rPr>
              <a:t>())); }</a:t>
            </a:r>
            <a:endParaRPr lang="zh-CN" altLang="en-US" dirty="0"/>
          </a:p>
        </p:txBody>
      </p:sp>
    </p:spTree>
    <p:extLst>
      <p:ext uri="{BB962C8B-B14F-4D97-AF65-F5344CB8AC3E}">
        <p14:creationId xmlns:p14="http://schemas.microsoft.com/office/powerpoint/2010/main" val="740766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规则推理</a:t>
            </a:r>
            <a:r>
              <a:rPr lang="en-US" altLang="zh-CN" dirty="0"/>
              <a:t>demo2</a:t>
            </a:r>
            <a:endParaRPr lang="zh-CN" altLang="en-US" dirty="0"/>
          </a:p>
          <a:p>
            <a:endParaRPr lang="zh-CN" altLang="en-US" dirty="0"/>
          </a:p>
        </p:txBody>
      </p:sp>
      <p:sp>
        <p:nvSpPr>
          <p:cNvPr id="7" name="文本框 6">
            <a:extLst>
              <a:ext uri="{FF2B5EF4-FFF2-40B4-BE49-F238E27FC236}">
                <a16:creationId xmlns:a16="http://schemas.microsoft.com/office/drawing/2014/main" id="{8A77C0DA-71B9-4053-83C5-425996DA50B2}"/>
              </a:ext>
            </a:extLst>
          </p:cNvPr>
          <p:cNvSpPr txBox="1"/>
          <p:nvPr/>
        </p:nvSpPr>
        <p:spPr>
          <a:xfrm flipH="1">
            <a:off x="4200804" y="347782"/>
            <a:ext cx="8391245" cy="6986528"/>
          </a:xfrm>
          <a:prstGeom prst="rect">
            <a:avLst/>
          </a:prstGeom>
          <a:noFill/>
        </p:spPr>
        <p:txBody>
          <a:bodyPr wrap="square" rtlCol="0">
            <a:spAutoFit/>
          </a:bodyPr>
          <a:lstStyle/>
          <a:p>
            <a:r>
              <a:rPr lang="zh-CN" altLang="en-US" sz="1400" dirty="0"/>
              <a:t>输出结果：</a:t>
            </a:r>
            <a:endParaRPr lang="en-US" altLang="zh-CN" sz="1400" dirty="0"/>
          </a:p>
          <a:p>
            <a:pPr marL="285750" indent="-285750">
              <a:buFontTx/>
              <a:buChar char="-"/>
            </a:pPr>
            <a:r>
              <a:rPr lang="en-US" altLang="zh-CN" sz="1400" b="0" i="0" dirty="0">
                <a:solidFill>
                  <a:srgbClr val="A71D5D"/>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万达集团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关联交易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乐视网</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万达集团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关联交易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融创中国</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万达集团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关联交易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万达集团</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孙宏斌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股东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万达集团</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孙宏斌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股东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融创中国</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融创中国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关联交易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万达集团</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融创中国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关联交易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乐视网</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融创中国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关联交易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融创中国</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乐视网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关联交易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万达集团</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乐视网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关联交易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融创中国</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乐视网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关联交易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乐视网</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贾跃亭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股东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乐视网</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王健林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股东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万达集团</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公司 </a:t>
            </a:r>
            <a:r>
              <a:rPr lang="en-US" altLang="zh-CN" sz="1400" b="0" i="0" dirty="0" err="1">
                <a:solidFill>
                  <a:srgbClr val="0086B3"/>
                </a:solidFill>
                <a:effectLst/>
                <a:latin typeface="Consolas" panose="020B0609020204030204" pitchFamily="49" charset="0"/>
              </a:rPr>
              <a:t>rdfs</a:t>
            </a:r>
            <a:r>
              <a:rPr lang="en-US" altLang="zh-CN" sz="1400" b="0" i="0" dirty="0" err="1">
                <a:solidFill>
                  <a:srgbClr val="333333"/>
                </a:solidFill>
                <a:effectLst/>
                <a:latin typeface="Consolas" panose="020B0609020204030204" pitchFamily="49" charset="0"/>
              </a:rPr>
              <a:t>:</a:t>
            </a:r>
            <a:r>
              <a:rPr lang="en-US" altLang="zh-CN" sz="1400" b="0" i="0" dirty="0" err="1">
                <a:solidFill>
                  <a:srgbClr val="0086B3"/>
                </a:solidFill>
                <a:effectLst/>
                <a:latin typeface="Consolas" panose="020B0609020204030204" pitchFamily="49" charset="0"/>
              </a:rPr>
              <a:t>subClassOf</a:t>
            </a:r>
            <a:r>
              <a:rPr lang="en-US" altLang="zh-CN" sz="1400" b="0" i="0" dirty="0">
                <a:solidFill>
                  <a:srgbClr val="0086B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法人实体</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万达集团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主要资产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地产事业</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万达集团 </a:t>
            </a:r>
            <a:r>
              <a:rPr lang="en-US" altLang="zh-CN" sz="1400" b="0" i="0" dirty="0" err="1">
                <a:solidFill>
                  <a:srgbClr val="0086B3"/>
                </a:solidFill>
                <a:effectLst/>
                <a:latin typeface="Consolas" panose="020B0609020204030204" pitchFamily="49" charset="0"/>
              </a:rPr>
              <a:t>rdf</a:t>
            </a:r>
            <a:r>
              <a:rPr lang="en-US" altLang="zh-CN" sz="1400" b="0" i="0" dirty="0" err="1">
                <a:solidFill>
                  <a:srgbClr val="333333"/>
                </a:solidFill>
                <a:effectLst/>
                <a:latin typeface="Consolas" panose="020B0609020204030204" pitchFamily="49" charset="0"/>
              </a:rPr>
              <a:t>:</a:t>
            </a:r>
            <a:r>
              <a:rPr lang="en-US" altLang="zh-CN" sz="1400" b="0" i="0" dirty="0" err="1">
                <a:solidFill>
                  <a:srgbClr val="0086B3"/>
                </a:solidFill>
                <a:effectLst/>
                <a:latin typeface="Consolas" panose="020B0609020204030204" pitchFamily="49" charset="0"/>
              </a:rPr>
              <a:t>type</a:t>
            </a:r>
            <a:r>
              <a:rPr lang="en-US" altLang="zh-CN" sz="1400" b="0" i="0" dirty="0">
                <a:solidFill>
                  <a:srgbClr val="0086B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公司</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地产公司 </a:t>
            </a:r>
            <a:r>
              <a:rPr lang="en-US" altLang="zh-CN" sz="1400" b="0" i="0" dirty="0" err="1">
                <a:solidFill>
                  <a:srgbClr val="0086B3"/>
                </a:solidFill>
                <a:effectLst/>
                <a:latin typeface="Consolas" panose="020B0609020204030204" pitchFamily="49" charset="0"/>
              </a:rPr>
              <a:t>rdfs</a:t>
            </a:r>
            <a:r>
              <a:rPr lang="en-US" altLang="zh-CN" sz="1400" b="0" i="0" dirty="0" err="1">
                <a:solidFill>
                  <a:srgbClr val="333333"/>
                </a:solidFill>
                <a:effectLst/>
                <a:latin typeface="Consolas" panose="020B0609020204030204" pitchFamily="49" charset="0"/>
              </a:rPr>
              <a:t>:</a:t>
            </a:r>
            <a:r>
              <a:rPr lang="en-US" altLang="zh-CN" sz="1400" b="0" i="0" dirty="0" err="1">
                <a:solidFill>
                  <a:srgbClr val="0086B3"/>
                </a:solidFill>
                <a:effectLst/>
                <a:latin typeface="Consolas" panose="020B0609020204030204" pitchFamily="49" charset="0"/>
              </a:rPr>
              <a:t>subClassOf</a:t>
            </a:r>
            <a:r>
              <a:rPr lang="en-US" altLang="zh-CN" sz="1400" b="0" i="0" dirty="0">
                <a:solidFill>
                  <a:srgbClr val="0086B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公司</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融创中国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主要收入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地产事业</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融创中国 </a:t>
            </a:r>
            <a:r>
              <a:rPr lang="en-US" altLang="zh-CN" sz="1400" b="0" i="0" dirty="0" err="1">
                <a:solidFill>
                  <a:srgbClr val="0086B3"/>
                </a:solidFill>
                <a:effectLst/>
                <a:latin typeface="Consolas" panose="020B0609020204030204" pitchFamily="49" charset="0"/>
              </a:rPr>
              <a:t>rdf</a:t>
            </a:r>
            <a:r>
              <a:rPr lang="en-US" altLang="zh-CN" sz="1400" b="0" i="0" dirty="0" err="1">
                <a:solidFill>
                  <a:srgbClr val="333333"/>
                </a:solidFill>
                <a:effectLst/>
                <a:latin typeface="Consolas" panose="020B0609020204030204" pitchFamily="49" charset="0"/>
              </a:rPr>
              <a:t>:</a:t>
            </a:r>
            <a:r>
              <a:rPr lang="en-US" altLang="zh-CN" sz="1400" b="0" i="0" dirty="0" err="1">
                <a:solidFill>
                  <a:srgbClr val="0086B3"/>
                </a:solidFill>
                <a:effectLst/>
                <a:latin typeface="Consolas" panose="020B0609020204030204" pitchFamily="49" charset="0"/>
              </a:rPr>
              <a:t>type</a:t>
            </a:r>
            <a:r>
              <a:rPr lang="en-US" altLang="zh-CN" sz="1400" b="0" i="0" dirty="0">
                <a:solidFill>
                  <a:srgbClr val="0086B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地产公司</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孙宏斌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收购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万达集团</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孙宏斌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股东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乐视网</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孙宏斌 </a:t>
            </a:r>
            <a:r>
              <a:rPr lang="en-US" altLang="zh-CN" sz="1400" b="0" i="0" dirty="0" err="1">
                <a:solidFill>
                  <a:srgbClr val="0086B3"/>
                </a:solidFill>
                <a:effectLst/>
                <a:latin typeface="Consolas" panose="020B0609020204030204" pitchFamily="49" charset="0"/>
              </a:rPr>
              <a:t>rdf</a:t>
            </a:r>
            <a:r>
              <a:rPr lang="en-US" altLang="zh-CN" sz="1400" b="0" i="0" dirty="0" err="1">
                <a:solidFill>
                  <a:srgbClr val="333333"/>
                </a:solidFill>
                <a:effectLst/>
                <a:latin typeface="Consolas" panose="020B0609020204030204" pitchFamily="49" charset="0"/>
              </a:rPr>
              <a:t>:</a:t>
            </a:r>
            <a:r>
              <a:rPr lang="en-US" altLang="zh-CN" sz="1400" b="0" i="0" dirty="0" err="1">
                <a:solidFill>
                  <a:srgbClr val="0086B3"/>
                </a:solidFill>
                <a:effectLst/>
                <a:latin typeface="Consolas" panose="020B0609020204030204" pitchFamily="49" charset="0"/>
              </a:rPr>
              <a:t>type</a:t>
            </a:r>
            <a:r>
              <a:rPr lang="en-US" altLang="zh-CN" sz="1400" b="0" i="0" dirty="0">
                <a:solidFill>
                  <a:srgbClr val="0086B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人</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孙宏斌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执掌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融创中国</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乐视网 </a:t>
            </a:r>
            <a:r>
              <a:rPr lang="en-US" altLang="zh-CN" sz="1400" b="0" i="0" dirty="0" err="1">
                <a:solidFill>
                  <a:srgbClr val="0086B3"/>
                </a:solidFill>
                <a:effectLst/>
                <a:latin typeface="Consolas" panose="020B0609020204030204" pitchFamily="49" charset="0"/>
              </a:rPr>
              <a:t>rdf</a:t>
            </a:r>
            <a:r>
              <a:rPr lang="en-US" altLang="zh-CN" sz="1400" b="0" i="0" dirty="0" err="1">
                <a:solidFill>
                  <a:srgbClr val="333333"/>
                </a:solidFill>
                <a:effectLst/>
                <a:latin typeface="Consolas" panose="020B0609020204030204" pitchFamily="49" charset="0"/>
              </a:rPr>
              <a:t>:</a:t>
            </a:r>
            <a:r>
              <a:rPr lang="en-US" altLang="zh-CN" sz="1400" b="0" i="0" dirty="0" err="1">
                <a:solidFill>
                  <a:srgbClr val="0086B3"/>
                </a:solidFill>
                <a:effectLst/>
                <a:latin typeface="Consolas" panose="020B0609020204030204" pitchFamily="49" charset="0"/>
              </a:rPr>
              <a:t>type</a:t>
            </a:r>
            <a:r>
              <a:rPr lang="en-US" altLang="zh-CN" sz="1400" b="0" i="0" dirty="0">
                <a:solidFill>
                  <a:srgbClr val="0086B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公司</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贾跃亭 </a:t>
            </a:r>
            <a:r>
              <a:rPr lang="en-US" altLang="zh-CN" sz="1400" b="0" i="0" dirty="0" err="1">
                <a:solidFill>
                  <a:srgbClr val="0086B3"/>
                </a:solidFill>
                <a:effectLst/>
                <a:latin typeface="Consolas" panose="020B0609020204030204" pitchFamily="49" charset="0"/>
              </a:rPr>
              <a:t>rdf</a:t>
            </a:r>
            <a:r>
              <a:rPr lang="en-US" altLang="zh-CN" sz="1400" b="0" i="0" dirty="0" err="1">
                <a:solidFill>
                  <a:srgbClr val="333333"/>
                </a:solidFill>
                <a:effectLst/>
                <a:latin typeface="Consolas" panose="020B0609020204030204" pitchFamily="49" charset="0"/>
              </a:rPr>
              <a:t>:</a:t>
            </a:r>
            <a:r>
              <a:rPr lang="en-US" altLang="zh-CN" sz="1400" b="0" i="0" dirty="0" err="1">
                <a:solidFill>
                  <a:srgbClr val="0086B3"/>
                </a:solidFill>
                <a:effectLst/>
                <a:latin typeface="Consolas" panose="020B0609020204030204" pitchFamily="49" charset="0"/>
              </a:rPr>
              <a:t>type</a:t>
            </a:r>
            <a:r>
              <a:rPr lang="en-US" altLang="zh-CN" sz="1400" b="0" i="0" dirty="0">
                <a:solidFill>
                  <a:srgbClr val="0086B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人</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贾跃亭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执掌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乐视网</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王健林 </a:t>
            </a:r>
            <a:r>
              <a:rPr lang="en-US" altLang="zh-CN" sz="1400" b="0" i="0" dirty="0" err="1">
                <a:solidFill>
                  <a:srgbClr val="0086B3"/>
                </a:solidFill>
                <a:effectLst/>
                <a:latin typeface="Consolas" panose="020B0609020204030204" pitchFamily="49" charset="0"/>
              </a:rPr>
              <a:t>rdf</a:t>
            </a:r>
            <a:r>
              <a:rPr lang="en-US" altLang="zh-CN" sz="1400" b="0" i="0" dirty="0" err="1">
                <a:solidFill>
                  <a:srgbClr val="333333"/>
                </a:solidFill>
                <a:effectLst/>
                <a:latin typeface="Consolas" panose="020B0609020204030204" pitchFamily="49" charset="0"/>
              </a:rPr>
              <a:t>:</a:t>
            </a:r>
            <a:r>
              <a:rPr lang="en-US" altLang="zh-CN" sz="1400" b="0" i="0" dirty="0" err="1">
                <a:solidFill>
                  <a:srgbClr val="0086B3"/>
                </a:solidFill>
                <a:effectLst/>
                <a:latin typeface="Consolas" panose="020B0609020204030204" pitchFamily="49" charset="0"/>
              </a:rPr>
              <a:t>type</a:t>
            </a:r>
            <a:r>
              <a:rPr lang="en-US" altLang="zh-CN" sz="1400" b="0" i="0" dirty="0">
                <a:solidFill>
                  <a:srgbClr val="0086B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人</a:t>
            </a:r>
            <a:r>
              <a:rPr lang="en-US" altLang="zh-CN" sz="1400" b="0" i="0" dirty="0">
                <a:solidFill>
                  <a:srgbClr val="333333"/>
                </a:solidFill>
                <a:effectLst/>
                <a:latin typeface="Consolas" panose="020B0609020204030204" pitchFamily="49" charset="0"/>
              </a:rPr>
              <a:t>) </a:t>
            </a:r>
          </a:p>
          <a:p>
            <a:pPr marL="285750" indent="-285750">
              <a:buFontTx/>
              <a:buChar char="-"/>
            </a:pPr>
            <a:r>
              <a:rPr lang="en-US" altLang="zh-CN" sz="1400" b="0" i="0" dirty="0">
                <a:solidFill>
                  <a:srgbClr val="A71D5D"/>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王健林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执掌 </a:t>
            </a:r>
            <a:r>
              <a:rPr lang="en-US" altLang="zh-CN" sz="1400" b="0" i="0" dirty="0">
                <a:solidFill>
                  <a:srgbClr val="333333"/>
                </a:solidFill>
                <a:effectLst/>
                <a:latin typeface="Consolas" panose="020B0609020204030204" pitchFamily="49" charset="0"/>
              </a:rPr>
              <a:t>:</a:t>
            </a:r>
            <a:r>
              <a:rPr lang="zh-CN" altLang="en-US" sz="1400" b="0" i="0" dirty="0">
                <a:solidFill>
                  <a:srgbClr val="333333"/>
                </a:solidFill>
                <a:effectLst/>
                <a:latin typeface="Consolas" panose="020B0609020204030204" pitchFamily="49" charset="0"/>
              </a:rPr>
              <a:t>万达集团</a:t>
            </a:r>
            <a:r>
              <a:rPr lang="en-US" altLang="zh-CN" sz="1400" b="0" i="0" dirty="0">
                <a:solidFill>
                  <a:srgbClr val="333333"/>
                </a:solidFill>
                <a:effectLst/>
                <a:latin typeface="Consolas" panose="020B0609020204030204" pitchFamily="49" charset="0"/>
              </a:rPr>
              <a:t>)</a:t>
            </a:r>
            <a:endParaRPr lang="en-US" altLang="zh-CN" sz="1400" dirty="0"/>
          </a:p>
          <a:p>
            <a:endParaRPr lang="en-US" altLang="zh-CN" sz="1400" dirty="0"/>
          </a:p>
          <a:p>
            <a:endParaRPr lang="en-US" altLang="zh-CN" sz="1400" dirty="0"/>
          </a:p>
          <a:p>
            <a:endParaRPr lang="zh-CN" altLang="en-US" sz="1400" dirty="0"/>
          </a:p>
        </p:txBody>
      </p:sp>
    </p:spTree>
    <p:extLst>
      <p:ext uri="{BB962C8B-B14F-4D97-AF65-F5344CB8AC3E}">
        <p14:creationId xmlns:p14="http://schemas.microsoft.com/office/powerpoint/2010/main" val="744213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A053F6A-46ED-42C4-9D3E-127BC2D2586D}"/>
              </a:ext>
            </a:extLst>
          </p:cNvPr>
          <p:cNvGrpSpPr/>
          <p:nvPr/>
        </p:nvGrpSpPr>
        <p:grpSpPr>
          <a:xfrm>
            <a:off x="567181" y="2042994"/>
            <a:ext cx="11057637" cy="2457985"/>
            <a:chOff x="1196455" y="1992247"/>
            <a:chExt cx="9637951" cy="1008649"/>
          </a:xfrm>
        </p:grpSpPr>
        <p:sp>
          <p:nvSpPr>
            <p:cNvPr id="5" name="矩形 4">
              <a:extLst>
                <a:ext uri="{FF2B5EF4-FFF2-40B4-BE49-F238E27FC236}">
                  <a16:creationId xmlns:a16="http://schemas.microsoft.com/office/drawing/2014/main" id="{4A7EB499-1150-4CCD-A5F1-3E9C173200E6}"/>
                </a:ext>
              </a:extLst>
            </p:cNvPr>
            <p:cNvSpPr/>
            <p:nvPr/>
          </p:nvSpPr>
          <p:spPr>
            <a:xfrm>
              <a:off x="1196455" y="1992248"/>
              <a:ext cx="58939" cy="1008648"/>
            </a:xfrm>
            <a:prstGeom prst="rect">
              <a:avLst/>
            </a:prstGeom>
            <a:solidFill>
              <a:srgbClr val="AF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a:extLst>
                <a:ext uri="{FF2B5EF4-FFF2-40B4-BE49-F238E27FC236}">
                  <a16:creationId xmlns:a16="http://schemas.microsoft.com/office/drawing/2014/main" id="{6E232602-D99D-4414-B38A-875DF5D0D9F3}"/>
                </a:ext>
              </a:extLst>
            </p:cNvPr>
            <p:cNvSpPr/>
            <p:nvPr/>
          </p:nvSpPr>
          <p:spPr>
            <a:xfrm>
              <a:off x="1255394" y="1992247"/>
              <a:ext cx="9579012" cy="10086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8" name="文本框 7">
            <a:extLst>
              <a:ext uri="{FF2B5EF4-FFF2-40B4-BE49-F238E27FC236}">
                <a16:creationId xmlns:a16="http://schemas.microsoft.com/office/drawing/2014/main" id="{BA6E9755-B9A0-4511-91BD-482650E0B938}"/>
              </a:ext>
            </a:extLst>
          </p:cNvPr>
          <p:cNvSpPr txBox="1"/>
          <p:nvPr/>
        </p:nvSpPr>
        <p:spPr>
          <a:xfrm>
            <a:off x="827842" y="2323275"/>
            <a:ext cx="5617346" cy="769441"/>
          </a:xfrm>
          <a:prstGeom prst="rect">
            <a:avLst/>
          </a:prstGeom>
          <a:noFill/>
        </p:spPr>
        <p:txBody>
          <a:bodyPr wrap="square">
            <a:spAutoFit/>
          </a:bodyPr>
          <a:lstStyle/>
          <a:p>
            <a:pPr>
              <a:lnSpc>
                <a:spcPct val="100000"/>
              </a:lnSpc>
            </a:pPr>
            <a:r>
              <a:rPr lang="zh-CN" altLang="en-US" sz="4400" dirty="0">
                <a:latin typeface="微软雅黑" panose="020B0503020204020204" pitchFamily="34" charset="-122"/>
                <a:ea typeface="微软雅黑" panose="020B0503020204020204" pitchFamily="34" charset="-122"/>
              </a:rPr>
              <a:t>基于图结构的推理</a:t>
            </a:r>
            <a:endParaRPr lang="en-US" altLang="zh-CN" sz="4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8E210D0D-5137-4D44-9FB9-6122978A2C5E}"/>
              </a:ext>
            </a:extLst>
          </p:cNvPr>
          <p:cNvSpPr txBox="1"/>
          <p:nvPr/>
        </p:nvSpPr>
        <p:spPr>
          <a:xfrm>
            <a:off x="827841" y="3833366"/>
            <a:ext cx="1851789" cy="369332"/>
          </a:xfrm>
          <a:prstGeom prst="rect">
            <a:avLst/>
          </a:prstGeom>
          <a:noFill/>
        </p:spPr>
        <p:txBody>
          <a:bodyPr wrap="none" rtlCol="0">
            <a:spAutoFit/>
          </a:bodyPr>
          <a:lstStyle/>
          <a:p>
            <a:r>
              <a:rPr lang="zh-CN" altLang="en-US" dirty="0">
                <a:latin typeface="华文楷体" panose="02010600040101010101" pitchFamily="2" charset="-122"/>
                <a:ea typeface="华文楷体" panose="02010600040101010101" pitchFamily="2" charset="-122"/>
              </a:rPr>
              <a:t>汇报人</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刘正扬</a:t>
            </a:r>
          </a:p>
        </p:txBody>
      </p:sp>
      <p:sp>
        <p:nvSpPr>
          <p:cNvPr id="11" name="文本框 10">
            <a:extLst>
              <a:ext uri="{FF2B5EF4-FFF2-40B4-BE49-F238E27FC236}">
                <a16:creationId xmlns:a16="http://schemas.microsoft.com/office/drawing/2014/main" id="{1BC31740-D33F-4896-8B50-C485ED4D3C82}"/>
              </a:ext>
            </a:extLst>
          </p:cNvPr>
          <p:cNvSpPr txBox="1"/>
          <p:nvPr/>
        </p:nvSpPr>
        <p:spPr>
          <a:xfrm>
            <a:off x="827841" y="3152976"/>
            <a:ext cx="4676313" cy="369332"/>
          </a:xfrm>
          <a:prstGeom prst="rect">
            <a:avLst/>
          </a:prstGeom>
          <a:noFill/>
        </p:spPr>
        <p:txBody>
          <a:bodyPr wrap="square">
            <a:spAutoFit/>
          </a:bodyPr>
          <a:lstStyle/>
          <a:p>
            <a:pPr algn="dist"/>
            <a:r>
              <a:rPr lang="zh-CN" altLang="en-US" dirty="0">
                <a:latin typeface="华文楷体" panose="02010600040101010101" pitchFamily="2" charset="-122"/>
                <a:ea typeface="华文楷体" panose="02010600040101010101" pitchFamily="2" charset="-122"/>
              </a:rPr>
              <a:t>知识表示与知识工程课程汇报</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第</a:t>
            </a:r>
            <a:r>
              <a:rPr lang="en-US" altLang="zh-CN" dirty="0">
                <a:latin typeface="华文楷体" panose="02010600040101010101" pitchFamily="2" charset="-122"/>
                <a:ea typeface="华文楷体" panose="02010600040101010101" pitchFamily="2" charset="-122"/>
              </a:rPr>
              <a:t>7</a:t>
            </a:r>
            <a:r>
              <a:rPr lang="zh-CN" altLang="en-US" dirty="0">
                <a:latin typeface="华文楷体" panose="02010600040101010101" pitchFamily="2" charset="-122"/>
                <a:ea typeface="华文楷体" panose="02010600040101010101" pitchFamily="2" charset="-122"/>
              </a:rPr>
              <a:t>组</a:t>
            </a:r>
          </a:p>
        </p:txBody>
      </p:sp>
      <p:pic>
        <p:nvPicPr>
          <p:cNvPr id="12" name="Picture 2">
            <a:extLst>
              <a:ext uri="{FF2B5EF4-FFF2-40B4-BE49-F238E27FC236}">
                <a16:creationId xmlns:a16="http://schemas.microsoft.com/office/drawing/2014/main" id="{B65CDCF1-86FB-45D8-BBD0-620CCD99B4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0224" y="299027"/>
            <a:ext cx="1621736" cy="633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585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A1741A7-099B-4C48-85F5-19DF019FEE53}"/>
              </a:ext>
            </a:extLst>
          </p:cNvPr>
          <p:cNvSpPr>
            <a:spLocks noGrp="1"/>
          </p:cNvSpPr>
          <p:nvPr>
            <p:ph type="title"/>
          </p:nvPr>
        </p:nvSpPr>
        <p:spPr/>
        <p:txBody>
          <a:bodyPr/>
          <a:lstStyle/>
          <a:p>
            <a:r>
              <a:rPr lang="zh-CN" altLang="en-US" dirty="0">
                <a:latin typeface="+mn-lt"/>
                <a:ea typeface="+mn-ea"/>
                <a:cs typeface="+mn-ea"/>
                <a:sym typeface="+mn-lt"/>
              </a:rPr>
              <a:t>基于图结构的推理</a:t>
            </a:r>
            <a:endParaRPr lang="en-US" dirty="0">
              <a:latin typeface="+mn-lt"/>
              <a:ea typeface="+mn-ea"/>
              <a:cs typeface="+mn-ea"/>
              <a:sym typeface="+mn-lt"/>
            </a:endParaRPr>
          </a:p>
        </p:txBody>
      </p:sp>
      <p:sp>
        <p:nvSpPr>
          <p:cNvPr id="9" name="灯片编号占位符 2">
            <a:extLst>
              <a:ext uri="{FF2B5EF4-FFF2-40B4-BE49-F238E27FC236}">
                <a16:creationId xmlns:a16="http://schemas.microsoft.com/office/drawing/2014/main" id="{58F3D906-B21F-4B27-A8BC-84B8B7DD9F77}"/>
              </a:ext>
            </a:extLst>
          </p:cNvPr>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a:cs typeface="+mn-ea"/>
                <a:sym typeface="+mn-lt"/>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srgbClr val="000000">
                  <a:tint val="75000"/>
                </a:srgbClr>
              </a:solidFill>
              <a:effectLst/>
              <a:uLnTx/>
              <a:uFillTx/>
              <a:latin typeface="Arial"/>
              <a:cs typeface="+mn-ea"/>
              <a:sym typeface="+mn-lt"/>
            </a:endParaRPr>
          </a:p>
        </p:txBody>
      </p:sp>
      <p:sp>
        <p:nvSpPr>
          <p:cNvPr id="7" name="文本框 6">
            <a:extLst>
              <a:ext uri="{FF2B5EF4-FFF2-40B4-BE49-F238E27FC236}">
                <a16:creationId xmlns:a16="http://schemas.microsoft.com/office/drawing/2014/main" id="{732E5952-9478-4CC0-B64B-45D6993E3432}"/>
              </a:ext>
            </a:extLst>
          </p:cNvPr>
          <p:cNvSpPr txBox="1"/>
          <p:nvPr/>
        </p:nvSpPr>
        <p:spPr>
          <a:xfrm>
            <a:off x="7052441" y="1421914"/>
            <a:ext cx="3426372" cy="413639"/>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阿里巴巴普惠体"/>
                <a:cs typeface="+mn-cs"/>
              </a:rPr>
              <a:t>(1)</a:t>
            </a:r>
            <a:endParaRPr kumimoji="0" lang="zh-CN" altLang="en-US" sz="2400" b="0" i="0" u="none" strike="noStrike" kern="1200" cap="none" spc="0" normalizeH="0" baseline="0" noProof="0" dirty="0">
              <a:ln>
                <a:noFill/>
              </a:ln>
              <a:solidFill>
                <a:srgbClr val="000000"/>
              </a:solidFill>
              <a:effectLst/>
              <a:uLnTx/>
              <a:uFillTx/>
              <a:latin typeface="阿里巴巴普惠体"/>
              <a:cs typeface="+mn-cs"/>
            </a:endParaRPr>
          </a:p>
        </p:txBody>
      </p:sp>
      <p:sp>
        <p:nvSpPr>
          <p:cNvPr id="2" name="文本框 1">
            <a:extLst>
              <a:ext uri="{FF2B5EF4-FFF2-40B4-BE49-F238E27FC236}">
                <a16:creationId xmlns:a16="http://schemas.microsoft.com/office/drawing/2014/main" id="{F3D03DC3-AF12-4F9E-93B9-7577560F49C4}"/>
              </a:ext>
            </a:extLst>
          </p:cNvPr>
          <p:cNvSpPr txBox="1"/>
          <p:nvPr/>
        </p:nvSpPr>
        <p:spPr>
          <a:xfrm>
            <a:off x="4460240" y="5357027"/>
            <a:ext cx="4592319" cy="626582"/>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lang="zh-CN" altLang="en-US" sz="2400" dirty="0">
                <a:solidFill>
                  <a:srgbClr val="000000"/>
                </a:solidFill>
                <a:latin typeface="Arial"/>
              </a:rPr>
              <a:t>小明                       小小</a:t>
            </a:r>
            <a:endParaRPr kumimoji="0" lang="zh-CN" altLang="en-US" sz="2400" b="0" i="0" u="none" strike="noStrike" kern="1200" cap="none" spc="0" normalizeH="0" baseline="0" noProof="0" dirty="0">
              <a:ln>
                <a:noFill/>
              </a:ln>
              <a:solidFill>
                <a:srgbClr val="000000"/>
              </a:solidFill>
              <a:effectLst/>
              <a:uLnTx/>
              <a:uFillTx/>
              <a:latin typeface="Arial"/>
              <a:cs typeface="+mn-cs"/>
            </a:endParaRPr>
          </a:p>
        </p:txBody>
      </p:sp>
      <p:pic>
        <p:nvPicPr>
          <p:cNvPr id="6" name="图片 5">
            <a:extLst>
              <a:ext uri="{FF2B5EF4-FFF2-40B4-BE49-F238E27FC236}">
                <a16:creationId xmlns:a16="http://schemas.microsoft.com/office/drawing/2014/main" id="{A739F5AE-6C7C-48FB-B22E-2B34D52657B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816"/>
                    </a14:imgEffect>
                    <a14:imgEffect>
                      <a14:saturation sat="0"/>
                    </a14:imgEffect>
                  </a14:imgLayer>
                </a14:imgProps>
              </a:ext>
              <a:ext uri="{28A0092B-C50C-407E-A947-70E740481C1C}">
                <a14:useLocalDpi xmlns:a14="http://schemas.microsoft.com/office/drawing/2010/main" val="0"/>
              </a:ext>
            </a:extLst>
          </a:blip>
          <a:stretch>
            <a:fillRect/>
          </a:stretch>
        </p:blipFill>
        <p:spPr>
          <a:xfrm rot="16200000">
            <a:off x="4422968" y="-786908"/>
            <a:ext cx="2950471" cy="6858000"/>
          </a:xfrm>
          <a:prstGeom prst="rect">
            <a:avLst/>
          </a:prstGeom>
          <a:noFill/>
          <a:effectLst>
            <a:glow>
              <a:schemeClr val="bg1"/>
            </a:glow>
            <a:outerShdw blurRad="50800" dist="50800" dir="420000" sx="1000" sy="1000" algn="ctr" rotWithShape="0">
              <a:schemeClr val="bg1"/>
            </a:outerShdw>
          </a:effectLst>
        </p:spPr>
      </p:pic>
      <p:sp>
        <p:nvSpPr>
          <p:cNvPr id="13" name="文本框 12">
            <a:extLst>
              <a:ext uri="{FF2B5EF4-FFF2-40B4-BE49-F238E27FC236}">
                <a16:creationId xmlns:a16="http://schemas.microsoft.com/office/drawing/2014/main" id="{3C7215C2-BE57-4EBE-A0E3-E481FF5D15E5}"/>
              </a:ext>
            </a:extLst>
          </p:cNvPr>
          <p:cNvSpPr txBox="1"/>
          <p:nvPr/>
        </p:nvSpPr>
        <p:spPr>
          <a:xfrm>
            <a:off x="3962400" y="4538106"/>
            <a:ext cx="4307840" cy="626582"/>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lang="zh-CN" altLang="en-US" sz="2400" dirty="0">
                <a:solidFill>
                  <a:srgbClr val="000000"/>
                </a:solidFill>
                <a:latin typeface="Arial"/>
              </a:rPr>
              <a:t>小明             小红              小小</a:t>
            </a:r>
            <a:endParaRPr kumimoji="0" lang="zh-CN" altLang="en-US" sz="2400" b="0" i="0" u="none" strike="noStrike" kern="1200" cap="none" spc="0" normalizeH="0" baseline="0" noProof="0" dirty="0">
              <a:ln>
                <a:noFill/>
              </a:ln>
              <a:solidFill>
                <a:srgbClr val="000000"/>
              </a:solidFill>
              <a:effectLst/>
              <a:uLnTx/>
              <a:uFillTx/>
              <a:latin typeface="Arial"/>
              <a:cs typeface="+mn-cs"/>
            </a:endParaRPr>
          </a:p>
        </p:txBody>
      </p:sp>
      <p:sp>
        <p:nvSpPr>
          <p:cNvPr id="14" name="箭头: 右 13">
            <a:extLst>
              <a:ext uri="{FF2B5EF4-FFF2-40B4-BE49-F238E27FC236}">
                <a16:creationId xmlns:a16="http://schemas.microsoft.com/office/drawing/2014/main" id="{FD01324A-8B15-49F3-9B11-710AFFD652B8}"/>
              </a:ext>
            </a:extLst>
          </p:cNvPr>
          <p:cNvSpPr/>
          <p:nvPr/>
        </p:nvSpPr>
        <p:spPr bwMode="auto">
          <a:xfrm>
            <a:off x="4711538" y="4851397"/>
            <a:ext cx="1005840" cy="284480"/>
          </a:xfrm>
          <a:prstGeom prst="rightArrow">
            <a:avLst/>
          </a:prstGeom>
          <a:solidFill>
            <a:schemeClr val="tx1"/>
          </a:solidFill>
          <a:ln>
            <a:noFill/>
          </a:ln>
        </p:spPr>
        <p:txBody>
          <a:bodyPr vert="horz" wrap="square" lIns="91440" tIns="45720" rIns="91440" bIns="45720" numCol="1" rtlCol="0" anchor="t" anchorCtr="0" compatLnSpc="1">
            <a:scene3d>
              <a:camera prst="orthographicFront"/>
              <a:lightRig rig="threePt" dir="t"/>
            </a:scene3d>
            <a:sp3d contourW="12700"/>
          </a:bodyPr>
          <a:lstStyle/>
          <a:p>
            <a:pPr algn="ctr"/>
            <a:endParaRPr lang="zh-CN" altLang="en-US" sz="2400" dirty="0">
              <a:solidFill>
                <a:schemeClr val="bg2">
                  <a:lumMod val="25000"/>
                </a:schemeClr>
              </a:solidFill>
              <a:cs typeface="+mn-ea"/>
              <a:sym typeface="+mn-lt"/>
            </a:endParaRPr>
          </a:p>
        </p:txBody>
      </p:sp>
      <p:sp>
        <p:nvSpPr>
          <p:cNvPr id="15" name="箭头: 右 14">
            <a:extLst>
              <a:ext uri="{FF2B5EF4-FFF2-40B4-BE49-F238E27FC236}">
                <a16:creationId xmlns:a16="http://schemas.microsoft.com/office/drawing/2014/main" id="{3F3CBCBC-64A4-4A23-89E9-ED358F290530}"/>
              </a:ext>
            </a:extLst>
          </p:cNvPr>
          <p:cNvSpPr/>
          <p:nvPr/>
        </p:nvSpPr>
        <p:spPr bwMode="auto">
          <a:xfrm>
            <a:off x="6466516" y="4851397"/>
            <a:ext cx="1005840" cy="284480"/>
          </a:xfrm>
          <a:prstGeom prst="rightArrow">
            <a:avLst/>
          </a:prstGeom>
          <a:solidFill>
            <a:schemeClr val="tx1"/>
          </a:solidFill>
          <a:ln>
            <a:noFill/>
          </a:ln>
        </p:spPr>
        <p:txBody>
          <a:bodyPr vert="horz" wrap="square" lIns="91440" tIns="45720" rIns="91440" bIns="45720" numCol="1" rtlCol="0" anchor="t" anchorCtr="0" compatLnSpc="1">
            <a:scene3d>
              <a:camera prst="orthographicFront"/>
              <a:lightRig rig="threePt" dir="t"/>
            </a:scene3d>
            <a:sp3d contourW="12700"/>
          </a:bodyPr>
          <a:lstStyle/>
          <a:p>
            <a:pPr algn="ctr"/>
            <a:endParaRPr lang="zh-CN" altLang="en-US" sz="2400" dirty="0">
              <a:solidFill>
                <a:schemeClr val="bg2">
                  <a:lumMod val="25000"/>
                </a:schemeClr>
              </a:solidFill>
              <a:cs typeface="+mn-ea"/>
              <a:sym typeface="+mn-lt"/>
            </a:endParaRPr>
          </a:p>
        </p:txBody>
      </p:sp>
      <p:sp>
        <p:nvSpPr>
          <p:cNvPr id="16" name="文本框 15">
            <a:extLst>
              <a:ext uri="{FF2B5EF4-FFF2-40B4-BE49-F238E27FC236}">
                <a16:creationId xmlns:a16="http://schemas.microsoft.com/office/drawing/2014/main" id="{B87E83D5-C091-4F7D-A7B2-32884B71A2B5}"/>
              </a:ext>
            </a:extLst>
          </p:cNvPr>
          <p:cNvSpPr txBox="1"/>
          <p:nvPr/>
        </p:nvSpPr>
        <p:spPr>
          <a:xfrm>
            <a:off x="4681924" y="4490069"/>
            <a:ext cx="957094" cy="301878"/>
          </a:xfrm>
          <a:prstGeom prst="rect">
            <a:avLst/>
          </a:prstGeom>
          <a:noFill/>
        </p:spPr>
        <p:txBody>
          <a:bodyPr wrap="square" lIns="72000" tIns="0" rIns="72000" bIns="0" rtlCol="0" anchor="t">
            <a:spAutoFit/>
          </a:bodyPr>
          <a:lstStyle/>
          <a:p>
            <a:pPr algn="l">
              <a:lnSpc>
                <a:spcPct val="120000"/>
              </a:lnSpc>
            </a:pPr>
            <a:r>
              <a:rPr lang="zh-CN" altLang="en-US" dirty="0"/>
              <a:t>妻子是</a:t>
            </a:r>
          </a:p>
        </p:txBody>
      </p:sp>
      <p:sp>
        <p:nvSpPr>
          <p:cNvPr id="17" name="文本框 16">
            <a:extLst>
              <a:ext uri="{FF2B5EF4-FFF2-40B4-BE49-F238E27FC236}">
                <a16:creationId xmlns:a16="http://schemas.microsoft.com/office/drawing/2014/main" id="{4FF3396F-90A1-4C78-8CFD-70E780540B2D}"/>
              </a:ext>
            </a:extLst>
          </p:cNvPr>
          <p:cNvSpPr txBox="1"/>
          <p:nvPr/>
        </p:nvSpPr>
        <p:spPr>
          <a:xfrm>
            <a:off x="6466516" y="4490069"/>
            <a:ext cx="957094" cy="303801"/>
          </a:xfrm>
          <a:prstGeom prst="rect">
            <a:avLst/>
          </a:prstGeom>
          <a:noFill/>
        </p:spPr>
        <p:txBody>
          <a:bodyPr wrap="square" lIns="72000" tIns="0" rIns="72000" bIns="0" rtlCol="0" anchor="t">
            <a:spAutoFit/>
          </a:bodyPr>
          <a:lstStyle/>
          <a:p>
            <a:pPr algn="l">
              <a:lnSpc>
                <a:spcPct val="120000"/>
              </a:lnSpc>
            </a:pPr>
            <a:r>
              <a:rPr lang="zh-CN" altLang="en-US" dirty="0"/>
              <a:t>孩子有</a:t>
            </a:r>
          </a:p>
        </p:txBody>
      </p:sp>
      <p:sp>
        <p:nvSpPr>
          <p:cNvPr id="18" name="箭头: 右 17">
            <a:extLst>
              <a:ext uri="{FF2B5EF4-FFF2-40B4-BE49-F238E27FC236}">
                <a16:creationId xmlns:a16="http://schemas.microsoft.com/office/drawing/2014/main" id="{E9E2394C-6F66-45EA-888D-97CFEF0B9AF9}"/>
              </a:ext>
            </a:extLst>
          </p:cNvPr>
          <p:cNvSpPr/>
          <p:nvPr/>
        </p:nvSpPr>
        <p:spPr bwMode="auto">
          <a:xfrm>
            <a:off x="5653716" y="5643246"/>
            <a:ext cx="1005840" cy="284480"/>
          </a:xfrm>
          <a:prstGeom prst="rightArrow">
            <a:avLst/>
          </a:prstGeom>
          <a:solidFill>
            <a:schemeClr val="tx1"/>
          </a:solidFill>
          <a:ln>
            <a:noFill/>
          </a:ln>
        </p:spPr>
        <p:txBody>
          <a:bodyPr vert="horz" wrap="square" lIns="91440" tIns="45720" rIns="91440" bIns="45720" numCol="1" rtlCol="0" anchor="t" anchorCtr="0" compatLnSpc="1">
            <a:scene3d>
              <a:camera prst="orthographicFront"/>
              <a:lightRig rig="threePt" dir="t"/>
            </a:scene3d>
            <a:sp3d contourW="12700"/>
          </a:bodyPr>
          <a:lstStyle/>
          <a:p>
            <a:pPr algn="ctr"/>
            <a:endParaRPr lang="zh-CN" altLang="en-US" sz="2400" dirty="0">
              <a:solidFill>
                <a:schemeClr val="bg2">
                  <a:lumMod val="25000"/>
                </a:schemeClr>
              </a:solidFill>
              <a:cs typeface="+mn-ea"/>
              <a:sym typeface="+mn-lt"/>
            </a:endParaRPr>
          </a:p>
        </p:txBody>
      </p:sp>
      <p:sp>
        <p:nvSpPr>
          <p:cNvPr id="19" name="文本框 18">
            <a:extLst>
              <a:ext uri="{FF2B5EF4-FFF2-40B4-BE49-F238E27FC236}">
                <a16:creationId xmlns:a16="http://schemas.microsoft.com/office/drawing/2014/main" id="{57B8FCD2-D8FB-45F1-9E8C-6ACB79FEC12A}"/>
              </a:ext>
            </a:extLst>
          </p:cNvPr>
          <p:cNvSpPr txBox="1"/>
          <p:nvPr/>
        </p:nvSpPr>
        <p:spPr>
          <a:xfrm>
            <a:off x="5678089" y="5356717"/>
            <a:ext cx="957094" cy="303801"/>
          </a:xfrm>
          <a:prstGeom prst="rect">
            <a:avLst/>
          </a:prstGeom>
          <a:noFill/>
        </p:spPr>
        <p:txBody>
          <a:bodyPr wrap="square" lIns="72000" tIns="0" rIns="72000" bIns="0" rtlCol="0" anchor="t">
            <a:spAutoFit/>
          </a:bodyPr>
          <a:lstStyle/>
          <a:p>
            <a:pPr algn="l">
              <a:lnSpc>
                <a:spcPct val="120000"/>
              </a:lnSpc>
            </a:pPr>
            <a:r>
              <a:rPr lang="zh-CN" altLang="en-US" dirty="0"/>
              <a:t>孩子有</a:t>
            </a:r>
          </a:p>
        </p:txBody>
      </p:sp>
    </p:spTree>
    <p:extLst>
      <p:ext uri="{BB962C8B-B14F-4D97-AF65-F5344CB8AC3E}">
        <p14:creationId xmlns:p14="http://schemas.microsoft.com/office/powerpoint/2010/main" val="3858872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A1741A7-099B-4C48-85F5-19DF019FEE53}"/>
              </a:ext>
            </a:extLst>
          </p:cNvPr>
          <p:cNvSpPr>
            <a:spLocks noGrp="1"/>
          </p:cNvSpPr>
          <p:nvPr>
            <p:ph type="title"/>
          </p:nvPr>
        </p:nvSpPr>
        <p:spPr/>
        <p:txBody>
          <a:bodyPr/>
          <a:lstStyle/>
          <a:p>
            <a:r>
              <a:rPr lang="zh-CN" altLang="en-US" dirty="0">
                <a:latin typeface="+mn-lt"/>
                <a:ea typeface="+mn-ea"/>
                <a:cs typeface="+mn-ea"/>
                <a:sym typeface="+mn-lt"/>
              </a:rPr>
              <a:t>基于图结构的推理</a:t>
            </a:r>
            <a:r>
              <a:rPr lang="en-US" altLang="zh-CN" dirty="0">
                <a:latin typeface="+mn-lt"/>
                <a:ea typeface="+mn-ea"/>
                <a:cs typeface="+mn-ea"/>
                <a:sym typeface="+mn-lt"/>
              </a:rPr>
              <a:t>——PRA</a:t>
            </a:r>
            <a:endParaRPr lang="en-US" dirty="0">
              <a:latin typeface="+mn-lt"/>
              <a:ea typeface="+mn-ea"/>
              <a:cs typeface="+mn-ea"/>
              <a:sym typeface="+mn-lt"/>
            </a:endParaRPr>
          </a:p>
        </p:txBody>
      </p:sp>
      <p:sp>
        <p:nvSpPr>
          <p:cNvPr id="9" name="灯片编号占位符 2">
            <a:extLst>
              <a:ext uri="{FF2B5EF4-FFF2-40B4-BE49-F238E27FC236}">
                <a16:creationId xmlns:a16="http://schemas.microsoft.com/office/drawing/2014/main" id="{58F3D906-B21F-4B27-A8BC-84B8B7DD9F77}"/>
              </a:ext>
            </a:extLst>
          </p:cNvPr>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a:cs typeface="+mn-ea"/>
                <a:sym typeface="+mn-lt"/>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srgbClr val="000000">
                  <a:tint val="75000"/>
                </a:srgbClr>
              </a:solidFill>
              <a:effectLst/>
              <a:uLnTx/>
              <a:uFillTx/>
              <a:latin typeface="Arial"/>
              <a:cs typeface="+mn-ea"/>
              <a:sym typeface="+mn-lt"/>
            </a:endParaRPr>
          </a:p>
        </p:txBody>
      </p:sp>
      <p:pic>
        <p:nvPicPr>
          <p:cNvPr id="8" name="图片 7">
            <a:extLst>
              <a:ext uri="{FF2B5EF4-FFF2-40B4-BE49-F238E27FC236}">
                <a16:creationId xmlns:a16="http://schemas.microsoft.com/office/drawing/2014/main" id="{AB0C5908-0276-4914-AF12-EF6BB2745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09" y="1205948"/>
            <a:ext cx="6529041" cy="4794544"/>
          </a:xfrm>
          <a:prstGeom prst="rect">
            <a:avLst/>
          </a:prstGeom>
          <a:pattFill prst="pct5">
            <a:fgClr>
              <a:schemeClr val="accent1"/>
            </a:fgClr>
            <a:bgClr>
              <a:schemeClr val="bg1"/>
            </a:bgClr>
          </a:pattFill>
          <a:effectLst>
            <a:glow>
              <a:schemeClr val="accent1"/>
            </a:glow>
          </a:effectLst>
        </p:spPr>
      </p:pic>
      <p:sp>
        <p:nvSpPr>
          <p:cNvPr id="10" name="文本框 9">
            <a:extLst>
              <a:ext uri="{FF2B5EF4-FFF2-40B4-BE49-F238E27FC236}">
                <a16:creationId xmlns:a16="http://schemas.microsoft.com/office/drawing/2014/main" id="{E4FD48B5-B54E-4ADF-87EC-9C51259C42E7}"/>
              </a:ext>
            </a:extLst>
          </p:cNvPr>
          <p:cNvSpPr txBox="1"/>
          <p:nvPr/>
        </p:nvSpPr>
        <p:spPr>
          <a:xfrm>
            <a:off x="7606746" y="1557211"/>
            <a:ext cx="3856383" cy="4092018"/>
          </a:xfrm>
          <a:prstGeom prst="rect">
            <a:avLst/>
          </a:prstGeom>
          <a:noFill/>
        </p:spPr>
        <p:txBody>
          <a:bodyPr wrap="square" lIns="72000" tIns="0" rIns="72000" bIns="0" rtlCol="0" anchor="t">
            <a:spAutoFit/>
          </a:bodyPr>
          <a:lstStyle/>
          <a:p>
            <a:pPr algn="l">
              <a:lnSpc>
                <a:spcPct val="120000"/>
              </a:lnSpc>
            </a:pPr>
            <a:r>
              <a:rPr lang="zh-CN" altLang="en-US" sz="2800" dirty="0"/>
              <a:t>       在有向图上随机游走形成马尔科夫链，即随机游走者到下一个节点的概率只依赖于当前节点，与过去无关。</a:t>
            </a:r>
            <a:endParaRPr lang="en-US" altLang="zh-CN" sz="2800" dirty="0"/>
          </a:p>
          <a:p>
            <a:pPr algn="l">
              <a:lnSpc>
                <a:spcPct val="120000"/>
              </a:lnSpc>
            </a:pPr>
            <a:r>
              <a:rPr lang="en-US" altLang="zh-CN" sz="2800" dirty="0"/>
              <a:t>       </a:t>
            </a:r>
            <a:r>
              <a:rPr lang="zh-CN" altLang="en-US" sz="2800" dirty="0"/>
              <a:t>从一个节点通过有向边相连的所有节点转移概率相等。</a:t>
            </a:r>
          </a:p>
        </p:txBody>
      </p:sp>
    </p:spTree>
    <p:extLst>
      <p:ext uri="{BB962C8B-B14F-4D97-AF65-F5344CB8AC3E}">
        <p14:creationId xmlns:p14="http://schemas.microsoft.com/office/powerpoint/2010/main" val="3946919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A1741A7-099B-4C48-85F5-19DF019FEE53}"/>
              </a:ext>
            </a:extLst>
          </p:cNvPr>
          <p:cNvSpPr>
            <a:spLocks noGrp="1"/>
          </p:cNvSpPr>
          <p:nvPr>
            <p:ph type="title"/>
          </p:nvPr>
        </p:nvSpPr>
        <p:spPr/>
        <p:txBody>
          <a:bodyPr/>
          <a:lstStyle/>
          <a:p>
            <a:r>
              <a:rPr lang="zh-CN" altLang="en-US" dirty="0">
                <a:latin typeface="+mn-lt"/>
                <a:ea typeface="+mn-ea"/>
                <a:cs typeface="+mn-ea"/>
                <a:sym typeface="+mn-lt"/>
              </a:rPr>
              <a:t>基于图结构的推理</a:t>
            </a:r>
            <a:r>
              <a:rPr lang="en-US" altLang="zh-CN" dirty="0">
                <a:latin typeface="+mn-lt"/>
                <a:ea typeface="+mn-ea"/>
                <a:cs typeface="+mn-ea"/>
                <a:sym typeface="+mn-lt"/>
              </a:rPr>
              <a:t>——PRA</a:t>
            </a:r>
            <a:endParaRPr lang="en-US" dirty="0">
              <a:latin typeface="+mn-lt"/>
              <a:ea typeface="+mn-ea"/>
              <a:cs typeface="+mn-ea"/>
              <a:sym typeface="+mn-lt"/>
            </a:endParaRPr>
          </a:p>
        </p:txBody>
      </p:sp>
      <p:sp>
        <p:nvSpPr>
          <p:cNvPr id="9" name="灯片编号占位符 2">
            <a:extLst>
              <a:ext uri="{FF2B5EF4-FFF2-40B4-BE49-F238E27FC236}">
                <a16:creationId xmlns:a16="http://schemas.microsoft.com/office/drawing/2014/main" id="{58F3D906-B21F-4B27-A8BC-84B8B7DD9F77}"/>
              </a:ext>
            </a:extLst>
          </p:cNvPr>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a:cs typeface="+mn-ea"/>
                <a:sym typeface="+mn-lt"/>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srgbClr val="000000">
                  <a:tint val="75000"/>
                </a:srgbClr>
              </a:solidFill>
              <a:effectLst/>
              <a:uLnTx/>
              <a:uFillTx/>
              <a:latin typeface="Arial"/>
              <a:cs typeface="+mn-ea"/>
              <a:sym typeface="+mn-lt"/>
            </a:endParaRPr>
          </a:p>
        </p:txBody>
      </p:sp>
      <p:sp>
        <p:nvSpPr>
          <p:cNvPr id="2" name="文本框 1">
            <a:extLst>
              <a:ext uri="{FF2B5EF4-FFF2-40B4-BE49-F238E27FC236}">
                <a16:creationId xmlns:a16="http://schemas.microsoft.com/office/drawing/2014/main" id="{F3D03DC3-AF12-4F9E-93B9-7577560F49C4}"/>
              </a:ext>
            </a:extLst>
          </p:cNvPr>
          <p:cNvSpPr txBox="1"/>
          <p:nvPr/>
        </p:nvSpPr>
        <p:spPr>
          <a:xfrm>
            <a:off x="777683" y="1303865"/>
            <a:ext cx="10636634" cy="1362681"/>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lang="en-US" altLang="zh-CN" sz="2400" dirty="0">
                <a:solidFill>
                  <a:srgbClr val="000000"/>
                </a:solidFill>
                <a:latin typeface="Arial"/>
              </a:rPr>
              <a:t>PRA</a:t>
            </a:r>
            <a:r>
              <a:rPr lang="zh-CN" altLang="en-US" sz="2400" dirty="0">
                <a:solidFill>
                  <a:srgbClr val="000000"/>
                </a:solidFill>
                <a:latin typeface="Arial"/>
              </a:rPr>
              <a:t>利用了实体之间的路径当作特征，从而进行链接预测推理。</a:t>
            </a:r>
            <a:endParaRPr lang="en-US" altLang="zh-CN" sz="2400" dirty="0">
              <a:solidFill>
                <a:srgbClr val="000000"/>
              </a:solidFill>
              <a:latin typeface="Arial"/>
            </a:endParaRPr>
          </a:p>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Arial"/>
                <a:cs typeface="+mn-cs"/>
              </a:rPr>
              <a:t>PRA</a:t>
            </a:r>
            <a:r>
              <a:rPr lang="zh-CN" altLang="en-US" sz="2400" dirty="0">
                <a:solidFill>
                  <a:srgbClr val="000000"/>
                </a:solidFill>
                <a:latin typeface="Arial"/>
              </a:rPr>
              <a:t>处理关系推理</a:t>
            </a:r>
            <a:endParaRPr kumimoji="0" lang="zh-CN" altLang="en-US" sz="2400" b="0" i="0" u="none" strike="noStrike" kern="1200" cap="none" spc="0" normalizeH="0" baseline="0" noProof="0" dirty="0">
              <a:ln>
                <a:noFill/>
              </a:ln>
              <a:solidFill>
                <a:srgbClr val="000000"/>
              </a:solidFill>
              <a:effectLst/>
              <a:uLnTx/>
              <a:uFillTx/>
              <a:latin typeface="Arial"/>
              <a:cs typeface="+mn-cs"/>
            </a:endParaRPr>
          </a:p>
        </p:txBody>
      </p:sp>
      <p:sp>
        <p:nvSpPr>
          <p:cNvPr id="3" name="箭头: 左 2">
            <a:extLst>
              <a:ext uri="{FF2B5EF4-FFF2-40B4-BE49-F238E27FC236}">
                <a16:creationId xmlns:a16="http://schemas.microsoft.com/office/drawing/2014/main" id="{6EBEC14E-B328-4EF1-8437-ABF79B50B527}"/>
              </a:ext>
            </a:extLst>
          </p:cNvPr>
          <p:cNvSpPr/>
          <p:nvPr/>
        </p:nvSpPr>
        <p:spPr bwMode="auto">
          <a:xfrm rot="-1800000">
            <a:off x="3226779" y="2992649"/>
            <a:ext cx="1459237" cy="577811"/>
          </a:xfrm>
          <a:prstGeom prst="lef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scene3d>
              <a:camera prst="orthographicFront"/>
              <a:lightRig rig="threePt" dir="t"/>
            </a:scene3d>
            <a:sp3d contourW="12700"/>
          </a:bodyPr>
          <a:lstStyle/>
          <a:p>
            <a:pPr algn="ctr"/>
            <a:endParaRPr lang="zh-CN" altLang="en-US" sz="2400" dirty="0">
              <a:solidFill>
                <a:schemeClr val="bg2">
                  <a:lumMod val="25000"/>
                </a:schemeClr>
              </a:solidFill>
              <a:cs typeface="+mn-ea"/>
              <a:sym typeface="+mn-lt"/>
            </a:endParaRPr>
          </a:p>
        </p:txBody>
      </p:sp>
      <p:sp>
        <p:nvSpPr>
          <p:cNvPr id="13" name="箭头: 左 12">
            <a:extLst>
              <a:ext uri="{FF2B5EF4-FFF2-40B4-BE49-F238E27FC236}">
                <a16:creationId xmlns:a16="http://schemas.microsoft.com/office/drawing/2014/main" id="{66F42F7F-7A75-4A80-A964-D0FBD1D3D72F}"/>
              </a:ext>
            </a:extLst>
          </p:cNvPr>
          <p:cNvSpPr/>
          <p:nvPr/>
        </p:nvSpPr>
        <p:spPr bwMode="auto">
          <a:xfrm rot="12600000">
            <a:off x="7505986" y="2992525"/>
            <a:ext cx="1459237" cy="577811"/>
          </a:xfrm>
          <a:prstGeom prst="lef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scene3d>
              <a:camera prst="orthographicFront"/>
              <a:lightRig rig="threePt" dir="t"/>
            </a:scene3d>
            <a:sp3d contourW="12700"/>
          </a:bodyPr>
          <a:lstStyle/>
          <a:p>
            <a:pPr algn="ctr"/>
            <a:endParaRPr lang="zh-CN" altLang="en-US" sz="2400" dirty="0">
              <a:solidFill>
                <a:schemeClr val="bg2">
                  <a:lumMod val="25000"/>
                </a:schemeClr>
              </a:solidFill>
              <a:cs typeface="+mn-ea"/>
              <a:sym typeface="+mn-lt"/>
            </a:endParaRPr>
          </a:p>
        </p:txBody>
      </p:sp>
      <p:sp>
        <p:nvSpPr>
          <p:cNvPr id="6" name="文本框 5">
            <a:extLst>
              <a:ext uri="{FF2B5EF4-FFF2-40B4-BE49-F238E27FC236}">
                <a16:creationId xmlns:a16="http://schemas.microsoft.com/office/drawing/2014/main" id="{E5E91497-51BB-43A2-A4F5-DFC168FD6053}"/>
              </a:ext>
            </a:extLst>
          </p:cNvPr>
          <p:cNvSpPr txBox="1"/>
          <p:nvPr/>
        </p:nvSpPr>
        <p:spPr>
          <a:xfrm>
            <a:off x="5049520" y="2987040"/>
            <a:ext cx="2085592" cy="711477"/>
          </a:xfrm>
          <a:prstGeom prst="rect">
            <a:avLst/>
          </a:prstGeom>
          <a:noFill/>
        </p:spPr>
        <p:txBody>
          <a:bodyPr wrap="square" lIns="72000" tIns="0" rIns="72000" bIns="0" rtlCol="0" anchor="t">
            <a:spAutoFit/>
          </a:bodyPr>
          <a:lstStyle/>
          <a:p>
            <a:pPr algn="ctr">
              <a:lnSpc>
                <a:spcPct val="120000"/>
              </a:lnSpc>
            </a:pPr>
            <a:r>
              <a:rPr lang="en-US" altLang="zh-CN" sz="2400" b="1" dirty="0"/>
              <a:t>(h, r, t)</a:t>
            </a:r>
          </a:p>
          <a:p>
            <a:pPr algn="ctr">
              <a:lnSpc>
                <a:spcPct val="120000"/>
              </a:lnSpc>
            </a:pPr>
            <a:r>
              <a:rPr lang="en-US" altLang="zh-CN" sz="1600" b="1" dirty="0"/>
              <a:t>head, relation, tail</a:t>
            </a:r>
            <a:endParaRPr lang="zh-CN" altLang="en-US" sz="1600" b="1" dirty="0"/>
          </a:p>
        </p:txBody>
      </p:sp>
      <p:sp>
        <p:nvSpPr>
          <p:cNvPr id="14" name="文本框 13">
            <a:extLst>
              <a:ext uri="{FF2B5EF4-FFF2-40B4-BE49-F238E27FC236}">
                <a16:creationId xmlns:a16="http://schemas.microsoft.com/office/drawing/2014/main" id="{9F3EB025-90C8-4295-8FAE-61656E9F6427}"/>
              </a:ext>
            </a:extLst>
          </p:cNvPr>
          <p:cNvSpPr txBox="1"/>
          <p:nvPr/>
        </p:nvSpPr>
        <p:spPr>
          <a:xfrm>
            <a:off x="1758237" y="4737779"/>
            <a:ext cx="1552643" cy="402418"/>
          </a:xfrm>
          <a:prstGeom prst="rect">
            <a:avLst/>
          </a:prstGeom>
          <a:noFill/>
        </p:spPr>
        <p:txBody>
          <a:bodyPr wrap="square" lIns="72000" tIns="0" rIns="72000" bIns="0" rtlCol="0" anchor="t">
            <a:spAutoFit/>
          </a:bodyPr>
          <a:lstStyle/>
          <a:p>
            <a:pPr algn="l">
              <a:lnSpc>
                <a:spcPct val="120000"/>
              </a:lnSpc>
            </a:pPr>
            <a:r>
              <a:rPr lang="en-US" altLang="zh-CN" sz="2400" b="1" dirty="0"/>
              <a:t>h, r</a:t>
            </a:r>
            <a:endParaRPr lang="zh-CN" altLang="en-US" sz="2400" b="1" dirty="0"/>
          </a:p>
        </p:txBody>
      </p:sp>
      <p:sp>
        <p:nvSpPr>
          <p:cNvPr id="15" name="箭头: 右 14">
            <a:extLst>
              <a:ext uri="{FF2B5EF4-FFF2-40B4-BE49-F238E27FC236}">
                <a16:creationId xmlns:a16="http://schemas.microsoft.com/office/drawing/2014/main" id="{E9D59EAE-E34B-4860-92CE-FACB81C73C62}"/>
              </a:ext>
            </a:extLst>
          </p:cNvPr>
          <p:cNvSpPr/>
          <p:nvPr/>
        </p:nvSpPr>
        <p:spPr bwMode="auto">
          <a:xfrm>
            <a:off x="2752080" y="4737779"/>
            <a:ext cx="1117600" cy="496100"/>
          </a:xfrm>
          <a:prstGeom prst="rightArrow">
            <a:avLst/>
          </a:prstGeom>
          <a:solidFill>
            <a:srgbClr val="FF0000"/>
          </a:solidFill>
          <a:ln>
            <a:noFill/>
          </a:ln>
        </p:spPr>
        <p:txBody>
          <a:bodyPr vert="horz" wrap="square" lIns="91440" tIns="45720" rIns="91440" bIns="45720" numCol="1" rtlCol="0" anchor="t" anchorCtr="0" compatLnSpc="1">
            <a:scene3d>
              <a:camera prst="orthographicFront"/>
              <a:lightRig rig="threePt" dir="t"/>
            </a:scene3d>
            <a:sp3d contourW="12700"/>
          </a:bodyPr>
          <a:lstStyle/>
          <a:p>
            <a:pPr algn="ctr"/>
            <a:endParaRPr lang="zh-CN" altLang="en-US" sz="2400" dirty="0">
              <a:solidFill>
                <a:schemeClr val="bg2">
                  <a:lumMod val="25000"/>
                </a:schemeClr>
              </a:solidFill>
              <a:cs typeface="+mn-ea"/>
              <a:sym typeface="+mn-lt"/>
            </a:endParaRPr>
          </a:p>
        </p:txBody>
      </p:sp>
      <p:sp>
        <p:nvSpPr>
          <p:cNvPr id="16" name="文本框 15">
            <a:extLst>
              <a:ext uri="{FF2B5EF4-FFF2-40B4-BE49-F238E27FC236}">
                <a16:creationId xmlns:a16="http://schemas.microsoft.com/office/drawing/2014/main" id="{0AB8723B-9B0B-4C96-B625-435038934AF8}"/>
              </a:ext>
            </a:extLst>
          </p:cNvPr>
          <p:cNvSpPr txBox="1"/>
          <p:nvPr/>
        </p:nvSpPr>
        <p:spPr>
          <a:xfrm>
            <a:off x="4304723" y="4737779"/>
            <a:ext cx="1552643" cy="402418"/>
          </a:xfrm>
          <a:prstGeom prst="rect">
            <a:avLst/>
          </a:prstGeom>
          <a:noFill/>
        </p:spPr>
        <p:txBody>
          <a:bodyPr wrap="square" lIns="72000" tIns="0" rIns="72000" bIns="0" rtlCol="0" anchor="t">
            <a:spAutoFit/>
          </a:bodyPr>
          <a:lstStyle/>
          <a:p>
            <a:pPr algn="l">
              <a:lnSpc>
                <a:spcPct val="120000"/>
              </a:lnSpc>
            </a:pPr>
            <a:r>
              <a:rPr lang="en-US" altLang="zh-CN" sz="2400" b="1" dirty="0"/>
              <a:t>t</a:t>
            </a:r>
            <a:endParaRPr lang="zh-CN" altLang="en-US" sz="2400" b="1" dirty="0"/>
          </a:p>
        </p:txBody>
      </p:sp>
      <p:sp>
        <p:nvSpPr>
          <p:cNvPr id="17" name="文本框 16">
            <a:extLst>
              <a:ext uri="{FF2B5EF4-FFF2-40B4-BE49-F238E27FC236}">
                <a16:creationId xmlns:a16="http://schemas.microsoft.com/office/drawing/2014/main" id="{C3CF56B5-D3BD-45F0-BE4C-45AC6A7497A7}"/>
              </a:ext>
            </a:extLst>
          </p:cNvPr>
          <p:cNvSpPr txBox="1"/>
          <p:nvPr/>
        </p:nvSpPr>
        <p:spPr>
          <a:xfrm>
            <a:off x="7459283" y="4737779"/>
            <a:ext cx="1552643" cy="402418"/>
          </a:xfrm>
          <a:prstGeom prst="rect">
            <a:avLst/>
          </a:prstGeom>
          <a:noFill/>
        </p:spPr>
        <p:txBody>
          <a:bodyPr wrap="square" lIns="72000" tIns="0" rIns="72000" bIns="0" rtlCol="0" anchor="t">
            <a:spAutoFit/>
          </a:bodyPr>
          <a:lstStyle/>
          <a:p>
            <a:pPr algn="l">
              <a:lnSpc>
                <a:spcPct val="120000"/>
              </a:lnSpc>
            </a:pPr>
            <a:r>
              <a:rPr lang="en-US" altLang="zh-CN" sz="2400" b="1" dirty="0"/>
              <a:t>r, t</a:t>
            </a:r>
            <a:endParaRPr lang="zh-CN" altLang="en-US" sz="2400" b="1" dirty="0"/>
          </a:p>
        </p:txBody>
      </p:sp>
      <p:sp>
        <p:nvSpPr>
          <p:cNvPr id="18" name="箭头: 右 17">
            <a:extLst>
              <a:ext uri="{FF2B5EF4-FFF2-40B4-BE49-F238E27FC236}">
                <a16:creationId xmlns:a16="http://schemas.microsoft.com/office/drawing/2014/main" id="{9A8FC384-2869-4FBE-8F17-78B023B4D3D2}"/>
              </a:ext>
            </a:extLst>
          </p:cNvPr>
          <p:cNvSpPr/>
          <p:nvPr/>
        </p:nvSpPr>
        <p:spPr bwMode="auto">
          <a:xfrm>
            <a:off x="8453126" y="4737779"/>
            <a:ext cx="1117600" cy="496100"/>
          </a:xfrm>
          <a:prstGeom prst="rightArrow">
            <a:avLst/>
          </a:prstGeom>
          <a:solidFill>
            <a:srgbClr val="FF0000"/>
          </a:solidFill>
          <a:ln>
            <a:noFill/>
          </a:ln>
        </p:spPr>
        <p:txBody>
          <a:bodyPr vert="horz" wrap="square" lIns="91440" tIns="45720" rIns="91440" bIns="45720" numCol="1" rtlCol="0" anchor="t" anchorCtr="0" compatLnSpc="1">
            <a:scene3d>
              <a:camera prst="orthographicFront"/>
              <a:lightRig rig="threePt" dir="t"/>
            </a:scene3d>
            <a:sp3d contourW="12700"/>
          </a:bodyPr>
          <a:lstStyle/>
          <a:p>
            <a:pPr algn="ctr"/>
            <a:endParaRPr lang="zh-CN" altLang="en-US" sz="2400" dirty="0">
              <a:solidFill>
                <a:schemeClr val="bg2">
                  <a:lumMod val="25000"/>
                </a:schemeClr>
              </a:solidFill>
              <a:cs typeface="+mn-ea"/>
              <a:sym typeface="+mn-lt"/>
            </a:endParaRPr>
          </a:p>
        </p:txBody>
      </p:sp>
      <p:sp>
        <p:nvSpPr>
          <p:cNvPr id="19" name="文本框 18">
            <a:extLst>
              <a:ext uri="{FF2B5EF4-FFF2-40B4-BE49-F238E27FC236}">
                <a16:creationId xmlns:a16="http://schemas.microsoft.com/office/drawing/2014/main" id="{732F7FB0-5F89-42C1-A511-CBD7A1E6878F}"/>
              </a:ext>
            </a:extLst>
          </p:cNvPr>
          <p:cNvSpPr txBox="1"/>
          <p:nvPr/>
        </p:nvSpPr>
        <p:spPr>
          <a:xfrm>
            <a:off x="10005769" y="4737779"/>
            <a:ext cx="1552643" cy="402418"/>
          </a:xfrm>
          <a:prstGeom prst="rect">
            <a:avLst/>
          </a:prstGeom>
          <a:noFill/>
        </p:spPr>
        <p:txBody>
          <a:bodyPr wrap="square" lIns="72000" tIns="0" rIns="72000" bIns="0" rtlCol="0" anchor="t">
            <a:spAutoFit/>
          </a:bodyPr>
          <a:lstStyle/>
          <a:p>
            <a:pPr algn="l">
              <a:lnSpc>
                <a:spcPct val="120000"/>
              </a:lnSpc>
            </a:pPr>
            <a:r>
              <a:rPr lang="en-US" altLang="zh-CN" sz="2400" b="1" dirty="0"/>
              <a:t>h</a:t>
            </a:r>
            <a:endParaRPr lang="zh-CN" altLang="en-US" sz="2400" b="1" dirty="0"/>
          </a:p>
        </p:txBody>
      </p:sp>
      <p:sp>
        <p:nvSpPr>
          <p:cNvPr id="20" name="文本框 19">
            <a:extLst>
              <a:ext uri="{FF2B5EF4-FFF2-40B4-BE49-F238E27FC236}">
                <a16:creationId xmlns:a16="http://schemas.microsoft.com/office/drawing/2014/main" id="{EA405204-8895-4A26-A716-3ECC539598B3}"/>
              </a:ext>
            </a:extLst>
          </p:cNvPr>
          <p:cNvSpPr txBox="1"/>
          <p:nvPr/>
        </p:nvSpPr>
        <p:spPr>
          <a:xfrm>
            <a:off x="2025520" y="4128953"/>
            <a:ext cx="2309112" cy="404983"/>
          </a:xfrm>
          <a:prstGeom prst="rect">
            <a:avLst/>
          </a:prstGeom>
          <a:noFill/>
        </p:spPr>
        <p:txBody>
          <a:bodyPr wrap="square" lIns="72000" tIns="0" rIns="72000" bIns="0" rtlCol="0" anchor="t">
            <a:spAutoFit/>
          </a:bodyPr>
          <a:lstStyle/>
          <a:p>
            <a:pPr algn="l">
              <a:lnSpc>
                <a:spcPct val="120000"/>
              </a:lnSpc>
            </a:pPr>
            <a:r>
              <a:rPr lang="zh-CN" altLang="en-US" sz="2400" dirty="0"/>
              <a:t>尾实体链接预测</a:t>
            </a:r>
          </a:p>
        </p:txBody>
      </p:sp>
      <p:sp>
        <p:nvSpPr>
          <p:cNvPr id="21" name="文本框 20">
            <a:extLst>
              <a:ext uri="{FF2B5EF4-FFF2-40B4-BE49-F238E27FC236}">
                <a16:creationId xmlns:a16="http://schemas.microsoft.com/office/drawing/2014/main" id="{A2C917EB-A9EB-4D63-8A9C-5C46467216CA}"/>
              </a:ext>
            </a:extLst>
          </p:cNvPr>
          <p:cNvSpPr txBox="1"/>
          <p:nvPr/>
        </p:nvSpPr>
        <p:spPr>
          <a:xfrm>
            <a:off x="7696657" y="4128953"/>
            <a:ext cx="2309112" cy="404983"/>
          </a:xfrm>
          <a:prstGeom prst="rect">
            <a:avLst/>
          </a:prstGeom>
          <a:noFill/>
        </p:spPr>
        <p:txBody>
          <a:bodyPr wrap="square" lIns="72000" tIns="0" rIns="72000" bIns="0" rtlCol="0" anchor="t">
            <a:spAutoFit/>
          </a:bodyPr>
          <a:lstStyle/>
          <a:p>
            <a:pPr algn="l">
              <a:lnSpc>
                <a:spcPct val="120000"/>
              </a:lnSpc>
            </a:pPr>
            <a:r>
              <a:rPr lang="zh-CN" altLang="en-US" sz="2400" dirty="0"/>
              <a:t>头实体链接预测</a:t>
            </a:r>
          </a:p>
        </p:txBody>
      </p:sp>
    </p:spTree>
    <p:extLst>
      <p:ext uri="{BB962C8B-B14F-4D97-AF65-F5344CB8AC3E}">
        <p14:creationId xmlns:p14="http://schemas.microsoft.com/office/powerpoint/2010/main" val="4276406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A1741A7-099B-4C48-85F5-19DF019FEE53}"/>
              </a:ext>
            </a:extLst>
          </p:cNvPr>
          <p:cNvSpPr>
            <a:spLocks noGrp="1"/>
          </p:cNvSpPr>
          <p:nvPr>
            <p:ph type="title"/>
          </p:nvPr>
        </p:nvSpPr>
        <p:spPr/>
        <p:txBody>
          <a:bodyPr/>
          <a:lstStyle/>
          <a:p>
            <a:r>
              <a:rPr lang="zh-CN" altLang="en-US" dirty="0">
                <a:latin typeface="+mn-lt"/>
                <a:ea typeface="+mn-ea"/>
                <a:cs typeface="+mn-ea"/>
                <a:sym typeface="+mn-lt"/>
              </a:rPr>
              <a:t>基于图结构的推理</a:t>
            </a:r>
            <a:r>
              <a:rPr lang="en-US" altLang="zh-CN" dirty="0">
                <a:latin typeface="+mn-lt"/>
                <a:ea typeface="+mn-ea"/>
                <a:cs typeface="+mn-ea"/>
                <a:sym typeface="+mn-lt"/>
              </a:rPr>
              <a:t>——PRA</a:t>
            </a:r>
            <a:endParaRPr lang="en-US" dirty="0">
              <a:latin typeface="+mn-lt"/>
              <a:ea typeface="+mn-ea"/>
              <a:cs typeface="+mn-ea"/>
              <a:sym typeface="+mn-lt"/>
            </a:endParaRPr>
          </a:p>
        </p:txBody>
      </p:sp>
      <p:sp>
        <p:nvSpPr>
          <p:cNvPr id="9" name="灯片编号占位符 2">
            <a:extLst>
              <a:ext uri="{FF2B5EF4-FFF2-40B4-BE49-F238E27FC236}">
                <a16:creationId xmlns:a16="http://schemas.microsoft.com/office/drawing/2014/main" id="{58F3D906-B21F-4B27-A8BC-84B8B7DD9F77}"/>
              </a:ext>
            </a:extLst>
          </p:cNvPr>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a:cs typeface="+mn-ea"/>
                <a:sym typeface="+mn-lt"/>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srgbClr val="000000">
                  <a:tint val="75000"/>
                </a:srgbClr>
              </a:solidFill>
              <a:effectLst/>
              <a:uLnTx/>
              <a:uFillTx/>
              <a:latin typeface="Arial"/>
              <a:cs typeface="+mn-ea"/>
              <a:sym typeface="+mn-lt"/>
            </a:endParaRPr>
          </a:p>
        </p:txBody>
      </p:sp>
      <p:sp>
        <p:nvSpPr>
          <p:cNvPr id="2" name="文本框 1">
            <a:extLst>
              <a:ext uri="{FF2B5EF4-FFF2-40B4-BE49-F238E27FC236}">
                <a16:creationId xmlns:a16="http://schemas.microsoft.com/office/drawing/2014/main" id="{F3D03DC3-AF12-4F9E-93B9-7577560F49C4}"/>
              </a:ext>
            </a:extLst>
          </p:cNvPr>
          <p:cNvSpPr txBox="1"/>
          <p:nvPr/>
        </p:nvSpPr>
        <p:spPr>
          <a:xfrm>
            <a:off x="975479" y="1124378"/>
            <a:ext cx="10636634" cy="4493538"/>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lang="zh-CN" altLang="en-US" sz="2800" dirty="0">
                <a:solidFill>
                  <a:srgbClr val="000000"/>
                </a:solidFill>
                <a:latin typeface="Arial"/>
              </a:rPr>
              <a:t>定义：</a:t>
            </a:r>
            <a:endParaRPr lang="en-US" altLang="zh-CN" sz="2800" dirty="0">
              <a:solidFill>
                <a:srgbClr val="000000"/>
              </a:solidFill>
              <a:latin typeface="Arial"/>
            </a:endParaRPr>
          </a:p>
          <a:p>
            <a:pPr marL="0" marR="0" lvl="0" indent="0" algn="l" defTabSz="457200" rtl="0" eaLnBrk="1" fontAlgn="auto" latinLnBrk="0" hangingPunct="1">
              <a:lnSpc>
                <a:spcPct val="200000"/>
              </a:lnSpc>
              <a:spcBef>
                <a:spcPts val="0"/>
              </a:spcBef>
              <a:spcAft>
                <a:spcPts val="0"/>
              </a:spcAft>
              <a:buClrTx/>
              <a:buSzTx/>
              <a:buFontTx/>
              <a:buNone/>
              <a:tabLst/>
              <a:defRPr/>
            </a:pPr>
            <a:r>
              <a:rPr lang="zh-CN" altLang="en-US" sz="2800" dirty="0">
                <a:solidFill>
                  <a:srgbClr val="000000"/>
                </a:solidFill>
                <a:latin typeface="Arial"/>
              </a:rPr>
              <a:t>路径 </a:t>
            </a:r>
            <a:r>
              <a:rPr lang="en-US" altLang="zh-CN" sz="2800" dirty="0">
                <a:solidFill>
                  <a:srgbClr val="000000"/>
                </a:solidFill>
                <a:latin typeface="Arial"/>
              </a:rPr>
              <a:t>P = R</a:t>
            </a:r>
            <a:r>
              <a:rPr lang="en-US" altLang="zh-CN" sz="2000" dirty="0">
                <a:solidFill>
                  <a:srgbClr val="000000"/>
                </a:solidFill>
                <a:latin typeface="Arial"/>
              </a:rPr>
              <a:t>1 </a:t>
            </a:r>
            <a:r>
              <a:rPr lang="en-US" altLang="zh-CN" sz="2800" dirty="0">
                <a:solidFill>
                  <a:srgbClr val="000000"/>
                </a:solidFill>
                <a:latin typeface="Arial"/>
              </a:rPr>
              <a:t>R</a:t>
            </a:r>
            <a:r>
              <a:rPr lang="en-US" altLang="zh-CN" sz="2000" dirty="0">
                <a:solidFill>
                  <a:srgbClr val="000000"/>
                </a:solidFill>
                <a:latin typeface="Arial"/>
              </a:rPr>
              <a:t>2 </a:t>
            </a:r>
            <a:r>
              <a:rPr lang="en-US" altLang="zh-CN" sz="2800" dirty="0">
                <a:solidFill>
                  <a:srgbClr val="000000"/>
                </a:solidFill>
                <a:latin typeface="Arial"/>
              </a:rPr>
              <a:t>… R</a:t>
            </a:r>
            <a:r>
              <a:rPr lang="en-US" altLang="zh-CN" sz="2000" dirty="0">
                <a:solidFill>
                  <a:srgbClr val="000000"/>
                </a:solidFill>
                <a:latin typeface="Arial"/>
              </a:rPr>
              <a:t>l</a:t>
            </a:r>
            <a:r>
              <a:rPr lang="zh-CN" altLang="en-US" sz="2800" dirty="0">
                <a:solidFill>
                  <a:srgbClr val="000000"/>
                </a:solidFill>
                <a:latin typeface="Arial"/>
              </a:rPr>
              <a:t>，即</a:t>
            </a:r>
            <a:r>
              <a:rPr lang="en-US" altLang="zh-CN" sz="2800" dirty="0">
                <a:solidFill>
                  <a:srgbClr val="000000"/>
                </a:solidFill>
                <a:latin typeface="Arial"/>
              </a:rPr>
              <a:t>T</a:t>
            </a:r>
            <a:r>
              <a:rPr lang="en-US" altLang="zh-CN" sz="2000" dirty="0">
                <a:solidFill>
                  <a:srgbClr val="000000"/>
                </a:solidFill>
                <a:latin typeface="Arial"/>
              </a:rPr>
              <a:t>0</a:t>
            </a:r>
            <a:r>
              <a:rPr lang="zh-CN" altLang="en-US" sz="3200" dirty="0">
                <a:solidFill>
                  <a:srgbClr val="000000"/>
                </a:solidFill>
                <a:latin typeface="Arial"/>
              </a:rPr>
              <a:t>→</a:t>
            </a:r>
            <a:r>
              <a:rPr lang="en-US" altLang="zh-CN" sz="2800" dirty="0">
                <a:solidFill>
                  <a:srgbClr val="000000"/>
                </a:solidFill>
                <a:latin typeface="Arial"/>
              </a:rPr>
              <a:t>T</a:t>
            </a:r>
            <a:r>
              <a:rPr lang="en-US" altLang="zh-CN" sz="2000" dirty="0">
                <a:solidFill>
                  <a:srgbClr val="000000"/>
                </a:solidFill>
                <a:latin typeface="Arial"/>
              </a:rPr>
              <a:t>1</a:t>
            </a:r>
            <a:r>
              <a:rPr lang="zh-CN" altLang="en-US" sz="2800" dirty="0">
                <a:solidFill>
                  <a:srgbClr val="000000"/>
                </a:solidFill>
                <a:latin typeface="Arial"/>
              </a:rPr>
              <a:t> </a:t>
            </a:r>
            <a:r>
              <a:rPr lang="zh-CN" altLang="en-US" sz="3200" dirty="0">
                <a:solidFill>
                  <a:srgbClr val="000000"/>
                </a:solidFill>
                <a:latin typeface="Arial"/>
              </a:rPr>
              <a:t>→</a:t>
            </a:r>
            <a:r>
              <a:rPr lang="zh-CN" altLang="en-US" sz="2800" dirty="0">
                <a:solidFill>
                  <a:srgbClr val="000000"/>
                </a:solidFill>
                <a:latin typeface="Arial"/>
              </a:rPr>
              <a:t> </a:t>
            </a:r>
            <a:r>
              <a:rPr lang="en-US" altLang="zh-CN" sz="2800" dirty="0">
                <a:solidFill>
                  <a:srgbClr val="000000"/>
                </a:solidFill>
                <a:latin typeface="Arial"/>
              </a:rPr>
              <a:t>…</a:t>
            </a:r>
            <a:r>
              <a:rPr lang="zh-CN" altLang="en-US" sz="2800" dirty="0">
                <a:solidFill>
                  <a:srgbClr val="000000"/>
                </a:solidFill>
                <a:latin typeface="Arial"/>
              </a:rPr>
              <a:t> </a:t>
            </a:r>
            <a:r>
              <a:rPr lang="zh-CN" altLang="en-US" sz="3200" dirty="0">
                <a:solidFill>
                  <a:srgbClr val="000000"/>
                </a:solidFill>
                <a:latin typeface="Arial"/>
              </a:rPr>
              <a:t>→</a:t>
            </a:r>
            <a:r>
              <a:rPr lang="zh-CN" altLang="en-US" sz="2800" dirty="0">
                <a:solidFill>
                  <a:srgbClr val="000000"/>
                </a:solidFill>
                <a:latin typeface="Arial"/>
              </a:rPr>
              <a:t> </a:t>
            </a:r>
            <a:r>
              <a:rPr lang="en-US" altLang="zh-CN" sz="2800" dirty="0">
                <a:solidFill>
                  <a:srgbClr val="000000"/>
                </a:solidFill>
                <a:latin typeface="Arial"/>
              </a:rPr>
              <a:t>T</a:t>
            </a:r>
            <a:r>
              <a:rPr lang="en-US" altLang="zh-CN" sz="2000" dirty="0">
                <a:solidFill>
                  <a:srgbClr val="000000"/>
                </a:solidFill>
                <a:latin typeface="Arial"/>
              </a:rPr>
              <a:t>l</a:t>
            </a:r>
          </a:p>
          <a:p>
            <a:pPr marL="0" marR="0" lvl="0" indent="0" algn="l" defTabSz="457200" rtl="0" eaLnBrk="1" fontAlgn="auto" latinLnBrk="0" hangingPunct="1">
              <a:lnSpc>
                <a:spcPct val="200000"/>
              </a:lnSpc>
              <a:spcBef>
                <a:spcPts val="0"/>
              </a:spcBef>
              <a:spcAft>
                <a:spcPts val="0"/>
              </a:spcAft>
              <a:buClrTx/>
              <a:buSzTx/>
              <a:buFontTx/>
              <a:buNone/>
              <a:tabLst/>
              <a:defRPr/>
            </a:pPr>
            <a:r>
              <a:rPr lang="en-US" altLang="zh-CN" sz="2800" dirty="0">
                <a:solidFill>
                  <a:srgbClr val="000000"/>
                </a:solidFill>
                <a:latin typeface="Arial"/>
              </a:rPr>
              <a:t>Tn = range(R</a:t>
            </a:r>
            <a:r>
              <a:rPr lang="en-US" altLang="zh-CN" sz="2000" dirty="0">
                <a:solidFill>
                  <a:srgbClr val="000000"/>
                </a:solidFill>
                <a:latin typeface="Arial"/>
              </a:rPr>
              <a:t>n</a:t>
            </a:r>
            <a:r>
              <a:rPr lang="en-US" altLang="zh-CN" sz="2800" dirty="0">
                <a:solidFill>
                  <a:srgbClr val="000000"/>
                </a:solidFill>
                <a:latin typeface="Arial"/>
              </a:rPr>
              <a:t>) = domain(</a:t>
            </a:r>
            <a:r>
              <a:rPr lang="en-US" altLang="zh-CN" sz="2800" dirty="0">
                <a:solidFill>
                  <a:srgbClr val="FF0000"/>
                </a:solidFill>
                <a:latin typeface="Arial"/>
              </a:rPr>
              <a:t>R</a:t>
            </a:r>
            <a:r>
              <a:rPr lang="en-US" altLang="zh-CN" sz="2000" dirty="0">
                <a:solidFill>
                  <a:srgbClr val="FF0000"/>
                </a:solidFill>
                <a:latin typeface="Arial"/>
              </a:rPr>
              <a:t>n+1</a:t>
            </a:r>
            <a:r>
              <a:rPr lang="en-US" altLang="zh-CN" sz="2800" dirty="0">
                <a:solidFill>
                  <a:srgbClr val="000000"/>
                </a:solidFill>
                <a:latin typeface="Arial"/>
              </a:rPr>
              <a:t>)</a:t>
            </a:r>
          </a:p>
          <a:p>
            <a:pPr marL="0" marR="0" lvl="0" indent="0" algn="l" defTabSz="457200" rtl="0" eaLnBrk="1" fontAlgn="auto" latinLnBrk="0" hangingPunct="1">
              <a:lnSpc>
                <a:spcPct val="200000"/>
              </a:lnSpc>
              <a:spcBef>
                <a:spcPts val="0"/>
              </a:spcBef>
              <a:spcAft>
                <a:spcPts val="0"/>
              </a:spcAft>
              <a:buClrTx/>
              <a:buSzTx/>
              <a:buFontTx/>
              <a:buNone/>
              <a:tabLst/>
              <a:defRPr/>
            </a:pPr>
            <a:r>
              <a:rPr lang="en-US" altLang="zh-CN" sz="2800" dirty="0">
                <a:solidFill>
                  <a:srgbClr val="000000"/>
                </a:solidFill>
                <a:latin typeface="Arial"/>
              </a:rPr>
              <a:t>domain(P) = T</a:t>
            </a:r>
            <a:r>
              <a:rPr lang="en-US" altLang="zh-CN" sz="2000" dirty="0">
                <a:solidFill>
                  <a:srgbClr val="000000"/>
                </a:solidFill>
                <a:latin typeface="Arial"/>
              </a:rPr>
              <a:t>0</a:t>
            </a:r>
            <a:r>
              <a:rPr lang="zh-CN" altLang="en-US" sz="2000" dirty="0">
                <a:solidFill>
                  <a:srgbClr val="000000"/>
                </a:solidFill>
                <a:latin typeface="Arial"/>
              </a:rPr>
              <a:t>，</a:t>
            </a:r>
            <a:r>
              <a:rPr lang="en-US" altLang="zh-CN" sz="2800" dirty="0">
                <a:solidFill>
                  <a:srgbClr val="000000"/>
                </a:solidFill>
                <a:latin typeface="Arial"/>
              </a:rPr>
              <a:t>range(P) = T</a:t>
            </a:r>
            <a:r>
              <a:rPr lang="en-US" altLang="zh-CN" sz="2000" dirty="0">
                <a:solidFill>
                  <a:srgbClr val="000000"/>
                </a:solidFill>
                <a:latin typeface="Arial"/>
              </a:rPr>
              <a:t>l</a:t>
            </a:r>
          </a:p>
          <a:p>
            <a:pPr marL="0" marR="0" lvl="0" indent="0" algn="l" defTabSz="457200" rtl="0" eaLnBrk="1" fontAlgn="auto" latinLnBrk="0" hangingPunct="1">
              <a:spcBef>
                <a:spcPts val="0"/>
              </a:spcBef>
              <a:spcAft>
                <a:spcPts val="0"/>
              </a:spcAft>
              <a:buClrTx/>
              <a:buSzTx/>
              <a:buFontTx/>
              <a:buNone/>
              <a:tabLst/>
              <a:defRPr/>
            </a:pPr>
            <a:r>
              <a:rPr lang="zh-CN" altLang="en-US" sz="2800" dirty="0">
                <a:solidFill>
                  <a:srgbClr val="000000"/>
                </a:solidFill>
                <a:latin typeface="Arial"/>
              </a:rPr>
              <a:t>沿着路径</a:t>
            </a:r>
            <a:r>
              <a:rPr lang="en-US" altLang="zh-CN" sz="2800" dirty="0">
                <a:solidFill>
                  <a:srgbClr val="000000"/>
                </a:solidFill>
                <a:latin typeface="Arial"/>
              </a:rPr>
              <a:t>P</a:t>
            </a:r>
            <a:r>
              <a:rPr lang="zh-CN" altLang="en-US" sz="2800" dirty="0">
                <a:solidFill>
                  <a:srgbClr val="000000"/>
                </a:solidFill>
                <a:latin typeface="Arial"/>
              </a:rPr>
              <a:t>从</a:t>
            </a:r>
            <a:r>
              <a:rPr lang="en-US" altLang="zh-CN" sz="2800" dirty="0">
                <a:solidFill>
                  <a:srgbClr val="000000"/>
                </a:solidFill>
                <a:latin typeface="Arial"/>
              </a:rPr>
              <a:t>s</a:t>
            </a:r>
            <a:r>
              <a:rPr lang="zh-CN" altLang="en-US" sz="2800" dirty="0">
                <a:solidFill>
                  <a:srgbClr val="000000"/>
                </a:solidFill>
                <a:latin typeface="Arial"/>
              </a:rPr>
              <a:t>开始能够到达</a:t>
            </a:r>
            <a:r>
              <a:rPr lang="en-US" altLang="zh-CN" sz="2800" dirty="0">
                <a:solidFill>
                  <a:srgbClr val="000000"/>
                </a:solidFill>
                <a:latin typeface="Arial"/>
              </a:rPr>
              <a:t>e</a:t>
            </a:r>
            <a:r>
              <a:rPr lang="zh-CN" altLang="en-US" sz="2800" dirty="0">
                <a:solidFill>
                  <a:srgbClr val="000000"/>
                </a:solidFill>
                <a:latin typeface="Arial"/>
              </a:rPr>
              <a:t>的概率  </a:t>
            </a:r>
            <a:r>
              <a:rPr lang="en-US" altLang="zh-CN" sz="2800" dirty="0" err="1">
                <a:solidFill>
                  <a:srgbClr val="000000"/>
                </a:solidFill>
                <a:latin typeface="Arial"/>
              </a:rPr>
              <a:t>h</a:t>
            </a:r>
            <a:r>
              <a:rPr lang="en-US" altLang="zh-CN" dirty="0" err="1">
                <a:solidFill>
                  <a:srgbClr val="000000"/>
                </a:solidFill>
                <a:latin typeface="Arial"/>
              </a:rPr>
              <a:t>s,p</a:t>
            </a:r>
            <a:r>
              <a:rPr lang="en-US" altLang="zh-CN" sz="2800" dirty="0">
                <a:solidFill>
                  <a:srgbClr val="000000"/>
                </a:solidFill>
                <a:latin typeface="Arial"/>
              </a:rPr>
              <a:t>(e) = </a:t>
            </a:r>
            <a:r>
              <a:rPr lang="en-US" altLang="zh-CN" sz="6000" dirty="0">
                <a:solidFill>
                  <a:srgbClr val="000000"/>
                </a:solidFill>
                <a:latin typeface="Arial"/>
              </a:rPr>
              <a:t>{</a:t>
            </a:r>
          </a:p>
        </p:txBody>
      </p:sp>
      <p:sp>
        <p:nvSpPr>
          <p:cNvPr id="4" name="文本框 3">
            <a:extLst>
              <a:ext uri="{FF2B5EF4-FFF2-40B4-BE49-F238E27FC236}">
                <a16:creationId xmlns:a16="http://schemas.microsoft.com/office/drawing/2014/main" id="{E617AFC1-5D02-4704-A1E2-B118794C2805}"/>
              </a:ext>
            </a:extLst>
          </p:cNvPr>
          <p:cNvSpPr txBox="1"/>
          <p:nvPr/>
        </p:nvSpPr>
        <p:spPr>
          <a:xfrm>
            <a:off x="5181600" y="2166151"/>
            <a:ext cx="517864" cy="402418"/>
          </a:xfrm>
          <a:prstGeom prst="rect">
            <a:avLst/>
          </a:prstGeom>
          <a:noFill/>
        </p:spPr>
        <p:txBody>
          <a:bodyPr wrap="square" lIns="72000" tIns="0" rIns="72000" bIns="0" rtlCol="0" anchor="t">
            <a:spAutoFit/>
          </a:bodyPr>
          <a:lstStyle/>
          <a:p>
            <a:pPr algn="l">
              <a:lnSpc>
                <a:spcPct val="120000"/>
              </a:lnSpc>
            </a:pPr>
            <a:r>
              <a:rPr lang="en-US" altLang="zh-CN" sz="2400" dirty="0"/>
              <a:t>R</a:t>
            </a:r>
            <a:r>
              <a:rPr lang="en-US" altLang="zh-CN" dirty="0"/>
              <a:t>1</a:t>
            </a:r>
            <a:endParaRPr lang="zh-CN" altLang="en-US" sz="2400" dirty="0"/>
          </a:p>
        </p:txBody>
      </p:sp>
      <p:sp>
        <p:nvSpPr>
          <p:cNvPr id="22" name="文本框 21">
            <a:extLst>
              <a:ext uri="{FF2B5EF4-FFF2-40B4-BE49-F238E27FC236}">
                <a16:creationId xmlns:a16="http://schemas.microsoft.com/office/drawing/2014/main" id="{9D270F97-2CD5-4A3B-958A-854D2408DE68}"/>
              </a:ext>
            </a:extLst>
          </p:cNvPr>
          <p:cNvSpPr txBox="1"/>
          <p:nvPr/>
        </p:nvSpPr>
        <p:spPr>
          <a:xfrm>
            <a:off x="6034863" y="2166151"/>
            <a:ext cx="605633" cy="402418"/>
          </a:xfrm>
          <a:prstGeom prst="rect">
            <a:avLst/>
          </a:prstGeom>
          <a:noFill/>
        </p:spPr>
        <p:txBody>
          <a:bodyPr wrap="square" lIns="72000" tIns="0" rIns="72000" bIns="0" rtlCol="0" anchor="t">
            <a:spAutoFit/>
          </a:bodyPr>
          <a:lstStyle/>
          <a:p>
            <a:pPr algn="l">
              <a:lnSpc>
                <a:spcPct val="120000"/>
              </a:lnSpc>
            </a:pPr>
            <a:r>
              <a:rPr lang="en-US" altLang="zh-CN" sz="2400" dirty="0"/>
              <a:t>R</a:t>
            </a:r>
            <a:r>
              <a:rPr lang="en-US" altLang="zh-CN" dirty="0"/>
              <a:t>2</a:t>
            </a:r>
            <a:endParaRPr lang="zh-CN" altLang="en-US" sz="2400" dirty="0"/>
          </a:p>
        </p:txBody>
      </p:sp>
      <p:sp>
        <p:nvSpPr>
          <p:cNvPr id="23" name="文本框 22">
            <a:extLst>
              <a:ext uri="{FF2B5EF4-FFF2-40B4-BE49-F238E27FC236}">
                <a16:creationId xmlns:a16="http://schemas.microsoft.com/office/drawing/2014/main" id="{7A9885D5-4E6D-417E-B0B2-3814CB1AE5E0}"/>
              </a:ext>
            </a:extLst>
          </p:cNvPr>
          <p:cNvSpPr txBox="1"/>
          <p:nvPr/>
        </p:nvSpPr>
        <p:spPr>
          <a:xfrm>
            <a:off x="7029635" y="2166151"/>
            <a:ext cx="517864" cy="402418"/>
          </a:xfrm>
          <a:prstGeom prst="rect">
            <a:avLst/>
          </a:prstGeom>
          <a:noFill/>
        </p:spPr>
        <p:txBody>
          <a:bodyPr wrap="square" lIns="72000" tIns="0" rIns="72000" bIns="0" rtlCol="0" anchor="t">
            <a:spAutoFit/>
          </a:bodyPr>
          <a:lstStyle/>
          <a:p>
            <a:pPr algn="l">
              <a:lnSpc>
                <a:spcPct val="120000"/>
              </a:lnSpc>
            </a:pPr>
            <a:r>
              <a:rPr lang="en-US" altLang="zh-CN" sz="2400" dirty="0"/>
              <a:t>R</a:t>
            </a:r>
            <a:r>
              <a:rPr lang="en-US" altLang="zh-CN" sz="1400" dirty="0"/>
              <a:t>1</a:t>
            </a:r>
            <a:endParaRPr lang="zh-CN" altLang="en-US" sz="2400" dirty="0"/>
          </a:p>
        </p:txBody>
      </p:sp>
      <p:sp>
        <p:nvSpPr>
          <p:cNvPr id="7" name="文本框 6">
            <a:extLst>
              <a:ext uri="{FF2B5EF4-FFF2-40B4-BE49-F238E27FC236}">
                <a16:creationId xmlns:a16="http://schemas.microsoft.com/office/drawing/2014/main" id="{0D015884-E7FA-4892-9316-AA1D03F7F9F2}"/>
              </a:ext>
            </a:extLst>
          </p:cNvPr>
          <p:cNvSpPr txBox="1"/>
          <p:nvPr/>
        </p:nvSpPr>
        <p:spPr>
          <a:xfrm>
            <a:off x="8584706" y="4772300"/>
            <a:ext cx="1873188" cy="845616"/>
          </a:xfrm>
          <a:prstGeom prst="rect">
            <a:avLst/>
          </a:prstGeom>
          <a:noFill/>
        </p:spPr>
        <p:txBody>
          <a:bodyPr wrap="square" lIns="72000" tIns="0" rIns="72000" bIns="0" rtlCol="0" anchor="t">
            <a:spAutoFit/>
          </a:bodyPr>
          <a:lstStyle/>
          <a:p>
            <a:pPr algn="l">
              <a:lnSpc>
                <a:spcPct val="120000"/>
              </a:lnSpc>
            </a:pPr>
            <a:r>
              <a:rPr lang="en-US" altLang="zh-CN" sz="2400" dirty="0"/>
              <a:t>1, if e = s</a:t>
            </a:r>
          </a:p>
          <a:p>
            <a:pPr algn="l">
              <a:lnSpc>
                <a:spcPct val="120000"/>
              </a:lnSpc>
            </a:pPr>
            <a:r>
              <a:rPr lang="en-US" altLang="zh-CN" sz="2400" dirty="0"/>
              <a:t>0, otherwise</a:t>
            </a:r>
            <a:endParaRPr lang="zh-CN" altLang="en-US" sz="2400" dirty="0"/>
          </a:p>
        </p:txBody>
      </p:sp>
    </p:spTree>
    <p:extLst>
      <p:ext uri="{BB962C8B-B14F-4D97-AF65-F5344CB8AC3E}">
        <p14:creationId xmlns:p14="http://schemas.microsoft.com/office/powerpoint/2010/main" val="3245075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A1741A7-099B-4C48-85F5-19DF019FEE53}"/>
              </a:ext>
            </a:extLst>
          </p:cNvPr>
          <p:cNvSpPr>
            <a:spLocks noGrp="1"/>
          </p:cNvSpPr>
          <p:nvPr>
            <p:ph type="title"/>
          </p:nvPr>
        </p:nvSpPr>
        <p:spPr/>
        <p:txBody>
          <a:bodyPr/>
          <a:lstStyle/>
          <a:p>
            <a:r>
              <a:rPr lang="zh-CN" altLang="en-US" dirty="0">
                <a:latin typeface="+mn-lt"/>
                <a:ea typeface="+mn-ea"/>
                <a:cs typeface="+mn-ea"/>
                <a:sym typeface="+mn-lt"/>
              </a:rPr>
              <a:t>基于图结构的推理</a:t>
            </a:r>
            <a:r>
              <a:rPr lang="en-US" altLang="zh-CN" dirty="0">
                <a:latin typeface="+mn-lt"/>
                <a:ea typeface="+mn-ea"/>
                <a:cs typeface="+mn-ea"/>
                <a:sym typeface="+mn-lt"/>
              </a:rPr>
              <a:t>——PRA</a:t>
            </a:r>
            <a:endParaRPr lang="en-US" dirty="0">
              <a:latin typeface="+mn-lt"/>
              <a:ea typeface="+mn-ea"/>
              <a:cs typeface="+mn-ea"/>
              <a:sym typeface="+mn-lt"/>
            </a:endParaRPr>
          </a:p>
        </p:txBody>
      </p:sp>
      <p:sp>
        <p:nvSpPr>
          <p:cNvPr id="9" name="灯片编号占位符 2">
            <a:extLst>
              <a:ext uri="{FF2B5EF4-FFF2-40B4-BE49-F238E27FC236}">
                <a16:creationId xmlns:a16="http://schemas.microsoft.com/office/drawing/2014/main" id="{58F3D906-B21F-4B27-A8BC-84B8B7DD9F77}"/>
              </a:ext>
            </a:extLst>
          </p:cNvPr>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a:cs typeface="+mn-ea"/>
                <a:sym typeface="+mn-lt"/>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srgbClr val="000000">
                  <a:tint val="75000"/>
                </a:srgbClr>
              </a:solidFill>
              <a:effectLst/>
              <a:uLnTx/>
              <a:uFillTx/>
              <a:latin typeface="Arial"/>
              <a:cs typeface="+mn-ea"/>
              <a:sym typeface="+mn-lt"/>
            </a:endParaRP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F3D03DC3-AF12-4F9E-93B9-7577560F49C4}"/>
                  </a:ext>
                </a:extLst>
              </p:cNvPr>
              <p:cNvSpPr txBox="1"/>
              <p:nvPr/>
            </p:nvSpPr>
            <p:spPr>
              <a:xfrm>
                <a:off x="975479" y="1381831"/>
                <a:ext cx="10636634" cy="4458913"/>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zh-CN" altLang="en-US" sz="2800" dirty="0">
                    <a:solidFill>
                      <a:srgbClr val="000000"/>
                    </a:solidFill>
                    <a:latin typeface="Arial"/>
                  </a:rPr>
                  <a:t>算法：</a:t>
                </a:r>
                <a:endParaRPr lang="en-US" altLang="zh-CN" sz="2800" dirty="0">
                  <a:solidFill>
                    <a:srgbClr val="000000"/>
                  </a:solidFill>
                  <a:latin typeface="Arial"/>
                </a:endParaRPr>
              </a:p>
              <a:p>
                <a:pPr marL="0" marR="0" lvl="0" indent="0" algn="l" defTabSz="457200" rtl="0" eaLnBrk="1" fontAlgn="auto" latinLnBrk="0" hangingPunct="1">
                  <a:lnSpc>
                    <a:spcPct val="150000"/>
                  </a:lnSpc>
                  <a:spcBef>
                    <a:spcPts val="0"/>
                  </a:spcBef>
                  <a:spcAft>
                    <a:spcPts val="0"/>
                  </a:spcAft>
                  <a:buClrTx/>
                  <a:buSzTx/>
                  <a:buFontTx/>
                  <a:buNone/>
                  <a:tabLst/>
                  <a:defRPr/>
                </a:pPr>
                <a:r>
                  <a:rPr lang="zh-CN" altLang="en-US" sz="2800" dirty="0">
                    <a:solidFill>
                      <a:srgbClr val="000000"/>
                    </a:solidFill>
                    <a:latin typeface="Arial"/>
                  </a:rPr>
                  <a:t>对于非空的 </a:t>
                </a:r>
                <a:r>
                  <a:rPr lang="en-US" altLang="zh-CN" sz="2800" dirty="0">
                    <a:solidFill>
                      <a:srgbClr val="000000"/>
                    </a:solidFill>
                    <a:latin typeface="Arial"/>
                  </a:rPr>
                  <a:t>P = R</a:t>
                </a:r>
                <a:r>
                  <a:rPr lang="en-US" altLang="zh-CN" sz="2000" dirty="0">
                    <a:solidFill>
                      <a:srgbClr val="000000"/>
                    </a:solidFill>
                    <a:latin typeface="Arial"/>
                  </a:rPr>
                  <a:t>1 </a:t>
                </a:r>
                <a:r>
                  <a:rPr lang="en-US" altLang="zh-CN" sz="2800" dirty="0">
                    <a:solidFill>
                      <a:srgbClr val="000000"/>
                    </a:solidFill>
                    <a:latin typeface="Arial"/>
                  </a:rPr>
                  <a:t>R</a:t>
                </a:r>
                <a:r>
                  <a:rPr lang="en-US" altLang="zh-CN" sz="2000" dirty="0">
                    <a:solidFill>
                      <a:srgbClr val="000000"/>
                    </a:solidFill>
                    <a:latin typeface="Arial"/>
                  </a:rPr>
                  <a:t>2 </a:t>
                </a:r>
                <a:r>
                  <a:rPr lang="en-US" altLang="zh-CN" sz="2800" dirty="0">
                    <a:solidFill>
                      <a:srgbClr val="000000"/>
                    </a:solidFill>
                    <a:latin typeface="Arial"/>
                  </a:rPr>
                  <a:t>… R</a:t>
                </a:r>
                <a:r>
                  <a:rPr lang="en-US" altLang="zh-CN" sz="2000" dirty="0">
                    <a:solidFill>
                      <a:srgbClr val="000000"/>
                    </a:solidFill>
                    <a:latin typeface="Arial"/>
                  </a:rPr>
                  <a:t>l</a:t>
                </a:r>
                <a:r>
                  <a:rPr lang="zh-CN" altLang="en-US" sz="2800" dirty="0">
                    <a:solidFill>
                      <a:srgbClr val="000000"/>
                    </a:solidFill>
                    <a:latin typeface="Arial"/>
                  </a:rPr>
                  <a:t>，令</a:t>
                </a:r>
                <a:r>
                  <a:rPr lang="en-US" altLang="zh-CN" sz="2800" dirty="0">
                    <a:solidFill>
                      <a:srgbClr val="000000"/>
                    </a:solidFill>
                    <a:latin typeface="Arial"/>
                  </a:rPr>
                  <a:t>P</a:t>
                </a:r>
                <a:r>
                  <a:rPr lang="zh-CN" altLang="en-US" sz="2800" dirty="0">
                    <a:solidFill>
                      <a:srgbClr val="000000"/>
                    </a:solidFill>
                    <a:latin typeface="Arial"/>
                  </a:rPr>
                  <a:t>’ </a:t>
                </a:r>
                <a:r>
                  <a:rPr lang="en-US" altLang="zh-CN" sz="2800" dirty="0">
                    <a:solidFill>
                      <a:srgbClr val="000000"/>
                    </a:solidFill>
                    <a:latin typeface="Arial"/>
                  </a:rPr>
                  <a:t>= </a:t>
                </a:r>
                <a:r>
                  <a:rPr kumimoji="0" lang="en-US" altLang="zh-CN" sz="2800" b="0" i="0" u="none" strike="noStrike" kern="1200" cap="none" spc="0" normalizeH="0" baseline="0" noProof="0" dirty="0">
                    <a:ln>
                      <a:noFill/>
                    </a:ln>
                    <a:solidFill>
                      <a:srgbClr val="000000"/>
                    </a:solidFill>
                    <a:effectLst/>
                    <a:uLnTx/>
                    <a:uFillTx/>
                    <a:latin typeface="Arial"/>
                    <a:cs typeface="+mn-cs"/>
                  </a:rPr>
                  <a:t>R</a:t>
                </a:r>
                <a:r>
                  <a:rPr kumimoji="0" lang="en-US" altLang="zh-CN" sz="2000" b="0" i="0" u="none" strike="noStrike" kern="1200" cap="none" spc="0" normalizeH="0" baseline="0" noProof="0" dirty="0">
                    <a:ln>
                      <a:noFill/>
                    </a:ln>
                    <a:solidFill>
                      <a:srgbClr val="000000"/>
                    </a:solidFill>
                    <a:effectLst/>
                    <a:uLnTx/>
                    <a:uFillTx/>
                    <a:latin typeface="Arial"/>
                    <a:cs typeface="+mn-cs"/>
                  </a:rPr>
                  <a:t>1 </a:t>
                </a:r>
                <a:r>
                  <a:rPr kumimoji="0" lang="en-US" altLang="zh-CN" sz="2800" b="0" i="0" u="none" strike="noStrike" kern="1200" cap="none" spc="0" normalizeH="0" baseline="0" noProof="0" dirty="0">
                    <a:ln>
                      <a:noFill/>
                    </a:ln>
                    <a:solidFill>
                      <a:srgbClr val="000000"/>
                    </a:solidFill>
                    <a:effectLst/>
                    <a:uLnTx/>
                    <a:uFillTx/>
                    <a:latin typeface="Arial"/>
                    <a:cs typeface="+mn-cs"/>
                  </a:rPr>
                  <a:t>R</a:t>
                </a:r>
                <a:r>
                  <a:rPr kumimoji="0" lang="en-US" altLang="zh-CN" sz="2000" b="0" i="0" u="none" strike="noStrike" kern="1200" cap="none" spc="0" normalizeH="0" baseline="0" noProof="0" dirty="0">
                    <a:ln>
                      <a:noFill/>
                    </a:ln>
                    <a:solidFill>
                      <a:srgbClr val="000000"/>
                    </a:solidFill>
                    <a:effectLst/>
                    <a:uLnTx/>
                    <a:uFillTx/>
                    <a:latin typeface="Arial"/>
                    <a:cs typeface="+mn-cs"/>
                  </a:rPr>
                  <a:t>2 </a:t>
                </a:r>
                <a:r>
                  <a:rPr kumimoji="0" lang="en-US" altLang="zh-CN" sz="2800" b="0" i="0" u="none" strike="noStrike" kern="1200" cap="none" spc="0" normalizeH="0" baseline="0" noProof="0" dirty="0">
                    <a:ln>
                      <a:noFill/>
                    </a:ln>
                    <a:solidFill>
                      <a:srgbClr val="000000"/>
                    </a:solidFill>
                    <a:effectLst/>
                    <a:uLnTx/>
                    <a:uFillTx/>
                    <a:latin typeface="Arial"/>
                    <a:cs typeface="+mn-cs"/>
                  </a:rPr>
                  <a:t>… R</a:t>
                </a:r>
                <a:r>
                  <a:rPr kumimoji="0" lang="en-US" altLang="zh-CN" sz="2000" b="0" i="0" u="none" strike="noStrike" kern="1200" cap="none" spc="0" normalizeH="0" baseline="0" noProof="0" dirty="0">
                    <a:ln>
                      <a:noFill/>
                    </a:ln>
                    <a:solidFill>
                      <a:srgbClr val="000000"/>
                    </a:solidFill>
                    <a:effectLst/>
                    <a:uLnTx/>
                    <a:uFillTx/>
                    <a:latin typeface="Arial"/>
                    <a:cs typeface="+mn-cs"/>
                  </a:rPr>
                  <a:t>l-1</a:t>
                </a:r>
                <a:endParaRPr lang="en-US" altLang="zh-CN" sz="2000" dirty="0">
                  <a:solidFill>
                    <a:srgbClr val="000000"/>
                  </a:solidFill>
                  <a:latin typeface="Arial"/>
                </a:endParaRPr>
              </a:p>
              <a:p>
                <a:pPr marL="0" marR="0" lvl="0" indent="0" algn="l" defTabSz="457200" rtl="0" eaLnBrk="1" fontAlgn="auto" latinLnBrk="0" hangingPunct="1">
                  <a:lnSpc>
                    <a:spcPct val="150000"/>
                  </a:lnSpc>
                  <a:spcBef>
                    <a:spcPts val="0"/>
                  </a:spcBef>
                  <a:spcAft>
                    <a:spcPts val="0"/>
                  </a:spcAft>
                  <a:buClrTx/>
                  <a:buSzTx/>
                  <a:buFontTx/>
                  <a:buNone/>
                  <a:tabLst/>
                  <a:defRPr/>
                </a:pPr>
                <a:r>
                  <a:rPr lang="zh-CN" altLang="en-US" sz="2800" dirty="0">
                    <a:solidFill>
                      <a:srgbClr val="000000"/>
                    </a:solidFill>
                    <a:latin typeface="Arial"/>
                  </a:rPr>
                  <a:t>随机游走时的更新原则为：</a:t>
                </a:r>
                <a:endParaRPr lang="en-US" altLang="zh-CN" sz="2800" dirty="0">
                  <a:solidFill>
                    <a:srgbClr val="000000"/>
                  </a:solidFill>
                  <a:latin typeface="Arial"/>
                </a:endParaRPr>
              </a:p>
              <a:p>
                <a:pPr lvl="0" defTabSz="457200">
                  <a:lnSpc>
                    <a:spcPct val="150000"/>
                  </a:lnSpc>
                  <a:defRPr/>
                </a:pPr>
                <a:r>
                  <a:rPr lang="en-US" altLang="zh-CN" sz="2800" dirty="0">
                    <a:solidFill>
                      <a:srgbClr val="000000"/>
                    </a:solidFill>
                    <a:latin typeface="Arial"/>
                  </a:rPr>
                  <a:t>h</a:t>
                </a:r>
                <a:r>
                  <a:rPr lang="en-US" altLang="zh-CN" dirty="0">
                    <a:solidFill>
                      <a:srgbClr val="000000"/>
                    </a:solidFill>
                    <a:latin typeface="Arial"/>
                  </a:rPr>
                  <a:t>s</a:t>
                </a:r>
                <a:r>
                  <a:rPr kumimoji="0" lang="en-US" altLang="zh-CN" sz="1800" b="0" i="0" u="none" strike="noStrike" kern="1200" cap="none" spc="0" normalizeH="0" baseline="0" noProof="0" dirty="0">
                    <a:ln>
                      <a:noFill/>
                    </a:ln>
                    <a:solidFill>
                      <a:srgbClr val="000000"/>
                    </a:solidFill>
                    <a:effectLst/>
                    <a:uLnTx/>
                    <a:uFillTx/>
                    <a:latin typeface="Arial"/>
                    <a:cs typeface="+mn-cs"/>
                  </a:rPr>
                  <a:t>,p</a:t>
                </a:r>
                <a:r>
                  <a:rPr kumimoji="0" lang="en-US" altLang="zh-CN" sz="2800" b="0" i="0" u="none" strike="noStrike" kern="1200" cap="none" spc="0" normalizeH="0" baseline="0" noProof="0" dirty="0">
                    <a:ln>
                      <a:noFill/>
                    </a:ln>
                    <a:solidFill>
                      <a:srgbClr val="000000"/>
                    </a:solidFill>
                    <a:effectLst/>
                    <a:uLnTx/>
                    <a:uFillTx/>
                    <a:latin typeface="Arial"/>
                    <a:cs typeface="+mn-cs"/>
                  </a:rPr>
                  <a:t>(e) = </a:t>
                </a:r>
                <a14:m>
                  <m:oMath xmlns:m="http://schemas.openxmlformats.org/officeDocument/2006/math">
                    <m:nary>
                      <m:naryPr>
                        <m:chr m:val="∑"/>
                        <m:supHide m:val="on"/>
                        <m:ctrlPr>
                          <a:rPr kumimoji="0" lang="en-US" altLang="zh-CN"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naryPr>
                      <m:sub>
                        <m:r>
                          <m:rPr>
                            <m:sty m:val="p"/>
                            <m:brk m:alnAt="7"/>
                          </m:rPr>
                          <a:rPr lang="en-US" altLang="zh-CN" sz="2800" i="1">
                            <a:solidFill>
                              <a:srgbClr val="FF0000"/>
                            </a:solidFill>
                            <a:latin typeface="Cambria Math" panose="02040503050406030204" pitchFamily="18" charset="0"/>
                          </a:rPr>
                          <m:t>e</m:t>
                        </m:r>
                        <m:r>
                          <a:rPr lang="en-US" altLang="zh-CN" sz="2800" b="0" i="1" smtClean="0">
                            <a:solidFill>
                              <a:srgbClr val="FF0000"/>
                            </a:solidFill>
                            <a:latin typeface="Cambria Math" panose="02040503050406030204" pitchFamily="18" charset="0"/>
                          </a:rPr>
                          <m:t>′</m:t>
                        </m:r>
                        <m:r>
                          <a:rPr lang="zh-CN" altLang="en-US" sz="2800" i="1">
                            <a:solidFill>
                              <a:srgbClr val="FF0000"/>
                            </a:solidFill>
                            <a:latin typeface="Cambria Math" panose="02040503050406030204" pitchFamily="18" charset="0"/>
                          </a:rPr>
                          <m:t>∈</m:t>
                        </m:r>
                        <m:r>
                          <m:rPr>
                            <m:sty m:val="p"/>
                          </m:rPr>
                          <a:rPr lang="en-US" altLang="zh-CN" sz="2800" i="1" smtClean="0">
                            <a:solidFill>
                              <a:srgbClr val="FF0000"/>
                            </a:solidFill>
                            <a:latin typeface="Cambria Math" panose="02040503050406030204" pitchFamily="18" charset="0"/>
                          </a:rPr>
                          <m:t>r</m:t>
                        </m:r>
                        <m:r>
                          <a:rPr lang="en-US" altLang="zh-CN" sz="2800" b="0" i="1" smtClean="0">
                            <a:solidFill>
                              <a:srgbClr val="FF0000"/>
                            </a:solidFill>
                            <a:latin typeface="Cambria Math" panose="02040503050406030204" pitchFamily="18" charset="0"/>
                          </a:rPr>
                          <m:t>𝑎𝑛𝑔𝑒</m:t>
                        </m:r>
                        <m:r>
                          <a:rPr lang="en-US" altLang="zh-CN" sz="2800" b="0" i="1" smtClean="0">
                            <a:solidFill>
                              <a:srgbClr val="FF0000"/>
                            </a:solidFill>
                            <a:latin typeface="Cambria Math" panose="02040503050406030204" pitchFamily="18" charset="0"/>
                          </a:rPr>
                          <m:t>(</m:t>
                        </m:r>
                        <m:sSup>
                          <m:sSupPr>
                            <m:ctrlPr>
                              <a:rPr lang="en-US" altLang="zh-CN" sz="2800" b="0" i="1" smtClean="0">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𝑃</m:t>
                            </m:r>
                          </m:e>
                          <m:sup>
                            <m:r>
                              <a:rPr lang="en-US" altLang="zh-CN" sz="2800" b="0" i="1" smtClean="0">
                                <a:solidFill>
                                  <a:srgbClr val="FF0000"/>
                                </a:solidFill>
                                <a:latin typeface="Cambria Math" panose="02040503050406030204" pitchFamily="18" charset="0"/>
                              </a:rPr>
                              <m:t>′</m:t>
                            </m:r>
                          </m:sup>
                        </m:sSup>
                        <m:r>
                          <a:rPr lang="en-US" altLang="zh-CN" sz="2800" b="0" i="1" smtClean="0">
                            <a:solidFill>
                              <a:srgbClr val="FF0000"/>
                            </a:solidFill>
                            <a:latin typeface="Cambria Math" panose="02040503050406030204" pitchFamily="18" charset="0"/>
                          </a:rPr>
                          <m:t>)</m:t>
                        </m:r>
                      </m:sub>
                      <m:sup/>
                      <m:e>
                        <m:r>
                          <m:rPr>
                            <m:nor/>
                          </m:rPr>
                          <a:rPr lang="en-US" altLang="zh-CN" sz="2800" b="0" i="0" smtClean="0">
                            <a:solidFill>
                              <a:srgbClr val="FF0000"/>
                            </a:solidFill>
                          </a:rPr>
                          <m:t>h</m:t>
                        </m:r>
                        <m:r>
                          <m:rPr>
                            <m:nor/>
                          </m:rPr>
                          <a:rPr lang="en-US" altLang="zh-CN" b="0" i="0" smtClean="0">
                            <a:solidFill>
                              <a:srgbClr val="FF0000"/>
                            </a:solidFill>
                          </a:rPr>
                          <m:t>s</m:t>
                        </m:r>
                        <m:r>
                          <m:rPr>
                            <m:nor/>
                          </m:rPr>
                          <a:rPr lang="en-US" altLang="zh-CN" dirty="0">
                            <a:solidFill>
                              <a:srgbClr val="FF0000"/>
                            </a:solidFill>
                          </a:rPr>
                          <m:t>,</m:t>
                        </m:r>
                        <m:r>
                          <m:rPr>
                            <m:nor/>
                          </m:rPr>
                          <a:rPr lang="en-US" altLang="zh-CN" dirty="0">
                            <a:solidFill>
                              <a:srgbClr val="FF0000"/>
                            </a:solidFill>
                          </a:rPr>
                          <m:t>p</m:t>
                        </m:r>
                        <m:r>
                          <m:rPr>
                            <m:nor/>
                          </m:rPr>
                          <a:rPr lang="en-US" altLang="zh-CN" sz="2800" dirty="0">
                            <a:solidFill>
                              <a:srgbClr val="FF0000"/>
                            </a:solidFill>
                          </a:rPr>
                          <m:t>(</m:t>
                        </m:r>
                        <m:sSup>
                          <m:sSupPr>
                            <m:ctrlPr>
                              <a:rPr lang="en-US" altLang="zh-CN" sz="2800" i="1">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𝑒</m:t>
                            </m:r>
                          </m:e>
                          <m:sup>
                            <m:r>
                              <a:rPr lang="en-US" altLang="zh-CN" sz="2800" i="1">
                                <a:solidFill>
                                  <a:srgbClr val="FF0000"/>
                                </a:solidFill>
                                <a:latin typeface="Cambria Math" panose="02040503050406030204" pitchFamily="18" charset="0"/>
                              </a:rPr>
                              <m:t>′</m:t>
                            </m:r>
                          </m:sup>
                        </m:sSup>
                        <m:r>
                          <m:rPr>
                            <m:nor/>
                          </m:rPr>
                          <a:rPr lang="en-US" altLang="zh-CN" sz="2800" dirty="0">
                            <a:solidFill>
                              <a:srgbClr val="FF0000"/>
                            </a:solidFill>
                          </a:rPr>
                          <m:t>)</m:t>
                        </m:r>
                        <m:r>
                          <a:rPr lang="en-US" altLang="zh-CN" sz="2800" i="1" dirty="0" smtClean="0">
                            <a:solidFill>
                              <a:srgbClr val="FF0000"/>
                            </a:solidFill>
                            <a:latin typeface="Cambria Math" panose="02040503050406030204" pitchFamily="18" charset="0"/>
                          </a:rPr>
                          <m:t>·</m:t>
                        </m:r>
                        <m:r>
                          <a:rPr lang="en-US" altLang="zh-CN" sz="2800" b="0" i="1" dirty="0" smtClean="0">
                            <a:solidFill>
                              <a:srgbClr val="FF0000"/>
                            </a:solidFill>
                            <a:latin typeface="Cambria Math" panose="02040503050406030204" pitchFamily="18" charset="0"/>
                          </a:rPr>
                          <m:t> </m:t>
                        </m:r>
                        <m:r>
                          <m:rPr>
                            <m:sty m:val="p"/>
                          </m:rPr>
                          <a:rPr lang="en-US" altLang="zh-CN" sz="2800" i="1" dirty="0">
                            <a:solidFill>
                              <a:srgbClr val="FF0000"/>
                            </a:solidFill>
                            <a:latin typeface="Cambria Math" panose="02040503050406030204" pitchFamily="18" charset="0"/>
                          </a:rPr>
                          <m:t>P</m:t>
                        </m:r>
                        <m:r>
                          <a:rPr lang="en-US" altLang="zh-CN" sz="2800" b="0" i="1" dirty="0" smtClean="0">
                            <a:solidFill>
                              <a:srgbClr val="FF0000"/>
                            </a:solidFill>
                            <a:latin typeface="Cambria Math" panose="02040503050406030204" pitchFamily="18" charset="0"/>
                          </a:rPr>
                          <m:t>(</m:t>
                        </m:r>
                        <m:r>
                          <a:rPr lang="en-US" altLang="zh-CN" sz="2800" b="0" i="1" dirty="0" smtClean="0">
                            <a:solidFill>
                              <a:srgbClr val="FF0000"/>
                            </a:solidFill>
                            <a:latin typeface="Cambria Math" panose="02040503050406030204" pitchFamily="18" charset="0"/>
                          </a:rPr>
                          <m:t>𝑒</m:t>
                        </m:r>
                        <m:r>
                          <a:rPr lang="en-US" altLang="zh-CN" sz="2800" b="0" i="1" dirty="0" smtClean="0">
                            <a:solidFill>
                              <a:srgbClr val="FF0000"/>
                            </a:solidFill>
                            <a:latin typeface="Cambria Math" panose="02040503050406030204" pitchFamily="18" charset="0"/>
                          </a:rPr>
                          <m:t>|</m:t>
                        </m:r>
                        <m:sSup>
                          <m:sSupPr>
                            <m:ctrlPr>
                              <a:rPr lang="en-US" altLang="zh-CN" sz="2800" b="0" i="1" dirty="0" smtClean="0">
                                <a:solidFill>
                                  <a:srgbClr val="FF0000"/>
                                </a:solidFill>
                                <a:latin typeface="Cambria Math" panose="02040503050406030204" pitchFamily="18" charset="0"/>
                              </a:rPr>
                            </m:ctrlPr>
                          </m:sSupPr>
                          <m:e>
                            <m:r>
                              <a:rPr lang="en-US" altLang="zh-CN" sz="2800" b="0" i="1" dirty="0" smtClean="0">
                                <a:solidFill>
                                  <a:srgbClr val="FF0000"/>
                                </a:solidFill>
                                <a:latin typeface="Cambria Math" panose="02040503050406030204" pitchFamily="18" charset="0"/>
                              </a:rPr>
                              <m:t>𝑒</m:t>
                            </m:r>
                          </m:e>
                          <m:sup>
                            <m:r>
                              <a:rPr lang="en-US" altLang="zh-CN" sz="2800" b="0" i="1" dirty="0" smtClean="0">
                                <a:solidFill>
                                  <a:srgbClr val="FF0000"/>
                                </a:solidFill>
                                <a:latin typeface="Cambria Math" panose="02040503050406030204" pitchFamily="18" charset="0"/>
                              </a:rPr>
                              <m:t>′</m:t>
                            </m:r>
                          </m:sup>
                        </m:sSup>
                        <m:r>
                          <a:rPr lang="en-US" altLang="zh-CN" sz="2800" b="0" i="1" dirty="0" smtClean="0">
                            <a:solidFill>
                              <a:srgbClr val="FF0000"/>
                            </a:solidFill>
                            <a:latin typeface="Cambria Math" panose="02040503050406030204" pitchFamily="18" charset="0"/>
                          </a:rPr>
                          <m:t>;</m:t>
                        </m:r>
                        <m:r>
                          <a:rPr lang="en-US" altLang="zh-CN" sz="2800" b="0" i="1" dirty="0" smtClean="0">
                            <a:solidFill>
                              <a:srgbClr val="FF0000"/>
                            </a:solidFill>
                            <a:latin typeface="Cambria Math" panose="02040503050406030204" pitchFamily="18" charset="0"/>
                          </a:rPr>
                          <m:t>𝑅𝑙</m:t>
                        </m:r>
                        <m:r>
                          <a:rPr lang="en-US" altLang="zh-CN" sz="2800" b="0" i="1" dirty="0" smtClean="0">
                            <a:solidFill>
                              <a:srgbClr val="FF0000"/>
                            </a:solidFill>
                            <a:latin typeface="Cambria Math" panose="02040503050406030204" pitchFamily="18" charset="0"/>
                          </a:rPr>
                          <m:t>)</m:t>
                        </m:r>
                      </m:e>
                    </m:nary>
                  </m:oMath>
                </a14:m>
                <a:endParaRPr lang="en-US" altLang="zh-CN" sz="6000" dirty="0">
                  <a:solidFill>
                    <a:srgbClr val="000000"/>
                  </a:solidFill>
                  <a:latin typeface="Arial"/>
                </a:endParaRPr>
              </a:p>
              <a:p>
                <a:pPr lvl="0" defTabSz="457200">
                  <a:lnSpc>
                    <a:spcPct val="150000"/>
                  </a:lnSpc>
                  <a:defRPr/>
                </a:pPr>
                <a:r>
                  <a:rPr lang="zh-CN" altLang="en-US" sz="2800" dirty="0">
                    <a:solidFill>
                      <a:srgbClr val="000000"/>
                    </a:solidFill>
                    <a:latin typeface="Arial"/>
                  </a:rPr>
                  <a:t>其中，</a:t>
                </a:r>
                <a:r>
                  <a:rPr kumimoji="0" lang="en-US" altLang="zh-CN" sz="2800" b="0" i="0" u="none" strike="noStrike" kern="1200" cap="none" spc="0" normalizeH="0" baseline="0" noProof="0" dirty="0">
                    <a:ln>
                      <a:noFill/>
                    </a:ln>
                    <a:solidFill>
                      <a:srgbClr val="000000"/>
                    </a:solidFill>
                    <a:effectLst/>
                    <a:uLnTx/>
                    <a:uFillTx/>
                    <a:latin typeface="Arial"/>
                    <a:cs typeface="+mn-cs"/>
                  </a:rPr>
                  <a:t> </a:t>
                </a:r>
                <a14:m>
                  <m:oMath xmlns:m="http://schemas.openxmlformats.org/officeDocument/2006/math">
                    <m:r>
                      <m:rPr>
                        <m:sty m:val="p"/>
                      </m:rPr>
                      <a:rPr kumimoji="0" lang="en-US" altLang="zh-CN" sz="2800" b="0" i="1" u="none" strike="noStrike" kern="1200" cap="none" spc="0" normalizeH="0" baseline="0" noProof="0" dirty="0">
                        <a:ln>
                          <a:noFill/>
                        </a:ln>
                        <a:solidFill>
                          <a:srgbClr val="000000"/>
                        </a:solidFill>
                        <a:effectLst/>
                        <a:uLnTx/>
                        <a:uFillTx/>
                        <a:latin typeface="Cambria Math" panose="02040503050406030204" pitchFamily="18" charset="0"/>
                        <a:cs typeface="+mn-cs"/>
                      </a:rPr>
                      <m:t>P</m:t>
                    </m:r>
                    <m:r>
                      <a:rPr kumimoji="0" lang="en-US" altLang="zh-CN" sz="28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m:t>
                    </m:r>
                    <m:r>
                      <a:rPr kumimoji="0" lang="en-US" altLang="zh-CN" sz="28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𝑒</m:t>
                    </m:r>
                    <m:r>
                      <a:rPr kumimoji="0" lang="en-US" altLang="zh-CN" sz="28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m:t>
                    </m:r>
                    <m:sSup>
                      <m:sSupPr>
                        <m:ctrlPr>
                          <a:rPr kumimoji="0" lang="en-US" altLang="zh-CN" sz="28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pPr>
                      <m:e>
                        <m:r>
                          <a:rPr kumimoji="0" lang="en-US" altLang="zh-CN" sz="28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𝑒</m:t>
                        </m:r>
                      </m:e>
                      <m:sup>
                        <m:r>
                          <a:rPr kumimoji="0" lang="en-US" altLang="zh-CN" sz="28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m:t>
                        </m:r>
                      </m:sup>
                    </m:sSup>
                    <m:r>
                      <a:rPr kumimoji="0" lang="en-US" altLang="zh-CN" sz="28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m:t>
                    </m:r>
                    <m:r>
                      <a:rPr kumimoji="0" lang="en-US" altLang="zh-CN" sz="28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𝑅𝑙</m:t>
                    </m:r>
                    <m:r>
                      <a:rPr kumimoji="0" lang="en-US" altLang="zh-CN" sz="2800" b="0" i="0" u="none" strike="noStrike" kern="1200" cap="none" spc="0" normalizeH="0" baseline="0" noProof="0" dirty="0" smtClean="0">
                        <a:ln>
                          <a:noFill/>
                        </a:ln>
                        <a:solidFill>
                          <a:srgbClr val="000000"/>
                        </a:solidFill>
                        <a:effectLst/>
                        <a:uLnTx/>
                        <a:uFillTx/>
                        <a:latin typeface="Cambria Math" panose="02040503050406030204" pitchFamily="18" charset="0"/>
                        <a:cs typeface="+mn-cs"/>
                      </a:rPr>
                      <m:t>)</m:t>
                    </m:r>
                  </m:oMath>
                </a14:m>
                <a:r>
                  <a:rPr lang="en-US" altLang="zh-CN" sz="2800" dirty="0">
                    <a:solidFill>
                      <a:srgbClr val="000000"/>
                    </a:solidFill>
                    <a:latin typeface="Arial"/>
                  </a:rPr>
                  <a:t> = </a:t>
                </a:r>
                <a14:m>
                  <m:oMath xmlns:m="http://schemas.openxmlformats.org/officeDocument/2006/math">
                    <m:f>
                      <m:fPr>
                        <m:ctrlPr>
                          <a:rPr lang="en-US" altLang="zh-CN" sz="2800" i="1" smtClean="0">
                            <a:solidFill>
                              <a:srgbClr val="000000"/>
                            </a:solidFill>
                            <a:latin typeface="Cambria Math" panose="02040503050406030204" pitchFamily="18" charset="0"/>
                          </a:rPr>
                        </m:ctrlPr>
                      </m:fPr>
                      <m:num>
                        <m:r>
                          <a:rPr lang="en-US" altLang="zh-CN" sz="2800" b="0" i="1" smtClean="0">
                            <a:solidFill>
                              <a:srgbClr val="000000"/>
                            </a:solidFill>
                            <a:latin typeface="Cambria Math" panose="02040503050406030204" pitchFamily="18" charset="0"/>
                          </a:rPr>
                          <m:t>𝑅</m:t>
                        </m:r>
                        <m:r>
                          <a:rPr lang="en-US" altLang="zh-CN" sz="2800" b="0" i="1" baseline="-25000" smtClean="0">
                            <a:solidFill>
                              <a:srgbClr val="000000"/>
                            </a:solidFill>
                            <a:latin typeface="Cambria Math" panose="02040503050406030204" pitchFamily="18" charset="0"/>
                          </a:rPr>
                          <m:t>𝑙</m:t>
                        </m:r>
                        <m:r>
                          <a:rPr lang="en-US" altLang="zh-CN" sz="2800" b="0" i="1" smtClean="0">
                            <a:solidFill>
                              <a:srgbClr val="000000"/>
                            </a:solidFill>
                            <a:latin typeface="Cambria Math" panose="02040503050406030204" pitchFamily="18" charset="0"/>
                          </a:rPr>
                          <m:t>(</m:t>
                        </m:r>
                        <m:sSup>
                          <m:sSupPr>
                            <m:ctrlPr>
                              <a:rPr lang="en-US" altLang="zh-CN" sz="2800" b="0" i="1" smtClean="0">
                                <a:solidFill>
                                  <a:srgbClr val="000000"/>
                                </a:solidFill>
                                <a:latin typeface="Cambria Math" panose="02040503050406030204" pitchFamily="18" charset="0"/>
                              </a:rPr>
                            </m:ctrlPr>
                          </m:sSupPr>
                          <m:e>
                            <m:r>
                              <a:rPr lang="en-US" altLang="zh-CN" sz="2800" b="0" i="1" smtClean="0">
                                <a:solidFill>
                                  <a:srgbClr val="000000"/>
                                </a:solidFill>
                                <a:latin typeface="Cambria Math" panose="02040503050406030204" pitchFamily="18" charset="0"/>
                              </a:rPr>
                              <m:t>𝑒</m:t>
                            </m:r>
                          </m:e>
                          <m:sup>
                            <m:r>
                              <a:rPr lang="en-US" altLang="zh-CN" sz="2800" b="0" i="1" smtClean="0">
                                <a:solidFill>
                                  <a:srgbClr val="000000"/>
                                </a:solidFill>
                                <a:latin typeface="Cambria Math" panose="02040503050406030204" pitchFamily="18" charset="0"/>
                              </a:rPr>
                              <m:t>′</m:t>
                            </m:r>
                          </m:sup>
                        </m:sSup>
                        <m:r>
                          <a:rPr lang="en-US" altLang="zh-CN" sz="2800" b="0" i="1" smtClean="0">
                            <a:solidFill>
                              <a:srgbClr val="000000"/>
                            </a:solidFill>
                            <a:latin typeface="Cambria Math" panose="02040503050406030204" pitchFamily="18" charset="0"/>
                          </a:rPr>
                          <m:t>,   </m:t>
                        </m:r>
                        <m:r>
                          <a:rPr lang="en-US" altLang="zh-CN" sz="2800" b="0" i="1" smtClean="0">
                            <a:solidFill>
                              <a:srgbClr val="000000"/>
                            </a:solidFill>
                            <a:latin typeface="Cambria Math" panose="02040503050406030204" pitchFamily="18" charset="0"/>
                          </a:rPr>
                          <m:t>𝑒</m:t>
                        </m:r>
                        <m:r>
                          <a:rPr lang="en-US" altLang="zh-CN" sz="2800" b="0" i="1" smtClean="0">
                            <a:solidFill>
                              <a:srgbClr val="000000"/>
                            </a:solidFill>
                            <a:latin typeface="Cambria Math" panose="02040503050406030204" pitchFamily="18" charset="0"/>
                          </a:rPr>
                          <m:t>)</m:t>
                        </m:r>
                      </m:num>
                      <m:den>
                        <m:r>
                          <a:rPr lang="en-US" altLang="zh-CN" sz="2800" b="0" i="1" smtClean="0">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𝑅𝑙</m:t>
                        </m:r>
                        <m:r>
                          <a:rPr lang="en-US" altLang="zh-CN" sz="2800" b="0" i="1" smtClean="0">
                            <a:solidFill>
                              <a:srgbClr val="000000"/>
                            </a:solidFill>
                            <a:latin typeface="Cambria Math" panose="02040503050406030204" pitchFamily="18" charset="0"/>
                          </a:rPr>
                          <m:t>(</m:t>
                        </m:r>
                        <m:sSup>
                          <m:sSupPr>
                            <m:ctrlPr>
                              <a:rPr lang="en-US" altLang="zh-CN" sz="2800" b="0" i="1" smtClean="0">
                                <a:solidFill>
                                  <a:srgbClr val="000000"/>
                                </a:solidFill>
                                <a:latin typeface="Cambria Math" panose="02040503050406030204" pitchFamily="18" charset="0"/>
                              </a:rPr>
                            </m:ctrlPr>
                          </m:sSupPr>
                          <m:e>
                            <m:r>
                              <a:rPr lang="en-US" altLang="zh-CN" sz="2800" b="0" i="1" smtClean="0">
                                <a:solidFill>
                                  <a:srgbClr val="000000"/>
                                </a:solidFill>
                                <a:latin typeface="Cambria Math" panose="02040503050406030204" pitchFamily="18" charset="0"/>
                              </a:rPr>
                              <m:t>𝑒</m:t>
                            </m:r>
                          </m:e>
                          <m:sup>
                            <m:r>
                              <a:rPr lang="en-US" altLang="zh-CN" sz="2800" b="0" i="1" smtClean="0">
                                <a:solidFill>
                                  <a:srgbClr val="000000"/>
                                </a:solidFill>
                                <a:latin typeface="Cambria Math" panose="02040503050406030204" pitchFamily="18" charset="0"/>
                              </a:rPr>
                              <m:t>′</m:t>
                            </m:r>
                          </m:sup>
                        </m:sSup>
                        <m:r>
                          <a:rPr lang="en-US" altLang="zh-CN" sz="2800" b="0" i="1" smtClean="0">
                            <a:solidFill>
                              <a:srgbClr val="000000"/>
                            </a:solidFill>
                            <a:latin typeface="Cambria Math" panose="02040503050406030204" pitchFamily="18" charset="0"/>
                          </a:rPr>
                          <m:t>,    .)|</m:t>
                        </m:r>
                      </m:den>
                    </m:f>
                    <m:r>
                      <a:rPr lang="en-US" altLang="zh-CN" sz="2800" b="0" i="1" smtClean="0">
                        <a:solidFill>
                          <a:srgbClr val="000000"/>
                        </a:solidFill>
                        <a:latin typeface="Cambria Math" panose="02040503050406030204" pitchFamily="18" charset="0"/>
                      </a:rPr>
                      <m:t> </m:t>
                    </m:r>
                  </m:oMath>
                </a14:m>
                <a:endParaRPr lang="en-US" altLang="zh-CN" sz="2800" b="0" dirty="0">
                  <a:solidFill>
                    <a:srgbClr val="000000"/>
                  </a:solidFill>
                  <a:latin typeface="Arial"/>
                </a:endParaRPr>
              </a:p>
              <a:p>
                <a:pPr lvl="0" defTabSz="457200">
                  <a:lnSpc>
                    <a:spcPct val="150000"/>
                  </a:lnSpc>
                  <a:defRPr/>
                </a:pPr>
                <a:r>
                  <a:rPr lang="zh-CN" altLang="en-US" sz="2800" dirty="0">
                    <a:solidFill>
                      <a:srgbClr val="000000"/>
                    </a:solidFill>
                    <a:latin typeface="Arial"/>
                  </a:rPr>
                  <a:t>表示从节点</a:t>
                </a:r>
                <a:r>
                  <a:rPr lang="en-US" altLang="zh-CN" sz="2800" dirty="0">
                    <a:solidFill>
                      <a:srgbClr val="000000"/>
                    </a:solidFill>
                    <a:latin typeface="Arial"/>
                  </a:rPr>
                  <a:t>e</a:t>
                </a:r>
                <a:r>
                  <a:rPr lang="zh-CN" altLang="en-US" sz="2800" dirty="0">
                    <a:solidFill>
                      <a:srgbClr val="000000"/>
                    </a:solidFill>
                    <a:latin typeface="Arial"/>
                  </a:rPr>
                  <a:t>’出发，沿着关系</a:t>
                </a:r>
                <a:r>
                  <a:rPr lang="en-US" altLang="zh-CN" sz="2800" dirty="0">
                    <a:solidFill>
                      <a:srgbClr val="000000"/>
                    </a:solidFill>
                    <a:latin typeface="Arial"/>
                  </a:rPr>
                  <a:t>R</a:t>
                </a:r>
                <a:r>
                  <a:rPr lang="en-US" altLang="zh-CN" sz="2800" baseline="-25000" dirty="0">
                    <a:solidFill>
                      <a:srgbClr val="000000"/>
                    </a:solidFill>
                    <a:latin typeface="Arial"/>
                  </a:rPr>
                  <a:t>l</a:t>
                </a:r>
                <a:r>
                  <a:rPr lang="zh-CN" altLang="en-US" sz="2800" dirty="0">
                    <a:solidFill>
                      <a:srgbClr val="000000"/>
                    </a:solidFill>
                    <a:latin typeface="Arial"/>
                  </a:rPr>
                  <a:t>一步游走能够到达节点</a:t>
                </a:r>
                <a:r>
                  <a:rPr lang="en-US" altLang="zh-CN" sz="2800" dirty="0">
                    <a:solidFill>
                      <a:srgbClr val="000000"/>
                    </a:solidFill>
                    <a:latin typeface="Arial"/>
                  </a:rPr>
                  <a:t>e</a:t>
                </a:r>
                <a:r>
                  <a:rPr lang="zh-CN" altLang="en-US" sz="2800" dirty="0">
                    <a:solidFill>
                      <a:srgbClr val="000000"/>
                    </a:solidFill>
                    <a:latin typeface="Arial"/>
                  </a:rPr>
                  <a:t>的概率</a:t>
                </a:r>
                <a:endParaRPr lang="en-US" altLang="zh-CN" sz="2800" dirty="0">
                  <a:solidFill>
                    <a:srgbClr val="000000"/>
                  </a:solidFill>
                  <a:latin typeface="Arial"/>
                </a:endParaRPr>
              </a:p>
            </p:txBody>
          </p:sp>
        </mc:Choice>
        <mc:Fallback>
          <p:sp>
            <p:nvSpPr>
              <p:cNvPr id="2" name="文本框 1">
                <a:extLst>
                  <a:ext uri="{FF2B5EF4-FFF2-40B4-BE49-F238E27FC236}">
                    <a16:creationId xmlns:a16="http://schemas.microsoft.com/office/drawing/2014/main" id="{F3D03DC3-AF12-4F9E-93B9-7577560F49C4}"/>
                  </a:ext>
                </a:extLst>
              </p:cNvPr>
              <p:cNvSpPr txBox="1">
                <a:spLocks noRot="1" noChangeAspect="1" noMove="1" noResize="1" noEditPoints="1" noAdjustHandles="1" noChangeArrowheads="1" noChangeShapeType="1" noTextEdit="1"/>
              </p:cNvSpPr>
              <p:nvPr/>
            </p:nvSpPr>
            <p:spPr>
              <a:xfrm>
                <a:off x="975479" y="1381831"/>
                <a:ext cx="10636634" cy="4458913"/>
              </a:xfrm>
              <a:prstGeom prst="rect">
                <a:avLst/>
              </a:prstGeom>
              <a:blipFill>
                <a:blip r:embed="rId3"/>
                <a:stretch>
                  <a:fillRect l="-1375" b="-1642"/>
                </a:stretch>
              </a:blipFill>
            </p:spPr>
            <p:txBody>
              <a:bodyPr/>
              <a:lstStyle/>
              <a:p>
                <a:r>
                  <a:rPr lang="zh-CN" altLang="en-US">
                    <a:noFill/>
                  </a:rPr>
                  <a:t> </a:t>
                </a:r>
              </a:p>
            </p:txBody>
          </p:sp>
        </mc:Fallback>
      </mc:AlternateContent>
      <p:sp>
        <p:nvSpPr>
          <p:cNvPr id="3" name="椭圆 2">
            <a:extLst>
              <a:ext uri="{FF2B5EF4-FFF2-40B4-BE49-F238E27FC236}">
                <a16:creationId xmlns:a16="http://schemas.microsoft.com/office/drawing/2014/main" id="{96C3C37E-EAF0-4E52-BC20-D209ADB64F5B}"/>
              </a:ext>
            </a:extLst>
          </p:cNvPr>
          <p:cNvSpPr/>
          <p:nvPr/>
        </p:nvSpPr>
        <p:spPr bwMode="auto">
          <a:xfrm>
            <a:off x="7261934" y="3536107"/>
            <a:ext cx="408372" cy="415031"/>
          </a:xfrm>
          <a:prstGeom prst="ellipse">
            <a:avLst/>
          </a:prstGeom>
          <a:solidFill>
            <a:srgbClr val="FF0000"/>
          </a:solidFill>
          <a:ln>
            <a:noFill/>
          </a:ln>
        </p:spPr>
        <p:txBody>
          <a:bodyPr vert="horz" wrap="square" lIns="91440" tIns="45720" rIns="91440" bIns="45720" numCol="1" rtlCol="0" anchor="t" anchorCtr="0" compatLnSpc="1">
            <a:scene3d>
              <a:camera prst="orthographicFront"/>
              <a:lightRig rig="threePt" dir="t"/>
            </a:scene3d>
            <a:sp3d contourW="12700"/>
          </a:bodyPr>
          <a:lstStyle/>
          <a:p>
            <a:pPr algn="ctr"/>
            <a:endParaRPr lang="zh-CN" altLang="en-US" sz="2400" dirty="0">
              <a:solidFill>
                <a:schemeClr val="bg2">
                  <a:lumMod val="25000"/>
                </a:schemeClr>
              </a:solidFill>
              <a:cs typeface="+mn-ea"/>
              <a:sym typeface="+mn-lt"/>
            </a:endParaRPr>
          </a:p>
        </p:txBody>
      </p:sp>
      <p:sp>
        <p:nvSpPr>
          <p:cNvPr id="10" name="椭圆 9">
            <a:extLst>
              <a:ext uri="{FF2B5EF4-FFF2-40B4-BE49-F238E27FC236}">
                <a16:creationId xmlns:a16="http://schemas.microsoft.com/office/drawing/2014/main" id="{100CB1FB-C13E-4ABF-ABC6-DD03CAF7D42A}"/>
              </a:ext>
            </a:extLst>
          </p:cNvPr>
          <p:cNvSpPr/>
          <p:nvPr/>
        </p:nvSpPr>
        <p:spPr bwMode="auto">
          <a:xfrm>
            <a:off x="8222202" y="3536106"/>
            <a:ext cx="408372" cy="415031"/>
          </a:xfrm>
          <a:prstGeom prst="ellipse">
            <a:avLst/>
          </a:prstGeom>
          <a:solidFill>
            <a:srgbClr val="FF0000"/>
          </a:solidFill>
          <a:ln>
            <a:noFill/>
          </a:ln>
        </p:spPr>
        <p:txBody>
          <a:bodyPr vert="horz" wrap="square" lIns="91440" tIns="45720" rIns="91440" bIns="45720" numCol="1" rtlCol="0" anchor="t" anchorCtr="0" compatLnSpc="1">
            <a:scene3d>
              <a:camera prst="orthographicFront"/>
              <a:lightRig rig="threePt" dir="t"/>
            </a:scene3d>
            <a:sp3d contourW="12700"/>
          </a:bodyPr>
          <a:lstStyle/>
          <a:p>
            <a:pPr algn="ctr"/>
            <a:endParaRPr lang="zh-CN" altLang="en-US" sz="2400" dirty="0">
              <a:solidFill>
                <a:schemeClr val="bg2">
                  <a:lumMod val="25000"/>
                </a:schemeClr>
              </a:solidFill>
              <a:cs typeface="+mn-ea"/>
              <a:sym typeface="+mn-lt"/>
            </a:endParaRPr>
          </a:p>
        </p:txBody>
      </p:sp>
      <p:sp>
        <p:nvSpPr>
          <p:cNvPr id="11" name="椭圆 10">
            <a:extLst>
              <a:ext uri="{FF2B5EF4-FFF2-40B4-BE49-F238E27FC236}">
                <a16:creationId xmlns:a16="http://schemas.microsoft.com/office/drawing/2014/main" id="{3EE52A29-148C-4395-AE5B-C748C3171B36}"/>
              </a:ext>
            </a:extLst>
          </p:cNvPr>
          <p:cNvSpPr/>
          <p:nvPr/>
        </p:nvSpPr>
        <p:spPr bwMode="auto">
          <a:xfrm>
            <a:off x="9232837" y="3121075"/>
            <a:ext cx="408372" cy="415031"/>
          </a:xfrm>
          <a:prstGeom prst="ellipse">
            <a:avLst/>
          </a:prstGeom>
          <a:solidFill>
            <a:srgbClr val="FF0000"/>
          </a:solidFill>
          <a:ln>
            <a:noFill/>
          </a:ln>
        </p:spPr>
        <p:txBody>
          <a:bodyPr vert="horz" wrap="square" lIns="91440" tIns="45720" rIns="91440" bIns="45720" numCol="1" rtlCol="0" anchor="t" anchorCtr="0" compatLnSpc="1">
            <a:scene3d>
              <a:camera prst="orthographicFront"/>
              <a:lightRig rig="threePt" dir="t"/>
            </a:scene3d>
            <a:sp3d contourW="12700"/>
          </a:bodyPr>
          <a:lstStyle/>
          <a:p>
            <a:pPr algn="ctr"/>
            <a:endParaRPr lang="zh-CN" altLang="en-US" sz="2400" dirty="0">
              <a:solidFill>
                <a:schemeClr val="bg2">
                  <a:lumMod val="25000"/>
                </a:schemeClr>
              </a:solidFill>
              <a:cs typeface="+mn-ea"/>
              <a:sym typeface="+mn-lt"/>
            </a:endParaRPr>
          </a:p>
        </p:txBody>
      </p:sp>
      <p:sp>
        <p:nvSpPr>
          <p:cNvPr id="12" name="椭圆 11">
            <a:extLst>
              <a:ext uri="{FF2B5EF4-FFF2-40B4-BE49-F238E27FC236}">
                <a16:creationId xmlns:a16="http://schemas.microsoft.com/office/drawing/2014/main" id="{F7094A37-D0DD-4B3C-BC94-B0F1CE4BB5FC}"/>
              </a:ext>
            </a:extLst>
          </p:cNvPr>
          <p:cNvSpPr/>
          <p:nvPr/>
        </p:nvSpPr>
        <p:spPr bwMode="auto">
          <a:xfrm>
            <a:off x="9232837" y="3942833"/>
            <a:ext cx="408372" cy="415031"/>
          </a:xfrm>
          <a:prstGeom prst="ellipse">
            <a:avLst/>
          </a:prstGeom>
          <a:solidFill>
            <a:srgbClr val="FF0000"/>
          </a:solidFill>
          <a:ln>
            <a:noFill/>
          </a:ln>
        </p:spPr>
        <p:txBody>
          <a:bodyPr vert="horz" wrap="square" lIns="91440" tIns="45720" rIns="91440" bIns="45720" numCol="1" rtlCol="0" anchor="t" anchorCtr="0" compatLnSpc="1">
            <a:scene3d>
              <a:camera prst="orthographicFront"/>
              <a:lightRig rig="threePt" dir="t"/>
            </a:scene3d>
            <a:sp3d contourW="12700"/>
          </a:bodyPr>
          <a:lstStyle/>
          <a:p>
            <a:pPr algn="ctr"/>
            <a:endParaRPr lang="zh-CN" altLang="en-US" sz="2400" dirty="0">
              <a:solidFill>
                <a:schemeClr val="bg2">
                  <a:lumMod val="25000"/>
                </a:schemeClr>
              </a:solidFill>
              <a:cs typeface="+mn-ea"/>
              <a:sym typeface="+mn-lt"/>
            </a:endParaRPr>
          </a:p>
        </p:txBody>
      </p:sp>
      <p:sp>
        <p:nvSpPr>
          <p:cNvPr id="13" name="椭圆 12">
            <a:extLst>
              <a:ext uri="{FF2B5EF4-FFF2-40B4-BE49-F238E27FC236}">
                <a16:creationId xmlns:a16="http://schemas.microsoft.com/office/drawing/2014/main" id="{BE98C621-717A-4B5A-AFCB-1541B2424010}"/>
              </a:ext>
            </a:extLst>
          </p:cNvPr>
          <p:cNvSpPr/>
          <p:nvPr/>
        </p:nvSpPr>
        <p:spPr bwMode="auto">
          <a:xfrm>
            <a:off x="10422475" y="3536106"/>
            <a:ext cx="408372" cy="415031"/>
          </a:xfrm>
          <a:prstGeom prst="ellipse">
            <a:avLst/>
          </a:prstGeom>
          <a:solidFill>
            <a:srgbClr val="FF0000"/>
          </a:solidFill>
          <a:ln>
            <a:noFill/>
          </a:ln>
        </p:spPr>
        <p:txBody>
          <a:bodyPr vert="horz" wrap="square" lIns="91440" tIns="45720" rIns="91440" bIns="45720" numCol="1" rtlCol="0" anchor="t" anchorCtr="0" compatLnSpc="1">
            <a:scene3d>
              <a:camera prst="orthographicFront"/>
              <a:lightRig rig="threePt" dir="t"/>
            </a:scene3d>
            <a:sp3d contourW="12700"/>
          </a:bodyPr>
          <a:lstStyle/>
          <a:p>
            <a:pPr algn="ctr"/>
            <a:endParaRPr lang="zh-CN" altLang="en-US" sz="2400" dirty="0">
              <a:solidFill>
                <a:schemeClr val="bg2">
                  <a:lumMod val="25000"/>
                </a:schemeClr>
              </a:solidFill>
              <a:cs typeface="+mn-ea"/>
              <a:sym typeface="+mn-lt"/>
            </a:endParaRPr>
          </a:p>
        </p:txBody>
      </p:sp>
      <p:cxnSp>
        <p:nvCxnSpPr>
          <p:cNvPr id="8" name="直接箭头连接符 7">
            <a:extLst>
              <a:ext uri="{FF2B5EF4-FFF2-40B4-BE49-F238E27FC236}">
                <a16:creationId xmlns:a16="http://schemas.microsoft.com/office/drawing/2014/main" id="{616B8846-B046-45A7-8B34-D1A83FA71378}"/>
              </a:ext>
            </a:extLst>
          </p:cNvPr>
          <p:cNvCxnSpPr/>
          <p:nvPr/>
        </p:nvCxnSpPr>
        <p:spPr>
          <a:xfrm>
            <a:off x="7670306" y="3743621"/>
            <a:ext cx="55189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直接箭头连接符 15">
            <a:extLst>
              <a:ext uri="{FF2B5EF4-FFF2-40B4-BE49-F238E27FC236}">
                <a16:creationId xmlns:a16="http://schemas.microsoft.com/office/drawing/2014/main" id="{6F8A026F-E972-43C8-AE8A-F4EE421FEDB1}"/>
              </a:ext>
            </a:extLst>
          </p:cNvPr>
          <p:cNvCxnSpPr>
            <a:cxnSpLocks/>
            <a:endCxn id="11" idx="2"/>
          </p:cNvCxnSpPr>
          <p:nvPr/>
        </p:nvCxnSpPr>
        <p:spPr>
          <a:xfrm flipV="1">
            <a:off x="8630574" y="3328591"/>
            <a:ext cx="602263" cy="4206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直接箭头连接符 18">
            <a:extLst>
              <a:ext uri="{FF2B5EF4-FFF2-40B4-BE49-F238E27FC236}">
                <a16:creationId xmlns:a16="http://schemas.microsoft.com/office/drawing/2014/main" id="{25A4D129-8E73-44A0-90FD-CB393B0D9C0A}"/>
              </a:ext>
            </a:extLst>
          </p:cNvPr>
          <p:cNvCxnSpPr>
            <a:cxnSpLocks/>
            <a:endCxn id="12" idx="2"/>
          </p:cNvCxnSpPr>
          <p:nvPr/>
        </p:nvCxnSpPr>
        <p:spPr>
          <a:xfrm>
            <a:off x="8630574" y="3768978"/>
            <a:ext cx="602263" cy="38137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直接箭头连接符 20">
            <a:extLst>
              <a:ext uri="{FF2B5EF4-FFF2-40B4-BE49-F238E27FC236}">
                <a16:creationId xmlns:a16="http://schemas.microsoft.com/office/drawing/2014/main" id="{C881932F-1447-46BB-9C0C-4E49E2ADBB30}"/>
              </a:ext>
            </a:extLst>
          </p:cNvPr>
          <p:cNvCxnSpPr>
            <a:cxnSpLocks/>
          </p:cNvCxnSpPr>
          <p:nvPr/>
        </p:nvCxnSpPr>
        <p:spPr>
          <a:xfrm>
            <a:off x="9641209" y="3328590"/>
            <a:ext cx="781266" cy="329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直接箭头连接符 23">
            <a:extLst>
              <a:ext uri="{FF2B5EF4-FFF2-40B4-BE49-F238E27FC236}">
                <a16:creationId xmlns:a16="http://schemas.microsoft.com/office/drawing/2014/main" id="{7D6BB551-D012-4FD7-8595-1C96B8FFF65E}"/>
              </a:ext>
            </a:extLst>
          </p:cNvPr>
          <p:cNvCxnSpPr>
            <a:cxnSpLocks/>
          </p:cNvCxnSpPr>
          <p:nvPr/>
        </p:nvCxnSpPr>
        <p:spPr>
          <a:xfrm flipV="1">
            <a:off x="9641209" y="3768978"/>
            <a:ext cx="781266" cy="3813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文本框 24">
            <a:extLst>
              <a:ext uri="{FF2B5EF4-FFF2-40B4-BE49-F238E27FC236}">
                <a16:creationId xmlns:a16="http://schemas.microsoft.com/office/drawing/2014/main" id="{2EE92321-76C2-47D5-B835-CDD95796C331}"/>
              </a:ext>
            </a:extLst>
          </p:cNvPr>
          <p:cNvSpPr txBox="1"/>
          <p:nvPr/>
        </p:nvSpPr>
        <p:spPr>
          <a:xfrm>
            <a:off x="7293747" y="3942833"/>
            <a:ext cx="376560" cy="469552"/>
          </a:xfrm>
          <a:prstGeom prst="rect">
            <a:avLst/>
          </a:prstGeom>
          <a:noFill/>
        </p:spPr>
        <p:txBody>
          <a:bodyPr wrap="square" lIns="72000" tIns="0" rIns="72000" bIns="0" rtlCol="0" anchor="t">
            <a:spAutoFit/>
          </a:bodyPr>
          <a:lstStyle/>
          <a:p>
            <a:pPr algn="l">
              <a:lnSpc>
                <a:spcPct val="120000"/>
              </a:lnSpc>
            </a:pPr>
            <a:r>
              <a:rPr lang="en-US" altLang="zh-CN" sz="2800" dirty="0"/>
              <a:t>s</a:t>
            </a:r>
            <a:endParaRPr lang="zh-CN" altLang="en-US" sz="2800" dirty="0"/>
          </a:p>
        </p:txBody>
      </p:sp>
      <p:sp>
        <p:nvSpPr>
          <p:cNvPr id="26" name="文本框 25">
            <a:extLst>
              <a:ext uri="{FF2B5EF4-FFF2-40B4-BE49-F238E27FC236}">
                <a16:creationId xmlns:a16="http://schemas.microsoft.com/office/drawing/2014/main" id="{84A03477-907B-4C11-8821-764B554979C4}"/>
              </a:ext>
            </a:extLst>
          </p:cNvPr>
          <p:cNvSpPr txBox="1"/>
          <p:nvPr/>
        </p:nvSpPr>
        <p:spPr>
          <a:xfrm>
            <a:off x="8205429" y="3887840"/>
            <a:ext cx="538211" cy="472565"/>
          </a:xfrm>
          <a:prstGeom prst="rect">
            <a:avLst/>
          </a:prstGeom>
          <a:noFill/>
        </p:spPr>
        <p:txBody>
          <a:bodyPr wrap="square" lIns="72000" tIns="0" rIns="72000" bIns="0" rtlCol="0" anchor="t">
            <a:spAutoFit/>
          </a:bodyPr>
          <a:lstStyle/>
          <a:p>
            <a:pPr algn="l">
              <a:lnSpc>
                <a:spcPct val="120000"/>
              </a:lnSpc>
            </a:pPr>
            <a:r>
              <a:rPr lang="en-US" altLang="zh-CN" sz="2800" dirty="0"/>
              <a:t>…</a:t>
            </a:r>
            <a:endParaRPr lang="zh-CN" altLang="en-US" sz="2800" dirty="0"/>
          </a:p>
        </p:txBody>
      </p:sp>
      <p:sp>
        <p:nvSpPr>
          <p:cNvPr id="27" name="文本框 26">
            <a:extLst>
              <a:ext uri="{FF2B5EF4-FFF2-40B4-BE49-F238E27FC236}">
                <a16:creationId xmlns:a16="http://schemas.microsoft.com/office/drawing/2014/main" id="{6D9F7AB6-B405-4465-BF07-5106F1125D36}"/>
              </a:ext>
            </a:extLst>
          </p:cNvPr>
          <p:cNvSpPr txBox="1"/>
          <p:nvPr/>
        </p:nvSpPr>
        <p:spPr>
          <a:xfrm>
            <a:off x="10438381" y="3951137"/>
            <a:ext cx="376560" cy="469552"/>
          </a:xfrm>
          <a:prstGeom prst="rect">
            <a:avLst/>
          </a:prstGeom>
          <a:noFill/>
        </p:spPr>
        <p:txBody>
          <a:bodyPr wrap="square" lIns="72000" tIns="0" rIns="72000" bIns="0" rtlCol="0" anchor="t">
            <a:spAutoFit/>
          </a:bodyPr>
          <a:lstStyle/>
          <a:p>
            <a:pPr algn="l">
              <a:lnSpc>
                <a:spcPct val="120000"/>
              </a:lnSpc>
            </a:pPr>
            <a:r>
              <a:rPr lang="en-US" altLang="zh-CN" sz="2800" dirty="0"/>
              <a:t>e</a:t>
            </a:r>
            <a:endParaRPr lang="zh-CN" altLang="en-US" sz="2800" dirty="0"/>
          </a:p>
        </p:txBody>
      </p:sp>
      <p:sp>
        <p:nvSpPr>
          <p:cNvPr id="28" name="文本框 27">
            <a:extLst>
              <a:ext uri="{FF2B5EF4-FFF2-40B4-BE49-F238E27FC236}">
                <a16:creationId xmlns:a16="http://schemas.microsoft.com/office/drawing/2014/main" id="{1241F3B4-2C3E-4C34-A513-ADB0863FAE2F}"/>
              </a:ext>
            </a:extLst>
          </p:cNvPr>
          <p:cNvSpPr txBox="1"/>
          <p:nvPr/>
        </p:nvSpPr>
        <p:spPr>
          <a:xfrm>
            <a:off x="9248743" y="2653427"/>
            <a:ext cx="376560" cy="479811"/>
          </a:xfrm>
          <a:prstGeom prst="rect">
            <a:avLst/>
          </a:prstGeom>
          <a:noFill/>
        </p:spPr>
        <p:txBody>
          <a:bodyPr wrap="square" lIns="72000" tIns="0" rIns="72000" bIns="0" rtlCol="0" anchor="t">
            <a:spAutoFit/>
          </a:bodyPr>
          <a:lstStyle/>
          <a:p>
            <a:pPr algn="l">
              <a:lnSpc>
                <a:spcPct val="120000"/>
              </a:lnSpc>
            </a:pPr>
            <a:r>
              <a:rPr lang="en-US" altLang="zh-CN" sz="2800" dirty="0"/>
              <a:t>e</a:t>
            </a:r>
            <a:r>
              <a:rPr lang="zh-CN" altLang="en-US" sz="2800" dirty="0"/>
              <a:t>’</a:t>
            </a:r>
          </a:p>
        </p:txBody>
      </p:sp>
      <p:sp>
        <p:nvSpPr>
          <p:cNvPr id="29" name="文本框 28">
            <a:extLst>
              <a:ext uri="{FF2B5EF4-FFF2-40B4-BE49-F238E27FC236}">
                <a16:creationId xmlns:a16="http://schemas.microsoft.com/office/drawing/2014/main" id="{9DD1A7B5-FB81-4172-9777-3C361F266BF2}"/>
              </a:ext>
            </a:extLst>
          </p:cNvPr>
          <p:cNvSpPr txBox="1"/>
          <p:nvPr/>
        </p:nvSpPr>
        <p:spPr>
          <a:xfrm>
            <a:off x="9248743" y="4296943"/>
            <a:ext cx="376560" cy="479811"/>
          </a:xfrm>
          <a:prstGeom prst="rect">
            <a:avLst/>
          </a:prstGeom>
          <a:noFill/>
        </p:spPr>
        <p:txBody>
          <a:bodyPr wrap="square" lIns="72000" tIns="0" rIns="72000" bIns="0" rtlCol="0" anchor="t">
            <a:spAutoFit/>
          </a:bodyPr>
          <a:lstStyle/>
          <a:p>
            <a:pPr algn="l">
              <a:lnSpc>
                <a:spcPct val="120000"/>
              </a:lnSpc>
            </a:pPr>
            <a:r>
              <a:rPr lang="en-US" altLang="zh-CN" sz="2800" dirty="0"/>
              <a:t>e</a:t>
            </a:r>
            <a:r>
              <a:rPr lang="zh-CN" altLang="en-US" sz="2800" dirty="0"/>
              <a:t>’</a:t>
            </a:r>
          </a:p>
        </p:txBody>
      </p:sp>
    </p:spTree>
    <p:extLst>
      <p:ext uri="{BB962C8B-B14F-4D97-AF65-F5344CB8AC3E}">
        <p14:creationId xmlns:p14="http://schemas.microsoft.com/office/powerpoint/2010/main" val="3229988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C9C35A-10FF-4578-BA71-D374A4B4659D}"/>
              </a:ext>
            </a:extLst>
          </p:cNvPr>
          <p:cNvSpPr>
            <a:spLocks noGrp="1"/>
          </p:cNvSpPr>
          <p:nvPr>
            <p:ph sz="quarter" idx="10"/>
          </p:nvPr>
        </p:nvSpPr>
        <p:spPr/>
        <p:txBody>
          <a:bodyPr/>
          <a:lstStyle/>
          <a:p>
            <a:r>
              <a:rPr lang="zh-CN" altLang="en-US" dirty="0"/>
              <a:t>小组分工</a:t>
            </a:r>
          </a:p>
        </p:txBody>
      </p:sp>
      <p:sp>
        <p:nvSpPr>
          <p:cNvPr id="3" name="文本占位符 2">
            <a:extLst>
              <a:ext uri="{FF2B5EF4-FFF2-40B4-BE49-F238E27FC236}">
                <a16:creationId xmlns:a16="http://schemas.microsoft.com/office/drawing/2014/main" id="{E3B0538F-521B-4E51-9034-DE0AAD580746}"/>
              </a:ext>
            </a:extLst>
          </p:cNvPr>
          <p:cNvSpPr>
            <a:spLocks noGrp="1"/>
          </p:cNvSpPr>
          <p:nvPr>
            <p:ph type="body" sz="quarter" idx="12"/>
          </p:nvPr>
        </p:nvSpPr>
        <p:spPr/>
        <p:txBody>
          <a:bodyPr/>
          <a:lstStyle/>
          <a:p>
            <a:pPr marL="457200" indent="-457200">
              <a:lnSpc>
                <a:spcPct val="100000"/>
              </a:lnSpc>
              <a:buAutoNum type="arabicPeriod"/>
            </a:pPr>
            <a:r>
              <a:rPr lang="zh-CN" altLang="en-US" sz="1800" dirty="0"/>
              <a:t>知识图谱推理概述</a:t>
            </a:r>
            <a:endParaRPr lang="en-US" altLang="zh-CN" sz="1800" dirty="0"/>
          </a:p>
          <a:p>
            <a:pPr marL="457200" indent="-457200">
              <a:lnSpc>
                <a:spcPct val="100000"/>
              </a:lnSpc>
              <a:buAutoNum type="arabicPeriod"/>
            </a:pPr>
            <a:r>
              <a:rPr lang="zh-CN" altLang="en-US" sz="1800" dirty="0"/>
              <a:t>基于本体推理（</a:t>
            </a:r>
            <a:r>
              <a:rPr lang="en-US" altLang="zh-CN" sz="1800" dirty="0"/>
              <a:t>OWL</a:t>
            </a:r>
            <a:r>
              <a:rPr lang="zh-CN" altLang="en-US" sz="1800" dirty="0"/>
              <a:t>、</a:t>
            </a:r>
            <a:r>
              <a:rPr lang="en-US" altLang="zh-CN" sz="1800" dirty="0"/>
              <a:t>Tableaux</a:t>
            </a:r>
            <a:r>
              <a:rPr lang="zh-CN" altLang="en-US" sz="1800" dirty="0"/>
              <a:t>）</a:t>
            </a:r>
            <a:endParaRPr lang="en-US" altLang="zh-CN" sz="1800" dirty="0"/>
          </a:p>
          <a:p>
            <a:pPr marL="457200" indent="-457200">
              <a:lnSpc>
                <a:spcPct val="100000"/>
              </a:lnSpc>
              <a:buAutoNum type="arabicPeriod"/>
            </a:pPr>
            <a:r>
              <a:rPr lang="zh-CN" altLang="en-US" sz="1800" dirty="0"/>
              <a:t>基于逻辑编程推理（</a:t>
            </a:r>
            <a:r>
              <a:rPr lang="en-US" altLang="zh-CN" sz="1800" dirty="0" err="1"/>
              <a:t>Datalog</a:t>
            </a:r>
            <a:r>
              <a:rPr lang="zh-CN" altLang="en-US" sz="1800" dirty="0"/>
              <a:t>、</a:t>
            </a:r>
            <a:r>
              <a:rPr lang="en-US" altLang="zh-CN" sz="1800" dirty="0" err="1"/>
              <a:t>RDFox</a:t>
            </a:r>
            <a:r>
              <a:rPr lang="zh-CN" altLang="en-US" sz="1800" dirty="0"/>
              <a:t>）</a:t>
            </a:r>
            <a:endParaRPr lang="en-US" altLang="zh-CN" sz="1800" dirty="0"/>
          </a:p>
          <a:p>
            <a:pPr marL="457200" indent="-457200">
              <a:lnSpc>
                <a:spcPct val="100000"/>
              </a:lnSpc>
              <a:buAutoNum type="arabicPeriod"/>
            </a:pPr>
            <a:r>
              <a:rPr lang="zh-CN" altLang="en-US" sz="1800" dirty="0"/>
              <a:t>基于查询重写方法（</a:t>
            </a:r>
            <a:r>
              <a:rPr lang="en-US" altLang="zh-CN" sz="1800" dirty="0"/>
              <a:t>ODBA</a:t>
            </a:r>
            <a:r>
              <a:rPr lang="zh-CN" altLang="en-US" sz="1800" dirty="0"/>
              <a:t>）</a:t>
            </a:r>
            <a:endParaRPr lang="en-US" altLang="zh-CN" sz="1800" dirty="0"/>
          </a:p>
          <a:p>
            <a:pPr marL="457200" indent="-457200">
              <a:lnSpc>
                <a:spcPct val="100000"/>
              </a:lnSpc>
              <a:buAutoNum type="arabicPeriod"/>
            </a:pPr>
            <a:r>
              <a:rPr lang="zh-CN" altLang="en-US" sz="1800" dirty="0"/>
              <a:t>基于产生式规则（产生式系统）</a:t>
            </a:r>
            <a:endParaRPr lang="en-US" altLang="zh-CN" sz="1800" dirty="0"/>
          </a:p>
          <a:p>
            <a:pPr marL="457200" indent="-457200">
              <a:lnSpc>
                <a:spcPct val="100000"/>
              </a:lnSpc>
              <a:buFont typeface="Arial" panose="020B0604020202020204" pitchFamily="34" charset="0"/>
              <a:buAutoNum type="arabicPeriod"/>
            </a:pPr>
            <a:r>
              <a:rPr lang="zh-CN" altLang="en-US" sz="1800" dirty="0">
                <a:latin typeface="华文楷体" panose="02010600040101010101" pitchFamily="2" charset="-122"/>
                <a:ea typeface="华文楷体" panose="02010600040101010101" pitchFamily="2" charset="-122"/>
              </a:rPr>
              <a:t>基于统计方法（</a:t>
            </a:r>
            <a:r>
              <a:rPr lang="en-US" altLang="zh-CN" sz="1800" dirty="0">
                <a:latin typeface="华文楷体" panose="02010600040101010101" pitchFamily="2" charset="-122"/>
                <a:ea typeface="华文楷体" panose="02010600040101010101" pitchFamily="2" charset="-122"/>
              </a:rPr>
              <a:t>MLN</a:t>
            </a:r>
            <a:r>
              <a:rPr lang="zh-CN" altLang="en-US" sz="1800" dirty="0">
                <a:latin typeface="华文楷体" panose="02010600040101010101" pitchFamily="2" charset="-122"/>
                <a:ea typeface="华文楷体" panose="02010600040101010101" pitchFamily="2" charset="-122"/>
              </a:rPr>
              <a:t>、</a:t>
            </a:r>
            <a:r>
              <a:rPr lang="en-US" altLang="zh-CN" sz="1800" dirty="0">
                <a:latin typeface="华文楷体" panose="02010600040101010101" pitchFamily="2" charset="-122"/>
                <a:ea typeface="华文楷体" panose="02010600040101010101" pitchFamily="2" charset="-122"/>
              </a:rPr>
              <a:t>LSP</a:t>
            </a:r>
            <a:r>
              <a:rPr lang="zh-CN" altLang="en-US" sz="1800" dirty="0">
                <a:latin typeface="华文楷体" panose="02010600040101010101" pitchFamily="2" charset="-122"/>
                <a:ea typeface="华文楷体" panose="02010600040101010101" pitchFamily="2" charset="-122"/>
              </a:rPr>
              <a:t>）</a:t>
            </a:r>
            <a:endParaRPr lang="en-US" altLang="zh-CN" sz="1800" dirty="0"/>
          </a:p>
          <a:p>
            <a:pPr marL="457200" indent="-457200">
              <a:lnSpc>
                <a:spcPct val="100000"/>
              </a:lnSpc>
              <a:buFont typeface="Arial" panose="020B0604020202020204" pitchFamily="34" charset="0"/>
              <a:buAutoNum type="arabicPeriod"/>
            </a:pPr>
            <a:r>
              <a:rPr lang="zh-CN" altLang="en-US" sz="1800" dirty="0">
                <a:latin typeface="华文楷体" panose="02010600040101010101" pitchFamily="2" charset="-122"/>
                <a:ea typeface="华文楷体" panose="02010600040101010101" pitchFamily="2" charset="-122"/>
              </a:rPr>
              <a:t>基于规则推理（</a:t>
            </a:r>
            <a:r>
              <a:rPr lang="en-US" altLang="zh-CN" sz="1800" dirty="0">
                <a:latin typeface="华文楷体" panose="02010600040101010101" pitchFamily="2" charset="-122"/>
                <a:ea typeface="华文楷体" panose="02010600040101010101" pitchFamily="2" charset="-122"/>
              </a:rPr>
              <a:t>AMIE</a:t>
            </a:r>
            <a:r>
              <a:rPr lang="zh-CN" altLang="en-US" sz="1800" dirty="0">
                <a:latin typeface="华文楷体" panose="02010600040101010101" pitchFamily="2" charset="-122"/>
                <a:ea typeface="华文楷体" panose="02010600040101010101" pitchFamily="2" charset="-122"/>
              </a:rPr>
              <a:t>）</a:t>
            </a:r>
            <a:endParaRPr lang="en-US" altLang="zh-CN" sz="1800" dirty="0">
              <a:latin typeface="华文楷体" panose="02010600040101010101" pitchFamily="2" charset="-122"/>
              <a:ea typeface="华文楷体" panose="02010600040101010101" pitchFamily="2" charset="-122"/>
            </a:endParaRPr>
          </a:p>
          <a:p>
            <a:pPr marL="457200" indent="-457200">
              <a:lnSpc>
                <a:spcPct val="100000"/>
              </a:lnSpc>
              <a:buFont typeface="Arial" panose="020B0604020202020204" pitchFamily="34" charset="0"/>
              <a:buAutoNum type="arabicPeriod"/>
            </a:pPr>
            <a:r>
              <a:rPr lang="zh-CN" altLang="en-US" sz="1800" dirty="0">
                <a:latin typeface="华文楷体" panose="02010600040101010101" pitchFamily="2" charset="-122"/>
                <a:ea typeface="华文楷体" panose="02010600040101010101" pitchFamily="2" charset="-122"/>
              </a:rPr>
              <a:t>基于路径排名算法（</a:t>
            </a:r>
            <a:r>
              <a:rPr lang="en-US" altLang="zh-CN" sz="1800" dirty="0">
                <a:latin typeface="华文楷体" panose="02010600040101010101" pitchFamily="2" charset="-122"/>
                <a:ea typeface="华文楷体" panose="02010600040101010101" pitchFamily="2" charset="-122"/>
              </a:rPr>
              <a:t>PRA</a:t>
            </a:r>
            <a:r>
              <a:rPr lang="zh-CN" altLang="en-US" sz="1800" dirty="0">
                <a:latin typeface="华文楷体" panose="02010600040101010101" pitchFamily="2" charset="-122"/>
                <a:ea typeface="华文楷体" panose="02010600040101010101" pitchFamily="2" charset="-122"/>
              </a:rPr>
              <a:t>）</a:t>
            </a:r>
            <a:endParaRPr lang="en-US" altLang="zh-CN" sz="1800" dirty="0">
              <a:latin typeface="华文楷体" panose="02010600040101010101" pitchFamily="2" charset="-122"/>
              <a:ea typeface="华文楷体" panose="02010600040101010101" pitchFamily="2" charset="-122"/>
            </a:endParaRPr>
          </a:p>
          <a:p>
            <a:pPr marL="457200" indent="-457200">
              <a:lnSpc>
                <a:spcPct val="100000"/>
              </a:lnSpc>
              <a:buFont typeface="Arial" panose="020B0604020202020204" pitchFamily="34" charset="0"/>
              <a:buAutoNum type="arabicPeriod"/>
            </a:pPr>
            <a:r>
              <a:rPr lang="zh-CN" altLang="en-US" sz="1800" dirty="0"/>
              <a:t>基于神经网络结构推理（单跳、多跳、组合等）</a:t>
            </a:r>
            <a:endParaRPr lang="en-US" altLang="zh-CN" sz="1800" dirty="0"/>
          </a:p>
          <a:p>
            <a:pPr marL="457200" indent="-457200">
              <a:lnSpc>
                <a:spcPct val="100000"/>
              </a:lnSpc>
              <a:buFont typeface="Arial" panose="020B0604020202020204" pitchFamily="34" charset="0"/>
              <a:buAutoNum type="arabicPeriod"/>
            </a:pPr>
            <a:r>
              <a:rPr lang="zh-CN" altLang="en-US" sz="1800" dirty="0">
                <a:latin typeface="华文楷体" panose="02010600040101010101" pitchFamily="2" charset="-122"/>
                <a:ea typeface="华文楷体" panose="02010600040101010101" pitchFamily="2" charset="-122"/>
              </a:rPr>
              <a:t>基于神经网络语义推理（</a:t>
            </a:r>
            <a:r>
              <a:rPr lang="en-US" altLang="zh-CN" sz="1800" dirty="0" err="1">
                <a:latin typeface="华文楷体" panose="02010600040101010101" pitchFamily="2" charset="-122"/>
                <a:ea typeface="华文楷体" panose="02010600040101010101" pitchFamily="2" charset="-122"/>
              </a:rPr>
              <a:t>ProjE</a:t>
            </a:r>
            <a:r>
              <a:rPr lang="zh-CN" altLang="en-US" sz="1800" dirty="0">
                <a:latin typeface="华文楷体" panose="02010600040101010101" pitchFamily="2" charset="-122"/>
                <a:ea typeface="华文楷体" panose="02010600040101010101" pitchFamily="2" charset="-122"/>
              </a:rPr>
              <a:t>、</a:t>
            </a:r>
            <a:r>
              <a:rPr lang="en-US" altLang="zh-CN" sz="1800" dirty="0">
                <a:latin typeface="华文楷体" panose="02010600040101010101" pitchFamily="2" charset="-122"/>
                <a:ea typeface="华文楷体" panose="02010600040101010101" pitchFamily="2" charset="-122"/>
              </a:rPr>
              <a:t>Con-Mask</a:t>
            </a:r>
            <a:r>
              <a:rPr lang="zh-CN" altLang="en-US" sz="1800" dirty="0">
                <a:latin typeface="华文楷体" panose="02010600040101010101" pitchFamily="2" charset="-122"/>
                <a:ea typeface="华文楷体" panose="02010600040101010101" pitchFamily="2" charset="-122"/>
              </a:rPr>
              <a:t>）</a:t>
            </a:r>
            <a:endParaRPr lang="en-US" altLang="zh-CN" sz="1800" dirty="0">
              <a:latin typeface="华文楷体" panose="02010600040101010101" pitchFamily="2" charset="-122"/>
              <a:ea typeface="华文楷体" panose="02010600040101010101" pitchFamily="2" charset="-122"/>
            </a:endParaRPr>
          </a:p>
          <a:p>
            <a:pPr marL="457200" indent="-457200">
              <a:lnSpc>
                <a:spcPct val="100000"/>
              </a:lnSpc>
              <a:buFont typeface="Arial" panose="020B0604020202020204" pitchFamily="34" charset="0"/>
              <a:buAutoNum type="arabicPeriod"/>
            </a:pPr>
            <a:r>
              <a:rPr lang="zh-CN" altLang="en-US" sz="1800" dirty="0"/>
              <a:t>基于强化学习推理</a:t>
            </a:r>
            <a:endParaRPr lang="en-US" altLang="zh-CN" sz="1800" dirty="0"/>
          </a:p>
          <a:p>
            <a:pPr marL="457200" indent="-457200">
              <a:lnSpc>
                <a:spcPct val="100000"/>
              </a:lnSpc>
              <a:buFont typeface="Arial" panose="020B0604020202020204" pitchFamily="34" charset="0"/>
              <a:buAutoNum type="arabicPeriod"/>
            </a:pPr>
            <a:r>
              <a:rPr lang="zh-CN" altLang="en-US" sz="1800" dirty="0"/>
              <a:t>图神经网络与知识图谱推理</a:t>
            </a:r>
          </a:p>
          <a:p>
            <a:pPr marL="457200" indent="-457200">
              <a:buFont typeface="Arial" panose="020B0604020202020204" pitchFamily="34" charset="0"/>
              <a:buAutoNum type="arabicPeriod"/>
            </a:pPr>
            <a:endParaRPr lang="zh-CN" altLang="en-US" dirty="0">
              <a:latin typeface="华文楷体" panose="02010600040101010101" pitchFamily="2" charset="-122"/>
              <a:ea typeface="华文楷体" panose="02010600040101010101" pitchFamily="2" charset="-122"/>
            </a:endParaRPr>
          </a:p>
          <a:p>
            <a:pPr marL="457200" indent="-457200">
              <a:buAutoNum type="arabicPeriod"/>
            </a:pPr>
            <a:endParaRPr lang="en-US" altLang="zh-CN" dirty="0"/>
          </a:p>
          <a:p>
            <a:pPr marL="457200" indent="-457200">
              <a:buAutoNum type="arabicPeriod"/>
            </a:pPr>
            <a:endParaRPr lang="zh-CN" altLang="en-US" dirty="0"/>
          </a:p>
        </p:txBody>
      </p:sp>
    </p:spTree>
    <p:extLst>
      <p:ext uri="{BB962C8B-B14F-4D97-AF65-F5344CB8AC3E}">
        <p14:creationId xmlns:p14="http://schemas.microsoft.com/office/powerpoint/2010/main" val="3741036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A1741A7-099B-4C48-85F5-19DF019FEE53}"/>
              </a:ext>
            </a:extLst>
          </p:cNvPr>
          <p:cNvSpPr>
            <a:spLocks noGrp="1"/>
          </p:cNvSpPr>
          <p:nvPr>
            <p:ph type="title"/>
          </p:nvPr>
        </p:nvSpPr>
        <p:spPr/>
        <p:txBody>
          <a:bodyPr/>
          <a:lstStyle/>
          <a:p>
            <a:r>
              <a:rPr lang="zh-CN" altLang="en-US" dirty="0">
                <a:latin typeface="+mn-lt"/>
                <a:ea typeface="+mn-ea"/>
                <a:cs typeface="+mn-ea"/>
                <a:sym typeface="+mn-lt"/>
              </a:rPr>
              <a:t>基于图结构的推理</a:t>
            </a:r>
            <a:r>
              <a:rPr lang="en-US" altLang="zh-CN" dirty="0">
                <a:latin typeface="+mn-lt"/>
                <a:ea typeface="+mn-ea"/>
                <a:cs typeface="+mn-ea"/>
                <a:sym typeface="+mn-lt"/>
              </a:rPr>
              <a:t>——PRA</a:t>
            </a:r>
            <a:endParaRPr lang="en-US" dirty="0">
              <a:latin typeface="+mn-lt"/>
              <a:ea typeface="+mn-ea"/>
              <a:cs typeface="+mn-ea"/>
              <a:sym typeface="+mn-lt"/>
            </a:endParaRPr>
          </a:p>
        </p:txBody>
      </p:sp>
      <p:sp>
        <p:nvSpPr>
          <p:cNvPr id="9" name="灯片编号占位符 2">
            <a:extLst>
              <a:ext uri="{FF2B5EF4-FFF2-40B4-BE49-F238E27FC236}">
                <a16:creationId xmlns:a16="http://schemas.microsoft.com/office/drawing/2014/main" id="{58F3D906-B21F-4B27-A8BC-84B8B7DD9F77}"/>
              </a:ext>
            </a:extLst>
          </p:cNvPr>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a:cs typeface="+mn-ea"/>
                <a:sym typeface="+mn-lt"/>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srgbClr val="000000">
                  <a:tint val="75000"/>
                </a:srgbClr>
              </a:solidFill>
              <a:effectLst/>
              <a:uLnTx/>
              <a:uFillTx/>
              <a:latin typeface="Arial"/>
              <a:cs typeface="+mn-ea"/>
              <a:sym typeface="+mn-lt"/>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3D03DC3-AF12-4F9E-93B9-7577560F49C4}"/>
                  </a:ext>
                </a:extLst>
              </p:cNvPr>
              <p:cNvSpPr txBox="1"/>
              <p:nvPr/>
            </p:nvSpPr>
            <p:spPr>
              <a:xfrm>
                <a:off x="975479" y="1124378"/>
                <a:ext cx="10636634" cy="4721485"/>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zh-CN" altLang="en-US" sz="2800" dirty="0">
                    <a:solidFill>
                      <a:srgbClr val="000000"/>
                    </a:solidFill>
                    <a:latin typeface="Arial"/>
                  </a:rPr>
                  <a:t>对于路径集</a:t>
                </a:r>
                <a:r>
                  <a:rPr lang="en-US" altLang="zh-CN" sz="2800" dirty="0">
                    <a:solidFill>
                      <a:srgbClr val="000000"/>
                    </a:solidFill>
                    <a:latin typeface="Arial"/>
                  </a:rPr>
                  <a:t>PL = {P</a:t>
                </a:r>
                <a:r>
                  <a:rPr lang="en-US" altLang="zh-CN" sz="2000" dirty="0">
                    <a:solidFill>
                      <a:srgbClr val="000000"/>
                    </a:solidFill>
                    <a:latin typeface="Arial"/>
                  </a:rPr>
                  <a:t>1</a:t>
                </a:r>
                <a:r>
                  <a:rPr lang="en-US" altLang="zh-CN" sz="2800" dirty="0">
                    <a:solidFill>
                      <a:srgbClr val="000000"/>
                    </a:solidFill>
                    <a:latin typeface="Arial"/>
                  </a:rPr>
                  <a:t>, P</a:t>
                </a:r>
                <a:r>
                  <a:rPr lang="en-US" altLang="zh-CN" sz="2000" dirty="0">
                    <a:solidFill>
                      <a:srgbClr val="000000"/>
                    </a:solidFill>
                    <a:latin typeface="Arial"/>
                  </a:rPr>
                  <a:t>2</a:t>
                </a:r>
                <a:r>
                  <a:rPr lang="en-US" altLang="zh-CN" sz="2800" dirty="0">
                    <a:solidFill>
                      <a:srgbClr val="000000"/>
                    </a:solidFill>
                    <a:latin typeface="Arial"/>
                  </a:rPr>
                  <a:t>, … </a:t>
                </a:r>
                <a:r>
                  <a:rPr lang="en-US" altLang="zh-CN" sz="2800" dirty="0" err="1">
                    <a:solidFill>
                      <a:srgbClr val="000000"/>
                    </a:solidFill>
                    <a:latin typeface="Arial"/>
                  </a:rPr>
                  <a:t>P</a:t>
                </a:r>
                <a:r>
                  <a:rPr lang="en-US" altLang="zh-CN" sz="2000" dirty="0" err="1">
                    <a:solidFill>
                      <a:srgbClr val="000000"/>
                    </a:solidFill>
                    <a:latin typeface="Arial"/>
                  </a:rPr>
                  <a:t>n</a:t>
                </a:r>
                <a:r>
                  <a:rPr lang="en-US" altLang="zh-CN" sz="2800" dirty="0">
                    <a:solidFill>
                      <a:srgbClr val="000000"/>
                    </a:solidFill>
                    <a:latin typeface="Arial"/>
                  </a:rPr>
                  <a:t>}</a:t>
                </a:r>
                <a:r>
                  <a:rPr lang="zh-CN" altLang="en-US" sz="2800" dirty="0">
                    <a:solidFill>
                      <a:srgbClr val="000000"/>
                    </a:solidFill>
                    <a:latin typeface="Arial"/>
                  </a:rPr>
                  <a:t>（长度小于等于 </a:t>
                </a:r>
                <a:r>
                  <a:rPr lang="en-US" altLang="zh-CN" sz="2800" dirty="0">
                    <a:solidFill>
                      <a:srgbClr val="000000"/>
                    </a:solidFill>
                    <a:latin typeface="Arial"/>
                  </a:rPr>
                  <a:t>L </a:t>
                </a:r>
                <a:r>
                  <a:rPr lang="zh-CN" altLang="en-US" sz="2800" dirty="0">
                    <a:solidFill>
                      <a:srgbClr val="000000"/>
                    </a:solidFill>
                    <a:latin typeface="Arial"/>
                  </a:rPr>
                  <a:t>的路径集合），</a:t>
                </a:r>
                <a:endParaRPr lang="en-US" altLang="zh-CN" sz="2800" dirty="0">
                  <a:solidFill>
                    <a:srgbClr val="000000"/>
                  </a:solidFill>
                  <a:latin typeface="Arial"/>
                </a:endParaRPr>
              </a:p>
              <a:p>
                <a:pPr marL="0" marR="0" lvl="0" indent="0" algn="l" defTabSz="457200" rtl="0" eaLnBrk="1" fontAlgn="auto" latinLnBrk="0" hangingPunct="1">
                  <a:lnSpc>
                    <a:spcPct val="150000"/>
                  </a:lnSpc>
                  <a:spcBef>
                    <a:spcPts val="0"/>
                  </a:spcBef>
                  <a:spcAft>
                    <a:spcPts val="0"/>
                  </a:spcAft>
                  <a:buClrTx/>
                  <a:buSzTx/>
                  <a:buFontTx/>
                  <a:buNone/>
                  <a:tabLst/>
                  <a:defRPr/>
                </a:pPr>
                <a:r>
                  <a:rPr lang="zh-CN" altLang="en-US" sz="2800" dirty="0">
                    <a:solidFill>
                      <a:srgbClr val="000000"/>
                    </a:solidFill>
                    <a:latin typeface="Arial"/>
                  </a:rPr>
                  <a:t>一个头实体与尾实体的组合得分计算如下：</a:t>
                </a:r>
                <a:endParaRPr lang="en-US" altLang="zh-CN" sz="2800" dirty="0">
                  <a:solidFill>
                    <a:srgbClr val="000000"/>
                  </a:solidFill>
                  <a:latin typeface="Arial"/>
                </a:endParaRPr>
              </a:p>
              <a:p>
                <a:pPr lvl="0" defTabSz="457200">
                  <a:lnSpc>
                    <a:spcPct val="150000"/>
                  </a:lnSpc>
                  <a:defRPr/>
                </a:pPr>
                <a:r>
                  <a:rPr lang="en-US" altLang="zh-CN" sz="2800" dirty="0">
                    <a:solidFill>
                      <a:srgbClr val="000000"/>
                    </a:solidFill>
                    <a:latin typeface="Arial"/>
                  </a:rPr>
                  <a:t>score(e; s) = </a:t>
                </a:r>
                <a14:m>
                  <m:oMath xmlns:m="http://schemas.openxmlformats.org/officeDocument/2006/math">
                    <m:nary>
                      <m:naryPr>
                        <m:chr m:val="∑"/>
                        <m:supHide m:val="on"/>
                        <m:ctrlPr>
                          <a:rPr lang="en-US" altLang="zh-CN" sz="2800" i="1" smtClean="0">
                            <a:solidFill>
                              <a:srgbClr val="000000"/>
                            </a:solidFill>
                            <a:latin typeface="Cambria Math" panose="02040503050406030204" pitchFamily="18" charset="0"/>
                          </a:rPr>
                        </m:ctrlPr>
                      </m:naryPr>
                      <m:sub>
                        <m:r>
                          <m:rPr>
                            <m:brk m:alnAt="7"/>
                          </m:rPr>
                          <a:rPr lang="en-US" altLang="zh-CN" sz="2800" b="0" i="1" smtClean="0">
                            <a:solidFill>
                              <a:srgbClr val="000000"/>
                            </a:solidFill>
                            <a:latin typeface="Cambria Math" panose="02040503050406030204" pitchFamily="18" charset="0"/>
                          </a:rPr>
                          <m:t>𝑃</m:t>
                        </m:r>
                        <m:r>
                          <a:rPr lang="zh-CN" altLang="en-US" sz="2800" i="1">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𝑃𝐿</m:t>
                        </m:r>
                      </m:sub>
                      <m:sup/>
                      <m:e>
                        <m:r>
                          <m:rPr>
                            <m:nor/>
                          </m:rPr>
                          <a:rPr lang="en-US" altLang="zh-CN" sz="2800">
                            <a:solidFill>
                              <a:srgbClr val="000000"/>
                            </a:solidFill>
                          </a:rPr>
                          <m:t>h</m:t>
                        </m:r>
                        <m:r>
                          <m:rPr>
                            <m:nor/>
                          </m:rPr>
                          <a:rPr lang="en-US" altLang="zh-CN">
                            <a:solidFill>
                              <a:srgbClr val="000000"/>
                            </a:solidFill>
                          </a:rPr>
                          <m:t>s</m:t>
                        </m:r>
                        <m:r>
                          <m:rPr>
                            <m:nor/>
                          </m:rPr>
                          <a:rPr lang="en-US" altLang="zh-CN" dirty="0">
                            <a:solidFill>
                              <a:srgbClr val="000000"/>
                            </a:solidFill>
                          </a:rPr>
                          <m:t>,</m:t>
                        </m:r>
                        <m:r>
                          <m:rPr>
                            <m:nor/>
                          </m:rPr>
                          <a:rPr lang="en-US" altLang="zh-CN" dirty="0">
                            <a:solidFill>
                              <a:srgbClr val="000000"/>
                            </a:solidFill>
                          </a:rPr>
                          <m:t>p</m:t>
                        </m:r>
                        <m:r>
                          <m:rPr>
                            <m:nor/>
                          </m:rPr>
                          <a:rPr lang="en-US" altLang="zh-CN" sz="2800" dirty="0">
                            <a:solidFill>
                              <a:srgbClr val="000000"/>
                            </a:solidFill>
                          </a:rPr>
                          <m:t>(</m:t>
                        </m:r>
                        <m:r>
                          <m:rPr>
                            <m:nor/>
                          </m:rPr>
                          <a:rPr lang="en-US" altLang="zh-CN" sz="2800" dirty="0">
                            <a:solidFill>
                              <a:srgbClr val="000000"/>
                            </a:solidFill>
                          </a:rPr>
                          <m:t>e</m:t>
                        </m:r>
                        <m:r>
                          <m:rPr>
                            <m:nor/>
                          </m:rPr>
                          <a:rPr lang="en-US" altLang="zh-CN" sz="2800" dirty="0">
                            <a:solidFill>
                              <a:srgbClr val="000000"/>
                            </a:solidFill>
                          </a:rPr>
                          <m:t>)</m:t>
                        </m:r>
                      </m:e>
                    </m:nary>
                  </m:oMath>
                </a14:m>
                <a:r>
                  <a:rPr lang="el-GR" altLang="zh-CN" sz="2800" dirty="0">
                    <a:solidFill>
                      <a:srgbClr val="000000"/>
                    </a:solidFill>
                    <a:latin typeface="Arial"/>
                  </a:rPr>
                  <a:t>θ</a:t>
                </a:r>
                <a:r>
                  <a:rPr lang="en-US" altLang="zh-CN" sz="2000" dirty="0">
                    <a:solidFill>
                      <a:srgbClr val="000000"/>
                    </a:solidFill>
                    <a:latin typeface="Arial"/>
                  </a:rPr>
                  <a:t>P</a:t>
                </a:r>
              </a:p>
              <a:p>
                <a:pPr lvl="0" defTabSz="457200">
                  <a:lnSpc>
                    <a:spcPct val="150000"/>
                  </a:lnSpc>
                  <a:defRPr/>
                </a:pPr>
                <a:endParaRPr lang="en-US" altLang="zh-CN" sz="1200" dirty="0">
                  <a:solidFill>
                    <a:srgbClr val="000000"/>
                  </a:solidFill>
                  <a:latin typeface="Arial"/>
                </a:endParaRPr>
              </a:p>
              <a:p>
                <a:pPr lvl="0" defTabSz="457200">
                  <a:lnSpc>
                    <a:spcPct val="150000"/>
                  </a:lnSpc>
                  <a:defRPr/>
                </a:pPr>
                <a:r>
                  <a:rPr lang="zh-CN" altLang="en-US" sz="2800" dirty="0">
                    <a:solidFill>
                      <a:srgbClr val="000000"/>
                    </a:solidFill>
                    <a:latin typeface="Arial"/>
                  </a:rPr>
                  <a:t>已知一个关系 </a:t>
                </a:r>
                <a:r>
                  <a:rPr lang="en-US" altLang="zh-CN" sz="2800" dirty="0">
                    <a:solidFill>
                      <a:srgbClr val="000000"/>
                    </a:solidFill>
                    <a:latin typeface="Arial"/>
                  </a:rPr>
                  <a:t>R </a:t>
                </a:r>
                <a:r>
                  <a:rPr lang="zh-CN" altLang="en-US" sz="2800" dirty="0">
                    <a:solidFill>
                      <a:srgbClr val="000000"/>
                    </a:solidFill>
                    <a:latin typeface="Arial"/>
                  </a:rPr>
                  <a:t>与一个节点对集</a:t>
                </a:r>
                <a:r>
                  <a:rPr lang="en-US" altLang="zh-CN" sz="2800" dirty="0">
                    <a:solidFill>
                      <a:srgbClr val="000000"/>
                    </a:solidFill>
                    <a:latin typeface="Arial"/>
                  </a:rPr>
                  <a:t>{ (</a:t>
                </a:r>
                <a:r>
                  <a:rPr lang="en-US" altLang="zh-CN" sz="2800" dirty="0" err="1">
                    <a:solidFill>
                      <a:srgbClr val="000000"/>
                    </a:solidFill>
                    <a:latin typeface="Arial"/>
                  </a:rPr>
                  <a:t>s</a:t>
                </a:r>
                <a:r>
                  <a:rPr lang="en-US" altLang="zh-CN" sz="2000" dirty="0" err="1">
                    <a:solidFill>
                      <a:srgbClr val="000000"/>
                    </a:solidFill>
                    <a:latin typeface="Arial"/>
                  </a:rPr>
                  <a:t>i</a:t>
                </a:r>
                <a:r>
                  <a:rPr lang="en-US" altLang="zh-CN" sz="2800" dirty="0">
                    <a:solidFill>
                      <a:srgbClr val="000000"/>
                    </a:solidFill>
                    <a:latin typeface="Arial"/>
                  </a:rPr>
                  <a:t>, </a:t>
                </a:r>
                <a:r>
                  <a:rPr lang="en-US" altLang="zh-CN" sz="2800" dirty="0" err="1">
                    <a:solidFill>
                      <a:srgbClr val="000000"/>
                    </a:solidFill>
                    <a:latin typeface="Arial"/>
                  </a:rPr>
                  <a:t>e</a:t>
                </a:r>
                <a:r>
                  <a:rPr lang="en-US" altLang="zh-CN" sz="2000" dirty="0" err="1">
                    <a:solidFill>
                      <a:srgbClr val="000000"/>
                    </a:solidFill>
                    <a:latin typeface="Arial"/>
                  </a:rPr>
                  <a:t>i</a:t>
                </a:r>
                <a:r>
                  <a:rPr lang="en-US" altLang="zh-CN" sz="2800" dirty="0">
                    <a:solidFill>
                      <a:srgbClr val="000000"/>
                    </a:solidFill>
                    <a:latin typeface="Arial"/>
                  </a:rPr>
                  <a:t>) }</a:t>
                </a:r>
                <a:r>
                  <a:rPr lang="zh-CN" altLang="en-US" sz="2800" dirty="0">
                    <a:solidFill>
                      <a:srgbClr val="000000"/>
                    </a:solidFill>
                    <a:latin typeface="Arial"/>
                  </a:rPr>
                  <a:t>，若是已知</a:t>
                </a:r>
                <a:r>
                  <a:rPr lang="en-US" altLang="zh-CN" sz="2800" dirty="0">
                    <a:solidFill>
                      <a:srgbClr val="000000"/>
                    </a:solidFill>
                    <a:latin typeface="Arial"/>
                  </a:rPr>
                  <a:t>R (</a:t>
                </a:r>
                <a:r>
                  <a:rPr lang="en-US" altLang="zh-CN" sz="2800" dirty="0" err="1">
                    <a:solidFill>
                      <a:srgbClr val="000000"/>
                    </a:solidFill>
                    <a:latin typeface="Arial"/>
                  </a:rPr>
                  <a:t>s</a:t>
                </a:r>
                <a:r>
                  <a:rPr lang="en-US" altLang="zh-CN" sz="2000" dirty="0" err="1">
                    <a:solidFill>
                      <a:srgbClr val="000000"/>
                    </a:solidFill>
                    <a:latin typeface="Arial"/>
                  </a:rPr>
                  <a:t>i</a:t>
                </a:r>
                <a:r>
                  <a:rPr lang="en-US" altLang="zh-CN" sz="2800" dirty="0">
                    <a:solidFill>
                      <a:srgbClr val="000000"/>
                    </a:solidFill>
                    <a:latin typeface="Arial"/>
                  </a:rPr>
                  <a:t>, </a:t>
                </a:r>
                <a:r>
                  <a:rPr lang="en-US" altLang="zh-CN" sz="2800" dirty="0" err="1">
                    <a:solidFill>
                      <a:srgbClr val="000000"/>
                    </a:solidFill>
                    <a:latin typeface="Arial"/>
                  </a:rPr>
                  <a:t>e</a:t>
                </a:r>
                <a:r>
                  <a:rPr lang="en-US" altLang="zh-CN" sz="2000" dirty="0" err="1">
                    <a:solidFill>
                      <a:srgbClr val="000000"/>
                    </a:solidFill>
                    <a:latin typeface="Arial"/>
                  </a:rPr>
                  <a:t>i</a:t>
                </a:r>
                <a:r>
                  <a:rPr lang="en-US" altLang="zh-CN" sz="2800" dirty="0">
                    <a:solidFill>
                      <a:srgbClr val="000000"/>
                    </a:solidFill>
                    <a:latin typeface="Arial"/>
                  </a:rPr>
                  <a:t>) </a:t>
                </a:r>
                <a:r>
                  <a:rPr lang="zh-CN" altLang="en-US" sz="2800" dirty="0">
                    <a:solidFill>
                      <a:srgbClr val="000000"/>
                    </a:solidFill>
                    <a:latin typeface="Arial"/>
                  </a:rPr>
                  <a:t>是否存在，那么可以构建训练集</a:t>
                </a:r>
                <a:r>
                  <a:rPr lang="en-US" altLang="zh-CN" sz="2800" dirty="0">
                    <a:solidFill>
                      <a:srgbClr val="000000"/>
                    </a:solidFill>
                    <a:latin typeface="Arial"/>
                  </a:rPr>
                  <a:t>D = { (</a:t>
                </a:r>
                <a:r>
                  <a:rPr lang="en-US" altLang="zh-CN" sz="2800" b="1" dirty="0">
                    <a:solidFill>
                      <a:srgbClr val="000000"/>
                    </a:solidFill>
                    <a:latin typeface="Arial"/>
                  </a:rPr>
                  <a:t>x</a:t>
                </a:r>
                <a:r>
                  <a:rPr lang="en-US" altLang="zh-CN" sz="2000" dirty="0">
                    <a:solidFill>
                      <a:srgbClr val="000000"/>
                    </a:solidFill>
                    <a:latin typeface="Arial"/>
                  </a:rPr>
                  <a:t>i</a:t>
                </a:r>
                <a:r>
                  <a:rPr lang="en-US" altLang="zh-CN" sz="2800" dirty="0">
                    <a:solidFill>
                      <a:srgbClr val="000000"/>
                    </a:solidFill>
                    <a:latin typeface="Arial"/>
                  </a:rPr>
                  <a:t>, </a:t>
                </a:r>
                <a:r>
                  <a:rPr lang="en-US" altLang="zh-CN" sz="2800" dirty="0" err="1">
                    <a:solidFill>
                      <a:srgbClr val="000000"/>
                    </a:solidFill>
                    <a:latin typeface="Arial"/>
                  </a:rPr>
                  <a:t>y</a:t>
                </a:r>
                <a:r>
                  <a:rPr lang="en-US" altLang="zh-CN" sz="2000" dirty="0" err="1">
                    <a:solidFill>
                      <a:srgbClr val="000000"/>
                    </a:solidFill>
                    <a:latin typeface="Arial"/>
                  </a:rPr>
                  <a:t>i</a:t>
                </a:r>
                <a:r>
                  <a:rPr lang="en-US" altLang="zh-CN" sz="2800" dirty="0">
                    <a:solidFill>
                      <a:srgbClr val="000000"/>
                    </a:solidFill>
                    <a:latin typeface="Arial"/>
                  </a:rPr>
                  <a:t>) }</a:t>
                </a:r>
                <a:r>
                  <a:rPr lang="zh-CN" altLang="en-US" sz="2800" dirty="0">
                    <a:solidFill>
                      <a:srgbClr val="000000"/>
                    </a:solidFill>
                    <a:latin typeface="Arial"/>
                  </a:rPr>
                  <a:t>，其中：</a:t>
                </a:r>
                <a:endParaRPr lang="en-US" altLang="zh-CN" sz="2800" dirty="0">
                  <a:solidFill>
                    <a:srgbClr val="000000"/>
                  </a:solidFill>
                  <a:latin typeface="Arial"/>
                </a:endParaRPr>
              </a:p>
              <a:p>
                <a:pPr lvl="0" defTabSz="457200">
                  <a:lnSpc>
                    <a:spcPct val="150000"/>
                  </a:lnSpc>
                  <a:defRPr/>
                </a:pPr>
                <a:r>
                  <a:rPr lang="en-US" altLang="zh-CN" sz="2800" b="1" dirty="0">
                    <a:solidFill>
                      <a:srgbClr val="000000"/>
                    </a:solidFill>
                    <a:latin typeface="Arial"/>
                  </a:rPr>
                  <a:t>x</a:t>
                </a:r>
                <a:r>
                  <a:rPr lang="en-US" altLang="zh-CN" sz="2000" dirty="0">
                    <a:solidFill>
                      <a:srgbClr val="000000"/>
                    </a:solidFill>
                    <a:latin typeface="Arial"/>
                  </a:rPr>
                  <a:t>i</a:t>
                </a:r>
                <a:r>
                  <a:rPr lang="en-US" altLang="zh-CN" sz="2800" dirty="0">
                    <a:solidFill>
                      <a:srgbClr val="000000"/>
                    </a:solidFill>
                    <a:latin typeface="Arial"/>
                  </a:rPr>
                  <a:t> </a:t>
                </a:r>
                <a:r>
                  <a:rPr lang="zh-CN" altLang="en-US" sz="2800" dirty="0">
                    <a:solidFill>
                      <a:srgbClr val="000000"/>
                    </a:solidFill>
                    <a:latin typeface="Arial"/>
                  </a:rPr>
                  <a:t>是一个向量，第 </a:t>
                </a:r>
                <a:r>
                  <a:rPr lang="en-US" altLang="zh-CN" sz="2800" dirty="0">
                    <a:solidFill>
                      <a:srgbClr val="000000"/>
                    </a:solidFill>
                    <a:latin typeface="Arial"/>
                  </a:rPr>
                  <a:t>j </a:t>
                </a:r>
                <a:r>
                  <a:rPr lang="zh-CN" altLang="en-US" sz="2800" dirty="0">
                    <a:solidFill>
                      <a:srgbClr val="000000"/>
                    </a:solidFill>
                    <a:latin typeface="Arial"/>
                  </a:rPr>
                  <a:t>项是</a:t>
                </a:r>
                <a14:m>
                  <m:oMath xmlns:m="http://schemas.openxmlformats.org/officeDocument/2006/math">
                    <m:r>
                      <m:rPr>
                        <m:nor/>
                      </m:rPr>
                      <a:rPr kumimoji="0" lang="en-US" altLang="zh-CN" sz="2800" b="0" i="0" u="none" strike="noStrike" kern="1200" cap="none" spc="0" normalizeH="0" baseline="0" noProof="0" dirty="0" smtClean="0">
                        <a:ln>
                          <a:noFill/>
                        </a:ln>
                        <a:solidFill>
                          <a:srgbClr val="000000"/>
                        </a:solidFill>
                        <a:effectLst/>
                        <a:uLnTx/>
                        <a:uFillTx/>
                        <a:latin typeface="Arial"/>
                        <a:cs typeface="+mn-cs"/>
                      </a:rPr>
                      <m:t>h</m:t>
                    </m:r>
                    <m:r>
                      <m:rPr>
                        <m:nor/>
                      </m:rPr>
                      <a:rPr kumimoji="0" lang="en-US" altLang="zh-CN" sz="1800" b="0" i="0" u="none" strike="noStrike" kern="1200" cap="none" spc="0" normalizeH="0" baseline="0" noProof="0" dirty="0" smtClean="0">
                        <a:ln>
                          <a:noFill/>
                        </a:ln>
                        <a:solidFill>
                          <a:srgbClr val="000000"/>
                        </a:solidFill>
                        <a:effectLst/>
                        <a:uLnTx/>
                        <a:uFillTx/>
                        <a:latin typeface="Arial"/>
                        <a:cs typeface="+mn-cs"/>
                      </a:rPr>
                      <m:t>s</m:t>
                    </m:r>
                    <m:r>
                      <m:rPr>
                        <m:nor/>
                      </m:rPr>
                      <a:rPr kumimoji="0" lang="en-US" altLang="zh-CN" sz="1800" b="0" i="0" u="none" strike="noStrike" kern="1200" cap="none" spc="0" normalizeH="0" baseline="-25000" noProof="0" dirty="0" smtClean="0">
                        <a:ln>
                          <a:noFill/>
                        </a:ln>
                        <a:solidFill>
                          <a:srgbClr val="000000"/>
                        </a:solidFill>
                        <a:effectLst/>
                        <a:uLnTx/>
                        <a:uFillTx/>
                        <a:latin typeface="Arial"/>
                        <a:cs typeface="+mn-cs"/>
                      </a:rPr>
                      <m:t>i</m:t>
                    </m:r>
                    <m:r>
                      <m:rPr>
                        <m:nor/>
                      </m:rPr>
                      <a:rPr kumimoji="0" lang="en-US" altLang="zh-CN" sz="1800" b="0" i="0" u="none" strike="noStrike" kern="1200" cap="none" spc="0" normalizeH="0" baseline="0" noProof="0" dirty="0" smtClean="0">
                        <a:ln>
                          <a:noFill/>
                        </a:ln>
                        <a:solidFill>
                          <a:srgbClr val="000000"/>
                        </a:solidFill>
                        <a:effectLst/>
                        <a:uLnTx/>
                        <a:uFillTx/>
                        <a:latin typeface="Arial"/>
                        <a:cs typeface="+mn-cs"/>
                      </a:rPr>
                      <m:t>,</m:t>
                    </m:r>
                    <m:r>
                      <m:rPr>
                        <m:nor/>
                      </m:rPr>
                      <a:rPr kumimoji="0" lang="en-US" altLang="zh-CN" sz="1800" b="0" i="0" u="none" strike="noStrike" kern="1200" cap="none" spc="0" normalizeH="0" baseline="0" noProof="0" dirty="0" smtClean="0">
                        <a:ln>
                          <a:noFill/>
                        </a:ln>
                        <a:solidFill>
                          <a:srgbClr val="000000"/>
                        </a:solidFill>
                        <a:effectLst/>
                        <a:uLnTx/>
                        <a:uFillTx/>
                        <a:latin typeface="Arial"/>
                        <a:cs typeface="+mn-cs"/>
                      </a:rPr>
                      <m:t>pj</m:t>
                    </m:r>
                    <m:r>
                      <m:rPr>
                        <m:nor/>
                      </m:rPr>
                      <a:rPr kumimoji="0" lang="en-US" altLang="zh-CN" sz="2800" b="0" i="0" u="none" strike="noStrike" kern="1200" cap="none" spc="0" normalizeH="0" baseline="0" noProof="0" dirty="0" smtClean="0">
                        <a:ln>
                          <a:noFill/>
                        </a:ln>
                        <a:solidFill>
                          <a:srgbClr val="000000"/>
                        </a:solidFill>
                        <a:effectLst/>
                        <a:uLnTx/>
                        <a:uFillTx/>
                        <a:latin typeface="Arial"/>
                        <a:cs typeface="+mn-cs"/>
                      </a:rPr>
                      <m:t>(</m:t>
                    </m:r>
                    <m:r>
                      <m:rPr>
                        <m:nor/>
                      </m:rPr>
                      <a:rPr kumimoji="0" lang="en-US" altLang="zh-CN" sz="2800" b="0" i="0" u="none" strike="noStrike" kern="1200" cap="none" spc="0" normalizeH="0" baseline="0" noProof="0" dirty="0" smtClean="0">
                        <a:ln>
                          <a:noFill/>
                        </a:ln>
                        <a:solidFill>
                          <a:srgbClr val="000000"/>
                        </a:solidFill>
                        <a:effectLst/>
                        <a:uLnTx/>
                        <a:uFillTx/>
                        <a:latin typeface="Arial"/>
                        <a:cs typeface="+mn-cs"/>
                      </a:rPr>
                      <m:t>ei</m:t>
                    </m:r>
                    <m:r>
                      <m:rPr>
                        <m:nor/>
                      </m:rPr>
                      <a:rPr kumimoji="0" lang="en-US" altLang="zh-CN" sz="2800" b="0" i="0" u="none" strike="noStrike" kern="1200" cap="none" spc="0" normalizeH="0" baseline="0" noProof="0" dirty="0" smtClean="0">
                        <a:ln>
                          <a:noFill/>
                        </a:ln>
                        <a:solidFill>
                          <a:srgbClr val="000000"/>
                        </a:solidFill>
                        <a:effectLst/>
                        <a:uLnTx/>
                        <a:uFillTx/>
                        <a:latin typeface="Arial"/>
                        <a:cs typeface="+mn-cs"/>
                      </a:rPr>
                      <m:t>)</m:t>
                    </m:r>
                  </m:oMath>
                </a14:m>
                <a:endParaRPr lang="en-US" altLang="zh-CN" sz="2800" dirty="0">
                  <a:solidFill>
                    <a:srgbClr val="000000"/>
                  </a:solidFill>
                  <a:latin typeface="Arial"/>
                </a:endParaRPr>
              </a:p>
              <a:p>
                <a:pPr lvl="0" defTabSz="457200">
                  <a:lnSpc>
                    <a:spcPct val="150000"/>
                  </a:lnSpc>
                  <a:defRPr/>
                </a:pPr>
                <a:r>
                  <a:rPr lang="en-US" altLang="zh-CN" sz="2800" dirty="0" err="1">
                    <a:solidFill>
                      <a:srgbClr val="000000"/>
                    </a:solidFill>
                    <a:latin typeface="Arial"/>
                  </a:rPr>
                  <a:t>y</a:t>
                </a:r>
                <a:r>
                  <a:rPr lang="en-US" altLang="zh-CN" sz="2000" dirty="0" err="1">
                    <a:solidFill>
                      <a:srgbClr val="000000"/>
                    </a:solidFill>
                    <a:latin typeface="Arial"/>
                  </a:rPr>
                  <a:t>i</a:t>
                </a:r>
                <a:r>
                  <a:rPr lang="en-US" altLang="zh-CN" sz="2000" dirty="0">
                    <a:solidFill>
                      <a:srgbClr val="000000"/>
                    </a:solidFill>
                    <a:latin typeface="Arial"/>
                  </a:rPr>
                  <a:t> </a:t>
                </a:r>
                <a:r>
                  <a:rPr lang="zh-CN" altLang="en-US" sz="2800" dirty="0">
                    <a:solidFill>
                      <a:srgbClr val="000000"/>
                    </a:solidFill>
                    <a:latin typeface="Arial"/>
                  </a:rPr>
                  <a:t>是一个布尔变量，判断</a:t>
                </a:r>
                <a:r>
                  <a:rPr lang="en-US" altLang="zh-CN" sz="2800" dirty="0">
                    <a:solidFill>
                      <a:srgbClr val="000000"/>
                    </a:solidFill>
                    <a:latin typeface="Arial"/>
                  </a:rPr>
                  <a:t>R (</a:t>
                </a:r>
                <a:r>
                  <a:rPr lang="en-US" altLang="zh-CN" sz="2800" dirty="0" err="1">
                    <a:solidFill>
                      <a:srgbClr val="000000"/>
                    </a:solidFill>
                    <a:latin typeface="Arial"/>
                  </a:rPr>
                  <a:t>s</a:t>
                </a:r>
                <a:r>
                  <a:rPr lang="en-US" altLang="zh-CN" sz="2000" dirty="0" err="1">
                    <a:solidFill>
                      <a:srgbClr val="000000"/>
                    </a:solidFill>
                    <a:latin typeface="Arial"/>
                  </a:rPr>
                  <a:t>i</a:t>
                </a:r>
                <a:r>
                  <a:rPr lang="en-US" altLang="zh-CN" sz="2800" dirty="0">
                    <a:solidFill>
                      <a:srgbClr val="000000"/>
                    </a:solidFill>
                    <a:latin typeface="Arial"/>
                  </a:rPr>
                  <a:t>, </a:t>
                </a:r>
                <a:r>
                  <a:rPr lang="en-US" altLang="zh-CN" sz="2800" dirty="0" err="1">
                    <a:solidFill>
                      <a:srgbClr val="000000"/>
                    </a:solidFill>
                    <a:latin typeface="Arial"/>
                  </a:rPr>
                  <a:t>e</a:t>
                </a:r>
                <a:r>
                  <a:rPr lang="en-US" altLang="zh-CN" sz="2000" dirty="0" err="1">
                    <a:solidFill>
                      <a:srgbClr val="000000"/>
                    </a:solidFill>
                    <a:latin typeface="Arial"/>
                  </a:rPr>
                  <a:t>i</a:t>
                </a:r>
                <a:r>
                  <a:rPr lang="en-US" altLang="zh-CN" sz="2800" dirty="0">
                    <a:solidFill>
                      <a:srgbClr val="000000"/>
                    </a:solidFill>
                    <a:latin typeface="Arial"/>
                  </a:rPr>
                  <a:t>) </a:t>
                </a:r>
                <a:r>
                  <a:rPr lang="zh-CN" altLang="en-US" sz="2800" dirty="0">
                    <a:solidFill>
                      <a:srgbClr val="000000"/>
                    </a:solidFill>
                    <a:latin typeface="Arial"/>
                  </a:rPr>
                  <a:t>是否存在</a:t>
                </a:r>
                <a:endParaRPr lang="en-US" altLang="zh-CN" sz="2800" dirty="0">
                  <a:solidFill>
                    <a:srgbClr val="000000"/>
                  </a:solidFill>
                  <a:latin typeface="Arial"/>
                </a:endParaRPr>
              </a:p>
            </p:txBody>
          </p:sp>
        </mc:Choice>
        <mc:Fallback xmlns="">
          <p:sp>
            <p:nvSpPr>
              <p:cNvPr id="2" name="文本框 1">
                <a:extLst>
                  <a:ext uri="{FF2B5EF4-FFF2-40B4-BE49-F238E27FC236}">
                    <a16:creationId xmlns:a16="http://schemas.microsoft.com/office/drawing/2014/main" id="{F3D03DC3-AF12-4F9E-93B9-7577560F49C4}"/>
                  </a:ext>
                </a:extLst>
              </p:cNvPr>
              <p:cNvSpPr txBox="1">
                <a:spLocks noRot="1" noChangeAspect="1" noMove="1" noResize="1" noEditPoints="1" noAdjustHandles="1" noChangeArrowheads="1" noChangeShapeType="1" noTextEdit="1"/>
              </p:cNvSpPr>
              <p:nvPr/>
            </p:nvSpPr>
            <p:spPr>
              <a:xfrm>
                <a:off x="975479" y="1124378"/>
                <a:ext cx="10636634" cy="4721485"/>
              </a:xfrm>
              <a:prstGeom prst="rect">
                <a:avLst/>
              </a:prstGeom>
              <a:blipFill>
                <a:blip r:embed="rId3"/>
                <a:stretch>
                  <a:fillRect l="-1375" b="-37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8872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A1741A7-099B-4C48-85F5-19DF019FEE53}"/>
              </a:ext>
            </a:extLst>
          </p:cNvPr>
          <p:cNvSpPr>
            <a:spLocks noGrp="1"/>
          </p:cNvSpPr>
          <p:nvPr>
            <p:ph type="title"/>
          </p:nvPr>
        </p:nvSpPr>
        <p:spPr/>
        <p:txBody>
          <a:bodyPr/>
          <a:lstStyle/>
          <a:p>
            <a:r>
              <a:rPr lang="zh-CN" altLang="en-US" dirty="0">
                <a:latin typeface="+mn-lt"/>
                <a:ea typeface="+mn-ea"/>
                <a:cs typeface="+mn-ea"/>
                <a:sym typeface="+mn-lt"/>
              </a:rPr>
              <a:t>基于图结构的推理</a:t>
            </a:r>
            <a:r>
              <a:rPr lang="en-US" altLang="zh-CN" dirty="0">
                <a:latin typeface="+mn-lt"/>
                <a:ea typeface="+mn-ea"/>
                <a:cs typeface="+mn-ea"/>
                <a:sym typeface="+mn-lt"/>
              </a:rPr>
              <a:t>——PRA</a:t>
            </a:r>
            <a:endParaRPr lang="en-US" dirty="0">
              <a:latin typeface="+mn-lt"/>
              <a:ea typeface="+mn-ea"/>
              <a:cs typeface="+mn-ea"/>
              <a:sym typeface="+mn-lt"/>
            </a:endParaRPr>
          </a:p>
        </p:txBody>
      </p:sp>
      <p:sp>
        <p:nvSpPr>
          <p:cNvPr id="9" name="灯片编号占位符 2">
            <a:extLst>
              <a:ext uri="{FF2B5EF4-FFF2-40B4-BE49-F238E27FC236}">
                <a16:creationId xmlns:a16="http://schemas.microsoft.com/office/drawing/2014/main" id="{58F3D906-B21F-4B27-A8BC-84B8B7DD9F77}"/>
              </a:ext>
            </a:extLst>
          </p:cNvPr>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a:cs typeface="+mn-ea"/>
                <a:sym typeface="+mn-lt"/>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srgbClr val="000000">
                  <a:tint val="75000"/>
                </a:srgbClr>
              </a:solidFill>
              <a:effectLst/>
              <a:uLnTx/>
              <a:uFillTx/>
              <a:latin typeface="Arial"/>
              <a:cs typeface="+mn-ea"/>
              <a:sym typeface="+mn-lt"/>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3D03DC3-AF12-4F9E-93B9-7577560F49C4}"/>
                  </a:ext>
                </a:extLst>
              </p:cNvPr>
              <p:cNvSpPr txBox="1"/>
              <p:nvPr/>
            </p:nvSpPr>
            <p:spPr>
              <a:xfrm>
                <a:off x="975479" y="1124378"/>
                <a:ext cx="10636634" cy="4267002"/>
              </a:xfrm>
              <a:prstGeom prst="rect">
                <a:avLst/>
              </a:prstGeom>
              <a:noFill/>
            </p:spPr>
            <p:txBody>
              <a:bodyPr wrap="square" lIns="72000" tIns="0" rIns="72000" bIns="0" rtlCol="0" anchor="t">
                <a:spAutoFit/>
              </a:bodyPr>
              <a:lstStyle/>
              <a:p>
                <a:pPr lvl="0" defTabSz="457200">
                  <a:lnSpc>
                    <a:spcPct val="150000"/>
                  </a:lnSpc>
                  <a:defRPr/>
                </a:pPr>
                <a:r>
                  <a:rPr lang="zh-CN" altLang="en-US" sz="2800" dirty="0">
                    <a:solidFill>
                      <a:srgbClr val="000000"/>
                    </a:solidFill>
                    <a:latin typeface="Arial"/>
                  </a:rPr>
                  <a:t>通过训练一个</a:t>
                </a:r>
                <a:r>
                  <a:rPr lang="en-US" altLang="zh-CN" sz="2800" dirty="0">
                    <a:solidFill>
                      <a:srgbClr val="000000"/>
                    </a:solidFill>
                    <a:latin typeface="Arial"/>
                  </a:rPr>
                  <a:t>logistic</a:t>
                </a:r>
                <a:r>
                  <a:rPr lang="zh-CN" altLang="en-US" sz="2800" dirty="0">
                    <a:solidFill>
                      <a:srgbClr val="000000"/>
                    </a:solidFill>
                    <a:latin typeface="Arial"/>
                  </a:rPr>
                  <a:t>函数来预测条件概率</a:t>
                </a:r>
                <a:r>
                  <a:rPr lang="en-US" altLang="zh-CN" sz="2800" dirty="0">
                    <a:solidFill>
                      <a:srgbClr val="000000"/>
                    </a:solidFill>
                    <a:latin typeface="Arial"/>
                  </a:rPr>
                  <a:t>P(y | </a:t>
                </a:r>
                <a:r>
                  <a:rPr lang="en-US" altLang="zh-CN" sz="2800" b="1" dirty="0">
                    <a:solidFill>
                      <a:srgbClr val="000000"/>
                    </a:solidFill>
                    <a:latin typeface="Arial"/>
                  </a:rPr>
                  <a:t>x</a:t>
                </a:r>
                <a:r>
                  <a:rPr lang="en-US" altLang="zh-CN" sz="2800" dirty="0">
                    <a:solidFill>
                      <a:srgbClr val="000000"/>
                    </a:solidFill>
                    <a:latin typeface="Arial"/>
                  </a:rPr>
                  <a:t>; </a:t>
                </a:r>
                <a:r>
                  <a:rPr lang="el-GR" altLang="zh-CN" sz="2800" dirty="0">
                    <a:solidFill>
                      <a:srgbClr val="000000"/>
                    </a:solidFill>
                  </a:rPr>
                  <a:t>θ</a:t>
                </a:r>
                <a:r>
                  <a:rPr lang="en-US" altLang="zh-CN" sz="2800" dirty="0">
                    <a:solidFill>
                      <a:srgbClr val="000000"/>
                    </a:solidFill>
                    <a:latin typeface="Arial"/>
                  </a:rPr>
                  <a:t>)</a:t>
                </a:r>
              </a:p>
              <a:p>
                <a:pPr lvl="0" defTabSz="457200">
                  <a:lnSpc>
                    <a:spcPct val="150000"/>
                  </a:lnSpc>
                  <a:defRPr/>
                </a:pPr>
                <a:r>
                  <a:rPr lang="en-US" altLang="zh-CN" sz="2800" dirty="0">
                    <a:solidFill>
                      <a:srgbClr val="000000"/>
                    </a:solidFill>
                  </a:rPr>
                  <a:t>P(</a:t>
                </a:r>
                <a:r>
                  <a:rPr lang="en-US" altLang="zh-CN" sz="2800" dirty="0" err="1">
                    <a:solidFill>
                      <a:srgbClr val="000000"/>
                    </a:solidFill>
                  </a:rPr>
                  <a:t>y</a:t>
                </a:r>
                <a:r>
                  <a:rPr lang="en-US" altLang="zh-CN" sz="2000" dirty="0" err="1">
                    <a:solidFill>
                      <a:srgbClr val="000000"/>
                    </a:solidFill>
                  </a:rPr>
                  <a:t>i</a:t>
                </a:r>
                <a:r>
                  <a:rPr lang="en-US" altLang="zh-CN" sz="2800" dirty="0">
                    <a:solidFill>
                      <a:srgbClr val="000000"/>
                    </a:solidFill>
                  </a:rPr>
                  <a:t> | </a:t>
                </a:r>
                <a:r>
                  <a:rPr lang="en-US" altLang="zh-CN" sz="2800" b="1" dirty="0">
                    <a:solidFill>
                      <a:srgbClr val="000000"/>
                    </a:solidFill>
                  </a:rPr>
                  <a:t>x</a:t>
                </a:r>
                <a:r>
                  <a:rPr lang="en-US" altLang="zh-CN" sz="2000" dirty="0">
                    <a:solidFill>
                      <a:srgbClr val="000000"/>
                    </a:solidFill>
                  </a:rPr>
                  <a:t>i</a:t>
                </a:r>
                <a:r>
                  <a:rPr lang="en-US" altLang="zh-CN" sz="2800" dirty="0">
                    <a:solidFill>
                      <a:srgbClr val="000000"/>
                    </a:solidFill>
                  </a:rPr>
                  <a:t>; </a:t>
                </a:r>
                <a:r>
                  <a:rPr lang="el-GR" altLang="zh-CN" sz="2800" dirty="0">
                    <a:solidFill>
                      <a:srgbClr val="000000"/>
                    </a:solidFill>
                  </a:rPr>
                  <a:t>θ</a:t>
                </a:r>
                <a:r>
                  <a:rPr lang="en-US" altLang="zh-CN" sz="2800" dirty="0">
                    <a:solidFill>
                      <a:srgbClr val="000000"/>
                    </a:solidFill>
                  </a:rPr>
                  <a:t>) = </a:t>
                </a:r>
                <a14:m>
                  <m:oMath xmlns:m="http://schemas.openxmlformats.org/officeDocument/2006/math">
                    <m:f>
                      <m:fPr>
                        <m:ctrlPr>
                          <a:rPr lang="en-US" altLang="zh-CN" sz="2800" i="1" smtClean="0">
                            <a:solidFill>
                              <a:srgbClr val="000000"/>
                            </a:solidFill>
                            <a:latin typeface="Cambria Math" panose="02040503050406030204" pitchFamily="18" charset="0"/>
                          </a:rPr>
                        </m:ctrlPr>
                      </m:fPr>
                      <m:num>
                        <m:r>
                          <m:rPr>
                            <m:sty m:val="p"/>
                          </m:rPr>
                          <a:rPr lang="en-US" altLang="zh-CN" sz="2800" b="0" i="0" smtClean="0">
                            <a:solidFill>
                              <a:srgbClr val="000000"/>
                            </a:solidFill>
                            <a:latin typeface="Cambria Math" panose="02040503050406030204" pitchFamily="18" charset="0"/>
                          </a:rPr>
                          <m:t>exp</m:t>
                        </m:r>
                        <m:r>
                          <a:rPr lang="en-US" altLang="zh-CN" sz="2800" b="0" i="1" smtClean="0">
                            <a:solidFill>
                              <a:srgbClr val="000000"/>
                            </a:solidFill>
                            <a:latin typeface="Cambria Math" panose="02040503050406030204" pitchFamily="18" charset="0"/>
                          </a:rPr>
                          <m:t>⁡(</m:t>
                        </m:r>
                        <m:r>
                          <m:rPr>
                            <m:sty m:val="p"/>
                          </m:rPr>
                          <a:rPr lang="el-GR" altLang="zh-CN" sz="2800" b="0" i="1" smtClean="0">
                            <a:solidFill>
                              <a:srgbClr val="000000"/>
                            </a:solidFill>
                            <a:latin typeface="Cambria Math" panose="02040503050406030204" pitchFamily="18" charset="0"/>
                          </a:rPr>
                          <m:t>θ</m:t>
                        </m:r>
                        <m:r>
                          <a:rPr lang="en-US" altLang="zh-CN" sz="2800" b="0" i="1" baseline="30000" smtClean="0">
                            <a:solidFill>
                              <a:srgbClr val="000000"/>
                            </a:solidFill>
                            <a:latin typeface="Cambria Math" panose="02040503050406030204" pitchFamily="18" charset="0"/>
                          </a:rPr>
                          <m:t>𝑇</m:t>
                        </m:r>
                        <m:r>
                          <a:rPr lang="en-US" altLang="zh-CN" sz="2800" b="0" i="1" smtClean="0">
                            <a:solidFill>
                              <a:srgbClr val="000000"/>
                            </a:solidFill>
                            <a:latin typeface="Cambria Math" panose="02040503050406030204" pitchFamily="18" charset="0"/>
                          </a:rPr>
                          <m:t>𝑥</m:t>
                        </m:r>
                        <m:r>
                          <a:rPr lang="en-US" altLang="zh-CN" sz="2800" b="0" i="1" baseline="-25000" smtClean="0">
                            <a:solidFill>
                              <a:srgbClr val="000000"/>
                            </a:solidFill>
                            <a:latin typeface="Cambria Math" panose="02040503050406030204" pitchFamily="18" charset="0"/>
                          </a:rPr>
                          <m:t>𝑖</m:t>
                        </m:r>
                        <m:r>
                          <a:rPr lang="en-US" altLang="zh-CN" sz="2800" b="0" i="1" smtClean="0">
                            <a:solidFill>
                              <a:srgbClr val="000000"/>
                            </a:solidFill>
                            <a:latin typeface="Cambria Math" panose="02040503050406030204" pitchFamily="18" charset="0"/>
                          </a:rPr>
                          <m:t>)</m:t>
                        </m:r>
                      </m:num>
                      <m:den>
                        <m:r>
                          <a:rPr lang="en-US" altLang="zh-CN" sz="2800" b="0" i="1" smtClean="0">
                            <a:solidFill>
                              <a:srgbClr val="000000"/>
                            </a:solidFill>
                            <a:latin typeface="Cambria Math" panose="02040503050406030204" pitchFamily="18" charset="0"/>
                          </a:rPr>
                          <m:t>1+</m:t>
                        </m:r>
                        <m:r>
                          <m:rPr>
                            <m:sty m:val="p"/>
                          </m:rPr>
                          <a:rPr lang="en-US" altLang="zh-CN" sz="2800" b="0" i="0" smtClean="0">
                            <a:solidFill>
                              <a:srgbClr val="000000"/>
                            </a:solidFill>
                            <a:latin typeface="Cambria Math" panose="02040503050406030204" pitchFamily="18" charset="0"/>
                          </a:rPr>
                          <m:t>exp</m:t>
                        </m:r>
                        <m:r>
                          <a:rPr lang="en-US" altLang="zh-CN" sz="2800" b="0" i="1" smtClean="0">
                            <a:solidFill>
                              <a:srgbClr val="000000"/>
                            </a:solidFill>
                            <a:latin typeface="Cambria Math" panose="02040503050406030204" pitchFamily="18" charset="0"/>
                          </a:rPr>
                          <m:t>⁡(</m:t>
                        </m:r>
                        <m:r>
                          <m:rPr>
                            <m:sty m:val="p"/>
                          </m:rPr>
                          <a:rPr lang="el-GR" altLang="zh-CN" sz="2800" i="1">
                            <a:solidFill>
                              <a:srgbClr val="000000"/>
                            </a:solidFill>
                            <a:latin typeface="Cambria Math" panose="02040503050406030204" pitchFamily="18" charset="0"/>
                          </a:rPr>
                          <m:t>θ</m:t>
                        </m:r>
                        <m:r>
                          <a:rPr lang="en-US" altLang="zh-CN" sz="2800" i="1" baseline="30000">
                            <a:solidFill>
                              <a:srgbClr val="000000"/>
                            </a:solidFill>
                            <a:latin typeface="Cambria Math" panose="02040503050406030204" pitchFamily="18" charset="0"/>
                          </a:rPr>
                          <m:t>𝑇</m:t>
                        </m:r>
                        <m:r>
                          <a:rPr lang="en-US" altLang="zh-CN" sz="2800" i="1">
                            <a:solidFill>
                              <a:srgbClr val="000000"/>
                            </a:solidFill>
                            <a:latin typeface="Cambria Math" panose="02040503050406030204" pitchFamily="18" charset="0"/>
                          </a:rPr>
                          <m:t>𝑥</m:t>
                        </m:r>
                        <m:r>
                          <a:rPr lang="en-US" altLang="zh-CN" sz="2800" i="1" baseline="-25000">
                            <a:solidFill>
                              <a:srgbClr val="000000"/>
                            </a:solidFill>
                            <a:latin typeface="Cambria Math" panose="02040503050406030204" pitchFamily="18" charset="0"/>
                          </a:rPr>
                          <m:t>𝑖</m:t>
                        </m:r>
                        <m:r>
                          <a:rPr lang="en-US" altLang="zh-CN" sz="2800" b="0" i="1" smtClean="0">
                            <a:solidFill>
                              <a:srgbClr val="000000"/>
                            </a:solidFill>
                            <a:latin typeface="Cambria Math" panose="02040503050406030204" pitchFamily="18" charset="0"/>
                          </a:rPr>
                          <m:t>)</m:t>
                        </m:r>
                      </m:den>
                    </m:f>
                  </m:oMath>
                </a14:m>
                <a:endParaRPr lang="en-US" altLang="zh-CN" sz="2800" dirty="0">
                  <a:solidFill>
                    <a:srgbClr val="000000"/>
                  </a:solidFill>
                </a:endParaRPr>
              </a:p>
              <a:p>
                <a:pPr lvl="0" defTabSz="457200">
                  <a:lnSpc>
                    <a:spcPct val="150000"/>
                  </a:lnSpc>
                  <a:defRPr/>
                </a:pPr>
                <a:r>
                  <a:rPr lang="zh-CN" altLang="en-US" sz="2800" dirty="0">
                    <a:solidFill>
                      <a:srgbClr val="000000"/>
                    </a:solidFill>
                    <a:latin typeface="Arial"/>
                  </a:rPr>
                  <a:t>参数</a:t>
                </a:r>
                <a:r>
                  <a:rPr lang="el-GR" altLang="zh-CN" sz="2800" dirty="0">
                    <a:solidFill>
                      <a:srgbClr val="000000"/>
                    </a:solidFill>
                  </a:rPr>
                  <a:t>θ</a:t>
                </a:r>
                <a:r>
                  <a:rPr lang="zh-CN" altLang="en-US" sz="2800" dirty="0">
                    <a:solidFill>
                      <a:srgbClr val="000000"/>
                    </a:solidFill>
                  </a:rPr>
                  <a:t>通过最大化以下目标函数来估计：</a:t>
                </a:r>
                <a:endParaRPr lang="en-US" altLang="zh-CN" sz="2800" dirty="0">
                  <a:solidFill>
                    <a:srgbClr val="000000"/>
                  </a:solidFill>
                  <a:latin typeface="Arial"/>
                </a:endParaRPr>
              </a:p>
              <a:p>
                <a:pPr lvl="0" defTabSz="457200">
                  <a:lnSpc>
                    <a:spcPct val="150000"/>
                  </a:lnSpc>
                  <a:defRPr/>
                </a:pPr>
                <a:r>
                  <a:rPr lang="en-US" altLang="zh-CN" sz="2800" dirty="0">
                    <a:solidFill>
                      <a:srgbClr val="000000"/>
                    </a:solidFill>
                    <a:latin typeface="Arial"/>
                  </a:rPr>
                  <a:t>O(</a:t>
                </a:r>
                <a:r>
                  <a:rPr lang="el-GR" altLang="zh-CN" sz="2800" dirty="0">
                    <a:solidFill>
                      <a:srgbClr val="000000"/>
                    </a:solidFill>
                  </a:rPr>
                  <a:t>θ</a:t>
                </a:r>
                <a:r>
                  <a:rPr lang="en-US" altLang="zh-CN" sz="2800" dirty="0">
                    <a:solidFill>
                      <a:srgbClr val="000000"/>
                    </a:solidFill>
                    <a:latin typeface="Arial"/>
                  </a:rPr>
                  <a:t>) = </a:t>
                </a:r>
                <a14:m>
                  <m:oMath xmlns:m="http://schemas.openxmlformats.org/officeDocument/2006/math">
                    <m:nary>
                      <m:naryPr>
                        <m:chr m:val="∑"/>
                        <m:supHide m:val="on"/>
                        <m:ctrlPr>
                          <a:rPr lang="en-US" altLang="zh-CN" sz="2800" i="1" smtClean="0">
                            <a:solidFill>
                              <a:srgbClr val="000000"/>
                            </a:solidFill>
                            <a:latin typeface="Cambria Math" panose="02040503050406030204" pitchFamily="18" charset="0"/>
                          </a:rPr>
                        </m:ctrlPr>
                      </m:naryPr>
                      <m:sub>
                        <m:r>
                          <m:rPr>
                            <m:brk m:alnAt="7"/>
                          </m:rPr>
                          <a:rPr lang="en-US" altLang="zh-CN" sz="2800" b="0" i="1" smtClean="0">
                            <a:solidFill>
                              <a:srgbClr val="000000"/>
                            </a:solidFill>
                            <a:latin typeface="Cambria Math" panose="02040503050406030204" pitchFamily="18" charset="0"/>
                          </a:rPr>
                          <m:t>𝑖</m:t>
                        </m:r>
                      </m:sub>
                      <m:sup/>
                      <m:e>
                        <m:r>
                          <a:rPr lang="en-US" altLang="zh-CN" sz="2800" b="0" i="1" smtClean="0">
                            <a:solidFill>
                              <a:srgbClr val="000000"/>
                            </a:solidFill>
                            <a:latin typeface="Cambria Math" panose="02040503050406030204" pitchFamily="18" charset="0"/>
                          </a:rPr>
                          <m:t>𝑜</m:t>
                        </m:r>
                        <m:r>
                          <a:rPr lang="en-US" altLang="zh-CN" sz="2800" b="0" i="1" baseline="-25000" smtClean="0">
                            <a:solidFill>
                              <a:srgbClr val="000000"/>
                            </a:solidFill>
                            <a:latin typeface="Cambria Math" panose="02040503050406030204" pitchFamily="18" charset="0"/>
                          </a:rPr>
                          <m:t>𝑖</m:t>
                        </m:r>
                        <m:d>
                          <m:dPr>
                            <m:ctrlPr>
                              <a:rPr lang="en-US" altLang="zh-CN" sz="2800" b="0" i="1" smtClean="0">
                                <a:solidFill>
                                  <a:srgbClr val="000000"/>
                                </a:solidFill>
                                <a:latin typeface="Cambria Math" panose="02040503050406030204" pitchFamily="18" charset="0"/>
                              </a:rPr>
                            </m:ctrlPr>
                          </m:dPr>
                          <m:e>
                            <m:r>
                              <m:rPr>
                                <m:nor/>
                              </m:rPr>
                              <a:rPr lang="el-GR" altLang="zh-CN" sz="2800" dirty="0">
                                <a:solidFill>
                                  <a:srgbClr val="000000"/>
                                </a:solidFill>
                              </a:rPr>
                              <m:t>θ</m:t>
                            </m:r>
                          </m:e>
                        </m:d>
                        <m:r>
                          <a:rPr lang="en-US" altLang="zh-CN" sz="2800" b="0" i="1" smtClean="0">
                            <a:solidFill>
                              <a:srgbClr val="000000"/>
                            </a:solidFill>
                            <a:latin typeface="Cambria Math" panose="02040503050406030204" pitchFamily="18" charset="0"/>
                          </a:rPr>
                          <m:t>−</m:t>
                        </m:r>
                        <m:r>
                          <m:rPr>
                            <m:sty m:val="p"/>
                          </m:rPr>
                          <a:rPr lang="el-GR" altLang="zh-CN" sz="2800" b="0" i="1" smtClean="0">
                            <a:solidFill>
                              <a:srgbClr val="000000"/>
                            </a:solidFill>
                            <a:latin typeface="Cambria Math" panose="02040503050406030204" pitchFamily="18" charset="0"/>
                          </a:rPr>
                          <m:t>λ</m:t>
                        </m:r>
                        <m:r>
                          <a:rPr lang="en-US" altLang="zh-CN" sz="2800" b="0" i="1" baseline="-25000" smtClean="0">
                            <a:solidFill>
                              <a:srgbClr val="000000"/>
                            </a:solidFill>
                            <a:latin typeface="Cambria Math" panose="02040503050406030204" pitchFamily="18" charset="0"/>
                          </a:rPr>
                          <m:t>1</m:t>
                        </m:r>
                        <m:d>
                          <m:dPr>
                            <m:begChr m:val="|"/>
                            <m:endChr m:val="|"/>
                            <m:ctrlPr>
                              <a:rPr lang="en-US" altLang="zh-CN" sz="2800" b="0" i="1" smtClean="0">
                                <a:solidFill>
                                  <a:srgbClr val="000000"/>
                                </a:solidFill>
                                <a:latin typeface="Cambria Math" panose="02040503050406030204" pitchFamily="18" charset="0"/>
                              </a:rPr>
                            </m:ctrlPr>
                          </m:dPr>
                          <m:e>
                            <m:r>
                              <m:rPr>
                                <m:nor/>
                              </m:rPr>
                              <a:rPr lang="el-GR" altLang="zh-CN" sz="2800" dirty="0">
                                <a:solidFill>
                                  <a:srgbClr val="000000"/>
                                </a:solidFill>
                              </a:rPr>
                              <m:t>θ</m:t>
                            </m:r>
                          </m:e>
                        </m:d>
                        <m:r>
                          <a:rPr lang="en-US" altLang="zh-CN" sz="2800" b="0" i="1" baseline="-25000" smtClean="0">
                            <a:solidFill>
                              <a:srgbClr val="000000"/>
                            </a:solidFill>
                            <a:latin typeface="Cambria Math" panose="02040503050406030204" pitchFamily="18" charset="0"/>
                          </a:rPr>
                          <m:t>1</m:t>
                        </m:r>
                        <m:r>
                          <a:rPr lang="en-US" altLang="zh-CN" sz="2800" b="0" i="1" smtClean="0">
                            <a:solidFill>
                              <a:srgbClr val="000000"/>
                            </a:solidFill>
                            <a:latin typeface="Cambria Math" panose="02040503050406030204" pitchFamily="18" charset="0"/>
                          </a:rPr>
                          <m:t>−</m:t>
                        </m:r>
                        <m:r>
                          <m:rPr>
                            <m:sty m:val="p"/>
                          </m:rPr>
                          <a:rPr lang="el-GR" altLang="zh-CN" sz="2800" i="1">
                            <a:solidFill>
                              <a:srgbClr val="000000"/>
                            </a:solidFill>
                            <a:latin typeface="Cambria Math" panose="02040503050406030204" pitchFamily="18" charset="0"/>
                          </a:rPr>
                          <m:t>λ</m:t>
                        </m:r>
                        <m:r>
                          <a:rPr lang="en-US" altLang="zh-CN" sz="2800" b="0" i="1" baseline="-25000" smtClean="0">
                            <a:solidFill>
                              <a:srgbClr val="000000"/>
                            </a:solidFill>
                            <a:latin typeface="Cambria Math" panose="02040503050406030204" pitchFamily="18" charset="0"/>
                          </a:rPr>
                          <m:t>2</m:t>
                        </m:r>
                        <m:r>
                          <a:rPr lang="en-US" altLang="zh-CN" sz="2800" b="0" i="1" smtClean="0">
                            <a:solidFill>
                              <a:srgbClr val="000000"/>
                            </a:solidFill>
                            <a:latin typeface="Cambria Math" panose="02040503050406030204" pitchFamily="18" charset="0"/>
                          </a:rPr>
                          <m:t>|</m:t>
                        </m:r>
                        <m:r>
                          <m:rPr>
                            <m:nor/>
                          </m:rPr>
                          <a:rPr lang="el-GR" altLang="zh-CN" sz="2800" dirty="0">
                            <a:solidFill>
                              <a:srgbClr val="000000"/>
                            </a:solidFill>
                          </a:rPr>
                          <m:t>θ</m:t>
                        </m:r>
                        <m:r>
                          <a:rPr lang="en-US" altLang="zh-CN" sz="2800" b="0" i="1" smtClean="0">
                            <a:solidFill>
                              <a:srgbClr val="000000"/>
                            </a:solidFill>
                            <a:latin typeface="Cambria Math" panose="02040503050406030204" pitchFamily="18" charset="0"/>
                          </a:rPr>
                          <m:t>|</m:t>
                        </m:r>
                        <m:r>
                          <a:rPr lang="en-US" altLang="zh-CN" sz="2800" b="0" i="1" baseline="-25000" smtClean="0">
                            <a:solidFill>
                              <a:srgbClr val="000000"/>
                            </a:solidFill>
                            <a:latin typeface="Cambria Math" panose="02040503050406030204" pitchFamily="18" charset="0"/>
                          </a:rPr>
                          <m:t>2</m:t>
                        </m:r>
                      </m:e>
                    </m:nary>
                  </m:oMath>
                </a14:m>
                <a:endParaRPr lang="en-US" altLang="zh-CN" sz="2800" dirty="0">
                  <a:solidFill>
                    <a:srgbClr val="000000"/>
                  </a:solidFill>
                </a:endParaRPr>
              </a:p>
              <a:p>
                <a:pPr lvl="0" defTabSz="457200">
                  <a:lnSpc>
                    <a:spcPct val="150000"/>
                  </a:lnSpc>
                  <a:defRPr/>
                </a:pPr>
                <a14:m>
                  <m:oMath xmlns:m="http://schemas.openxmlformats.org/officeDocument/2006/math">
                    <m:r>
                      <m:rPr>
                        <m:sty m:val="p"/>
                      </m:rPr>
                      <a:rPr lang="el-GR" altLang="zh-CN" sz="2800" b="0" i="1" smtClean="0">
                        <a:solidFill>
                          <a:srgbClr val="000000"/>
                        </a:solidFill>
                        <a:latin typeface="Cambria Math" panose="02040503050406030204" pitchFamily="18" charset="0"/>
                      </a:rPr>
                      <m:t>λ</m:t>
                    </m:r>
                    <m:r>
                      <a:rPr lang="en-US" altLang="zh-CN" sz="2800" b="0" i="1" baseline="-25000" smtClean="0">
                        <a:solidFill>
                          <a:srgbClr val="000000"/>
                        </a:solidFill>
                        <a:latin typeface="Cambria Math" panose="02040503050406030204" pitchFamily="18" charset="0"/>
                      </a:rPr>
                      <m:t>1</m:t>
                    </m:r>
                    <m:r>
                      <a:rPr lang="zh-CN" altLang="en-US" sz="2800" i="1">
                        <a:solidFill>
                          <a:srgbClr val="000000"/>
                        </a:solidFill>
                        <a:latin typeface="Cambria Math" panose="02040503050406030204" pitchFamily="18" charset="0"/>
                      </a:rPr>
                      <m:t>帮助</m:t>
                    </m:r>
                    <m:r>
                      <a:rPr lang="zh-CN" altLang="en-US" sz="2800" i="1" smtClean="0">
                        <a:solidFill>
                          <a:srgbClr val="000000"/>
                        </a:solidFill>
                        <a:latin typeface="Cambria Math" panose="02040503050406030204" pitchFamily="18" charset="0"/>
                      </a:rPr>
                      <m:t>选择结构</m:t>
                    </m:r>
                  </m:oMath>
                </a14:m>
                <a:r>
                  <a:rPr lang="zh-CN" altLang="en-US" sz="2800" dirty="0">
                    <a:solidFill>
                      <a:srgbClr val="000000"/>
                    </a:solidFill>
                  </a:rPr>
                  <a:t>，</a:t>
                </a:r>
                <a:r>
                  <a:rPr lang="el-GR" altLang="zh-CN" sz="2800" dirty="0">
                    <a:solidFill>
                      <a:srgbClr val="000000"/>
                    </a:solidFill>
                  </a:rPr>
                  <a:t> </a:t>
                </a:r>
                <a14:m>
                  <m:oMath xmlns:m="http://schemas.openxmlformats.org/officeDocument/2006/math">
                    <m:r>
                      <m:rPr>
                        <m:sty m:val="p"/>
                      </m:rPr>
                      <a:rPr lang="el-GR" altLang="zh-CN" sz="2800" i="1">
                        <a:solidFill>
                          <a:srgbClr val="000000"/>
                        </a:solidFill>
                        <a:latin typeface="Cambria Math" panose="02040503050406030204" pitchFamily="18" charset="0"/>
                      </a:rPr>
                      <m:t>λ</m:t>
                    </m:r>
                    <m:r>
                      <a:rPr lang="en-US" altLang="zh-CN" sz="2800" i="1" baseline="-25000" smtClean="0">
                        <a:solidFill>
                          <a:srgbClr val="000000"/>
                        </a:solidFill>
                        <a:latin typeface="Cambria Math" panose="02040503050406030204" pitchFamily="18" charset="0"/>
                      </a:rPr>
                      <m:t>2</m:t>
                    </m:r>
                    <m:r>
                      <a:rPr lang="zh-CN" altLang="en-US" sz="2800" i="1">
                        <a:solidFill>
                          <a:srgbClr val="000000"/>
                        </a:solidFill>
                        <a:latin typeface="Cambria Math" panose="02040503050406030204" pitchFamily="18" charset="0"/>
                      </a:rPr>
                      <m:t>抑制</m:t>
                    </m:r>
                  </m:oMath>
                </a14:m>
                <a:r>
                  <a:rPr lang="zh-CN" altLang="en-US" sz="2800" dirty="0">
                    <a:solidFill>
                      <a:srgbClr val="000000"/>
                    </a:solidFill>
                  </a:rPr>
                  <a:t>过拟合</a:t>
                </a:r>
                <a:endParaRPr lang="en-US" altLang="zh-CN" sz="2800" dirty="0">
                  <a:solidFill>
                    <a:srgbClr val="000000"/>
                  </a:solidFill>
                </a:endParaRPr>
              </a:p>
              <a:p>
                <a:pPr lvl="0" defTabSz="457200">
                  <a:lnSpc>
                    <a:spcPct val="150000"/>
                  </a:lnSpc>
                  <a:defRPr/>
                </a:pPr>
                <a14:m>
                  <m:oMath xmlns:m="http://schemas.openxmlformats.org/officeDocument/2006/math">
                    <m:r>
                      <a:rPr lang="en-US" altLang="zh-CN" sz="2800" b="0" i="1" smtClean="0">
                        <a:solidFill>
                          <a:srgbClr val="000000"/>
                        </a:solidFill>
                        <a:latin typeface="Cambria Math" panose="02040503050406030204" pitchFamily="18" charset="0"/>
                      </a:rPr>
                      <m:t>𝑜</m:t>
                    </m:r>
                    <m:r>
                      <a:rPr lang="en-US" altLang="zh-CN" sz="2800" b="0" i="1" baseline="-25000" smtClean="0">
                        <a:solidFill>
                          <a:srgbClr val="000000"/>
                        </a:solidFill>
                        <a:latin typeface="Cambria Math" panose="02040503050406030204" pitchFamily="18" charset="0"/>
                      </a:rPr>
                      <m:t>𝑖</m:t>
                    </m:r>
                    <m:d>
                      <m:dPr>
                        <m:ctrlPr>
                          <a:rPr lang="en-US" altLang="zh-CN" sz="2800" b="0" i="1" smtClean="0">
                            <a:solidFill>
                              <a:srgbClr val="000000"/>
                            </a:solidFill>
                            <a:latin typeface="Cambria Math" panose="02040503050406030204" pitchFamily="18" charset="0"/>
                          </a:rPr>
                        </m:ctrlPr>
                      </m:dPr>
                      <m:e>
                        <m:r>
                          <m:rPr>
                            <m:nor/>
                          </m:rPr>
                          <a:rPr lang="el-GR" altLang="zh-CN" sz="2800" dirty="0">
                            <a:solidFill>
                              <a:srgbClr val="000000"/>
                            </a:solidFill>
                          </a:rPr>
                          <m:t>θ</m:t>
                        </m:r>
                      </m:e>
                    </m:d>
                  </m:oMath>
                </a14:m>
                <a:r>
                  <a:rPr lang="en-US" altLang="zh-CN" sz="2800" dirty="0">
                    <a:solidFill>
                      <a:srgbClr val="000000"/>
                    </a:solidFill>
                  </a:rPr>
                  <a:t> = w</a:t>
                </a:r>
                <a:r>
                  <a:rPr lang="en-US" altLang="zh-CN" sz="2800" baseline="-25000" dirty="0">
                    <a:solidFill>
                      <a:srgbClr val="000000"/>
                    </a:solidFill>
                  </a:rPr>
                  <a:t>i</a:t>
                </a:r>
                <a:r>
                  <a:rPr lang="en-US" altLang="zh-CN" sz="2800" dirty="0">
                    <a:solidFill>
                      <a:srgbClr val="000000"/>
                    </a:solidFill>
                  </a:rPr>
                  <a:t>[</a:t>
                </a:r>
                <a:r>
                  <a:rPr lang="en-US" altLang="zh-CN" sz="2800" dirty="0" err="1">
                    <a:solidFill>
                      <a:srgbClr val="000000"/>
                    </a:solidFill>
                  </a:rPr>
                  <a:t>y</a:t>
                </a:r>
                <a:r>
                  <a:rPr lang="en-US" altLang="zh-CN" sz="2800" baseline="-25000" dirty="0" err="1">
                    <a:solidFill>
                      <a:srgbClr val="000000"/>
                    </a:solidFill>
                  </a:rPr>
                  <a:t>i</a:t>
                </a:r>
                <a:r>
                  <a:rPr lang="en-US" altLang="zh-CN" sz="2800" baseline="-25000" dirty="0">
                    <a:solidFill>
                      <a:srgbClr val="000000"/>
                    </a:solidFill>
                  </a:rPr>
                  <a:t> </a:t>
                </a:r>
                <a:r>
                  <a:rPr lang="en-US" altLang="zh-CN" sz="2800" dirty="0">
                    <a:solidFill>
                      <a:srgbClr val="000000"/>
                    </a:solidFill>
                  </a:rPr>
                  <a:t>ln p</a:t>
                </a:r>
                <a:r>
                  <a:rPr lang="en-US" altLang="zh-CN" sz="2800" baseline="-25000" dirty="0">
                    <a:solidFill>
                      <a:srgbClr val="000000"/>
                    </a:solidFill>
                  </a:rPr>
                  <a:t>i</a:t>
                </a:r>
                <a:r>
                  <a:rPr lang="en-US" altLang="zh-CN" sz="2800" dirty="0">
                    <a:solidFill>
                      <a:srgbClr val="000000"/>
                    </a:solidFill>
                  </a:rPr>
                  <a:t> + (1-y</a:t>
                </a:r>
                <a:r>
                  <a:rPr lang="en-US" altLang="zh-CN" sz="2800" baseline="-25000" dirty="0">
                    <a:solidFill>
                      <a:srgbClr val="000000"/>
                    </a:solidFill>
                  </a:rPr>
                  <a:t>i</a:t>
                </a:r>
                <a:r>
                  <a:rPr lang="en-US" altLang="zh-CN" sz="2800" dirty="0">
                    <a:solidFill>
                      <a:srgbClr val="000000"/>
                    </a:solidFill>
                  </a:rPr>
                  <a:t>) ln(1-p</a:t>
                </a:r>
                <a:r>
                  <a:rPr lang="en-US" altLang="zh-CN" sz="2800" baseline="-25000" dirty="0">
                    <a:solidFill>
                      <a:srgbClr val="000000"/>
                    </a:solidFill>
                  </a:rPr>
                  <a:t>i</a:t>
                </a:r>
                <a:r>
                  <a:rPr lang="en-US" altLang="zh-CN" sz="2800" dirty="0">
                    <a:solidFill>
                      <a:srgbClr val="000000"/>
                    </a:solidFill>
                  </a:rPr>
                  <a:t>)]</a:t>
                </a:r>
              </a:p>
            </p:txBody>
          </p:sp>
        </mc:Choice>
        <mc:Fallback xmlns="">
          <p:sp>
            <p:nvSpPr>
              <p:cNvPr id="2" name="文本框 1">
                <a:extLst>
                  <a:ext uri="{FF2B5EF4-FFF2-40B4-BE49-F238E27FC236}">
                    <a16:creationId xmlns:a16="http://schemas.microsoft.com/office/drawing/2014/main" id="{F3D03DC3-AF12-4F9E-93B9-7577560F49C4}"/>
                  </a:ext>
                </a:extLst>
              </p:cNvPr>
              <p:cNvSpPr txBox="1">
                <a:spLocks noRot="1" noChangeAspect="1" noMove="1" noResize="1" noEditPoints="1" noAdjustHandles="1" noChangeArrowheads="1" noChangeShapeType="1" noTextEdit="1"/>
              </p:cNvSpPr>
              <p:nvPr/>
            </p:nvSpPr>
            <p:spPr>
              <a:xfrm>
                <a:off x="975479" y="1124378"/>
                <a:ext cx="10636634" cy="4267002"/>
              </a:xfrm>
              <a:prstGeom prst="rect">
                <a:avLst/>
              </a:prstGeom>
              <a:blipFill>
                <a:blip r:embed="rId3"/>
                <a:stretch>
                  <a:fillRect l="-1375" b="-2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8365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A1741A7-099B-4C48-85F5-19DF019FEE53}"/>
              </a:ext>
            </a:extLst>
          </p:cNvPr>
          <p:cNvSpPr>
            <a:spLocks noGrp="1"/>
          </p:cNvSpPr>
          <p:nvPr>
            <p:ph type="title"/>
          </p:nvPr>
        </p:nvSpPr>
        <p:spPr/>
        <p:txBody>
          <a:bodyPr/>
          <a:lstStyle/>
          <a:p>
            <a:r>
              <a:rPr lang="zh-CN" altLang="en-US" dirty="0">
                <a:latin typeface="+mn-lt"/>
                <a:ea typeface="+mn-ea"/>
                <a:cs typeface="+mn-ea"/>
                <a:sym typeface="+mn-lt"/>
              </a:rPr>
              <a:t>基于图结构的推理</a:t>
            </a:r>
            <a:r>
              <a:rPr lang="en-US" altLang="zh-CN" dirty="0">
                <a:latin typeface="+mn-lt"/>
                <a:ea typeface="+mn-ea"/>
                <a:cs typeface="+mn-ea"/>
                <a:sym typeface="+mn-lt"/>
              </a:rPr>
              <a:t>——PRA</a:t>
            </a:r>
            <a:endParaRPr lang="en-US" dirty="0">
              <a:latin typeface="+mn-lt"/>
              <a:ea typeface="+mn-ea"/>
              <a:cs typeface="+mn-ea"/>
              <a:sym typeface="+mn-lt"/>
            </a:endParaRPr>
          </a:p>
        </p:txBody>
      </p:sp>
      <p:sp>
        <p:nvSpPr>
          <p:cNvPr id="9" name="灯片编号占位符 2">
            <a:extLst>
              <a:ext uri="{FF2B5EF4-FFF2-40B4-BE49-F238E27FC236}">
                <a16:creationId xmlns:a16="http://schemas.microsoft.com/office/drawing/2014/main" id="{58F3D906-B21F-4B27-A8BC-84B8B7DD9F77}"/>
              </a:ext>
            </a:extLst>
          </p:cNvPr>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a:cs typeface="+mn-ea"/>
                <a:sym typeface="+mn-lt"/>
              </a:rPr>
              <a:pPr marL="0" marR="0" lvl="0" indent="0" algn="ct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srgbClr val="000000">
                  <a:tint val="75000"/>
                </a:srgbClr>
              </a:solidFill>
              <a:effectLst/>
              <a:uLnTx/>
              <a:uFillTx/>
              <a:latin typeface="Arial"/>
              <a:cs typeface="+mn-ea"/>
              <a:sym typeface="+mn-lt"/>
            </a:endParaRPr>
          </a:p>
        </p:txBody>
      </p:sp>
      <p:sp>
        <p:nvSpPr>
          <p:cNvPr id="2" name="文本框 1">
            <a:extLst>
              <a:ext uri="{FF2B5EF4-FFF2-40B4-BE49-F238E27FC236}">
                <a16:creationId xmlns:a16="http://schemas.microsoft.com/office/drawing/2014/main" id="{F3D03DC3-AF12-4F9E-93B9-7577560F49C4}"/>
              </a:ext>
            </a:extLst>
          </p:cNvPr>
          <p:cNvSpPr txBox="1"/>
          <p:nvPr/>
        </p:nvSpPr>
        <p:spPr>
          <a:xfrm>
            <a:off x="975479" y="1228397"/>
            <a:ext cx="10636634" cy="4401205"/>
          </a:xfrm>
          <a:prstGeom prst="rect">
            <a:avLst/>
          </a:prstGeom>
          <a:noFill/>
        </p:spPr>
        <p:txBody>
          <a:bodyPr wrap="square" lIns="72000" tIns="0" rIns="72000" bIns="0" rtlCol="0" anchor="t">
            <a:spAutoFit/>
          </a:bodyPr>
          <a:lstStyle/>
          <a:p>
            <a:pPr lvl="0" defTabSz="457200">
              <a:lnSpc>
                <a:spcPct val="150000"/>
              </a:lnSpc>
              <a:defRPr/>
            </a:pPr>
            <a:r>
              <a:rPr lang="zh-CN" altLang="en-US" sz="4800" b="1" dirty="0">
                <a:solidFill>
                  <a:srgbClr val="000000"/>
                </a:solidFill>
                <a:latin typeface="Arial"/>
              </a:rPr>
              <a:t>剪枝：路径有效性 </a:t>
            </a:r>
            <a:r>
              <a:rPr lang="en-US" altLang="zh-CN" sz="4800" b="1" dirty="0">
                <a:solidFill>
                  <a:srgbClr val="000000"/>
                </a:solidFill>
                <a:latin typeface="Arial"/>
              </a:rPr>
              <a:t>&amp; </a:t>
            </a:r>
            <a:r>
              <a:rPr lang="zh-CN" altLang="en-US" sz="4800" b="1" dirty="0">
                <a:solidFill>
                  <a:srgbClr val="000000"/>
                </a:solidFill>
                <a:latin typeface="Arial"/>
              </a:rPr>
              <a:t>加快计算过程</a:t>
            </a:r>
            <a:endParaRPr lang="en-US" altLang="zh-CN" sz="4800" b="1" dirty="0">
              <a:solidFill>
                <a:srgbClr val="000000"/>
              </a:solidFill>
              <a:latin typeface="Arial"/>
            </a:endParaRPr>
          </a:p>
          <a:p>
            <a:pPr lvl="0" defTabSz="457200">
              <a:lnSpc>
                <a:spcPct val="150000"/>
              </a:lnSpc>
              <a:defRPr/>
            </a:pPr>
            <a:endParaRPr lang="en-US" altLang="zh-CN" sz="2800" dirty="0">
              <a:solidFill>
                <a:srgbClr val="000000"/>
              </a:solidFill>
              <a:latin typeface="Arial"/>
            </a:endParaRPr>
          </a:p>
          <a:p>
            <a:pPr lvl="0" defTabSz="457200">
              <a:lnSpc>
                <a:spcPct val="150000"/>
              </a:lnSpc>
              <a:defRPr/>
            </a:pPr>
            <a:r>
              <a:rPr lang="zh-CN" altLang="en-US" sz="3200" dirty="0">
                <a:solidFill>
                  <a:srgbClr val="000000"/>
                </a:solidFill>
                <a:latin typeface="Arial"/>
              </a:rPr>
              <a:t>♦ 路径在图谱中的支持度应该大于某个设定的比例</a:t>
            </a:r>
            <a:endParaRPr lang="en-US" altLang="zh-CN" sz="3200" dirty="0">
              <a:solidFill>
                <a:srgbClr val="000000"/>
              </a:solidFill>
              <a:latin typeface="Arial"/>
            </a:endParaRPr>
          </a:p>
          <a:p>
            <a:pPr lvl="0" defTabSz="457200">
              <a:lnSpc>
                <a:spcPct val="150000"/>
              </a:lnSpc>
              <a:defRPr/>
            </a:pPr>
            <a:r>
              <a:rPr lang="zh-CN" altLang="en-US" sz="3200" dirty="0">
                <a:solidFill>
                  <a:srgbClr val="000000"/>
                </a:solidFill>
                <a:latin typeface="Arial"/>
              </a:rPr>
              <a:t>♦ 路径长度小于等于某设定的长度</a:t>
            </a:r>
            <a:endParaRPr lang="en-US" altLang="zh-CN" sz="3200" dirty="0">
              <a:solidFill>
                <a:srgbClr val="000000"/>
              </a:solidFill>
              <a:latin typeface="Arial"/>
            </a:endParaRPr>
          </a:p>
          <a:p>
            <a:pPr lvl="0" defTabSz="457200">
              <a:lnSpc>
                <a:spcPct val="150000"/>
              </a:lnSpc>
              <a:defRPr/>
            </a:pPr>
            <a:r>
              <a:rPr lang="zh-CN" altLang="en-US" sz="3200" dirty="0">
                <a:solidFill>
                  <a:srgbClr val="000000"/>
                </a:solidFill>
                <a:latin typeface="Arial"/>
              </a:rPr>
              <a:t>♦</a:t>
            </a:r>
            <a:r>
              <a:rPr lang="en-US" altLang="zh-CN" sz="3200" dirty="0">
                <a:solidFill>
                  <a:srgbClr val="000000"/>
                </a:solidFill>
                <a:latin typeface="Arial"/>
              </a:rPr>
              <a:t> </a:t>
            </a:r>
            <a:r>
              <a:rPr lang="zh-CN" altLang="en-US" sz="3200" dirty="0">
                <a:solidFill>
                  <a:srgbClr val="000000"/>
                </a:solidFill>
                <a:latin typeface="Arial"/>
              </a:rPr>
              <a:t>每条路径至少有一个正样本在训练集中</a:t>
            </a:r>
            <a:endParaRPr lang="en-US" altLang="zh-CN" sz="3200" dirty="0">
              <a:solidFill>
                <a:srgbClr val="000000"/>
              </a:solidFill>
              <a:latin typeface="Arial"/>
            </a:endParaRPr>
          </a:p>
          <a:p>
            <a:pPr algn="l"/>
            <a:endParaRPr lang="en-US" altLang="zh-CN" sz="2800" dirty="0">
              <a:solidFill>
                <a:srgbClr val="000000"/>
              </a:solidFill>
            </a:endParaRPr>
          </a:p>
        </p:txBody>
      </p:sp>
    </p:spTree>
    <p:extLst>
      <p:ext uri="{BB962C8B-B14F-4D97-AF65-F5344CB8AC3E}">
        <p14:creationId xmlns:p14="http://schemas.microsoft.com/office/powerpoint/2010/main" val="4084596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A1741A7-099B-4C48-85F5-19DF019FEE53}"/>
              </a:ext>
            </a:extLst>
          </p:cNvPr>
          <p:cNvSpPr>
            <a:spLocks noGrp="1"/>
          </p:cNvSpPr>
          <p:nvPr>
            <p:ph type="title"/>
          </p:nvPr>
        </p:nvSpPr>
        <p:spPr/>
        <p:txBody>
          <a:bodyPr/>
          <a:lstStyle/>
          <a:p>
            <a:r>
              <a:rPr lang="zh-CN" altLang="en-US" dirty="0">
                <a:latin typeface="+mn-lt"/>
                <a:ea typeface="+mn-ea"/>
                <a:cs typeface="+mn-ea"/>
                <a:sym typeface="+mn-lt"/>
              </a:rPr>
              <a:t>基于图结构的推理</a:t>
            </a:r>
            <a:r>
              <a:rPr lang="en-US" altLang="zh-CN" dirty="0">
                <a:latin typeface="+mn-lt"/>
                <a:ea typeface="+mn-ea"/>
                <a:cs typeface="+mn-ea"/>
                <a:sym typeface="+mn-lt"/>
              </a:rPr>
              <a:t>——PRA</a:t>
            </a:r>
            <a:r>
              <a:rPr lang="zh-CN" altLang="en-US" dirty="0">
                <a:latin typeface="+mn-lt"/>
                <a:ea typeface="+mn-ea"/>
                <a:cs typeface="+mn-ea"/>
                <a:sym typeface="+mn-lt"/>
              </a:rPr>
              <a:t>实验</a:t>
            </a:r>
            <a:endParaRPr lang="en-US" dirty="0">
              <a:latin typeface="+mn-lt"/>
              <a:ea typeface="+mn-ea"/>
              <a:cs typeface="+mn-ea"/>
              <a:sym typeface="+mn-lt"/>
            </a:endParaRPr>
          </a:p>
        </p:txBody>
      </p:sp>
      <p:sp>
        <p:nvSpPr>
          <p:cNvPr id="9" name="灯片编号占位符 2">
            <a:extLst>
              <a:ext uri="{FF2B5EF4-FFF2-40B4-BE49-F238E27FC236}">
                <a16:creationId xmlns:a16="http://schemas.microsoft.com/office/drawing/2014/main" id="{58F3D906-B21F-4B27-A8BC-84B8B7DD9F77}"/>
              </a:ext>
            </a:extLst>
          </p:cNvPr>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a:cs typeface="+mn-ea"/>
                <a:sym typeface="+mn-lt"/>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srgbClr val="000000">
                  <a:tint val="75000"/>
                </a:srgbClr>
              </a:solidFill>
              <a:effectLst/>
              <a:uLnTx/>
              <a:uFillTx/>
              <a:latin typeface="Arial"/>
              <a:cs typeface="+mn-ea"/>
              <a:sym typeface="+mn-lt"/>
            </a:endParaRPr>
          </a:p>
        </p:txBody>
      </p:sp>
      <p:pic>
        <p:nvPicPr>
          <p:cNvPr id="4" name="图片 3">
            <a:extLst>
              <a:ext uri="{FF2B5EF4-FFF2-40B4-BE49-F238E27FC236}">
                <a16:creationId xmlns:a16="http://schemas.microsoft.com/office/drawing/2014/main" id="{AF17AB85-40F4-4B5C-B29C-2D116480B959}"/>
              </a:ext>
            </a:extLst>
          </p:cNvPr>
          <p:cNvPicPr>
            <a:picLocks noChangeAspect="1"/>
          </p:cNvPicPr>
          <p:nvPr/>
        </p:nvPicPr>
        <p:blipFill>
          <a:blip r:embed="rId3"/>
          <a:stretch>
            <a:fillRect/>
          </a:stretch>
        </p:blipFill>
        <p:spPr>
          <a:xfrm>
            <a:off x="948023" y="1036403"/>
            <a:ext cx="10295953" cy="4443355"/>
          </a:xfrm>
          <a:prstGeom prst="rect">
            <a:avLst/>
          </a:prstGeom>
        </p:spPr>
      </p:pic>
      <p:sp>
        <p:nvSpPr>
          <p:cNvPr id="7" name="文本框 6">
            <a:extLst>
              <a:ext uri="{FF2B5EF4-FFF2-40B4-BE49-F238E27FC236}">
                <a16:creationId xmlns:a16="http://schemas.microsoft.com/office/drawing/2014/main" id="{FABB17D5-2473-4DF1-8B0E-E8886DCDA355}"/>
              </a:ext>
            </a:extLst>
          </p:cNvPr>
          <p:cNvSpPr txBox="1"/>
          <p:nvPr/>
        </p:nvSpPr>
        <p:spPr>
          <a:xfrm>
            <a:off x="2707055" y="5496187"/>
            <a:ext cx="7173481" cy="650819"/>
          </a:xfrm>
          <a:prstGeom prst="rect">
            <a:avLst/>
          </a:prstGeom>
          <a:noFill/>
        </p:spPr>
        <p:txBody>
          <a:bodyPr wrap="square" lIns="72000" tIns="0" rIns="72000" bIns="0" rtlCol="0" anchor="t">
            <a:spAutoFit/>
          </a:bodyPr>
          <a:lstStyle/>
          <a:p>
            <a:pPr lvl="0" defTabSz="457200">
              <a:lnSpc>
                <a:spcPct val="150000"/>
              </a:lnSpc>
              <a:defRPr/>
            </a:pPr>
            <a:r>
              <a:rPr lang="en-US" altLang="zh-CN" sz="3200" dirty="0">
                <a:solidFill>
                  <a:srgbClr val="000000"/>
                </a:solidFill>
                <a:latin typeface="Arial"/>
              </a:rPr>
              <a:t>NELL-995</a:t>
            </a:r>
            <a:r>
              <a:rPr lang="zh-CN" altLang="en-US" sz="3200" dirty="0">
                <a:solidFill>
                  <a:srgbClr val="000000"/>
                </a:solidFill>
                <a:latin typeface="Arial"/>
              </a:rPr>
              <a:t>数据集</a:t>
            </a:r>
            <a:r>
              <a:rPr lang="en-US" altLang="zh-CN" sz="3200" dirty="0">
                <a:solidFill>
                  <a:srgbClr val="000000"/>
                </a:solidFill>
                <a:latin typeface="Arial"/>
              </a:rPr>
              <a:t>         </a:t>
            </a:r>
            <a:r>
              <a:rPr lang="en-US" altLang="zh-CN" sz="3200" dirty="0" err="1">
                <a:solidFill>
                  <a:srgbClr val="000000"/>
                </a:solidFill>
                <a:latin typeface="Arial"/>
              </a:rPr>
              <a:t>works_for</a:t>
            </a:r>
            <a:r>
              <a:rPr lang="en-US" altLang="zh-CN" sz="3200" dirty="0">
                <a:solidFill>
                  <a:srgbClr val="000000"/>
                </a:solidFill>
                <a:latin typeface="Arial"/>
              </a:rPr>
              <a:t> </a:t>
            </a:r>
            <a:r>
              <a:rPr lang="zh-CN" altLang="en-US" sz="3200" dirty="0">
                <a:solidFill>
                  <a:srgbClr val="000000"/>
                </a:solidFill>
                <a:latin typeface="Arial"/>
              </a:rPr>
              <a:t>关系</a:t>
            </a:r>
            <a:r>
              <a:rPr lang="en-US" altLang="zh-CN" sz="3200" dirty="0">
                <a:solidFill>
                  <a:srgbClr val="000000"/>
                </a:solidFill>
                <a:latin typeface="Arial"/>
              </a:rPr>
              <a:t>      </a:t>
            </a:r>
            <a:endParaRPr lang="en-US" altLang="zh-CN" sz="2800" dirty="0">
              <a:solidFill>
                <a:srgbClr val="000000"/>
              </a:solidFill>
            </a:endParaRPr>
          </a:p>
        </p:txBody>
      </p:sp>
    </p:spTree>
    <p:extLst>
      <p:ext uri="{BB962C8B-B14F-4D97-AF65-F5344CB8AC3E}">
        <p14:creationId xmlns:p14="http://schemas.microsoft.com/office/powerpoint/2010/main" val="2478593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A1741A7-099B-4C48-85F5-19DF019FEE53}"/>
              </a:ext>
            </a:extLst>
          </p:cNvPr>
          <p:cNvSpPr>
            <a:spLocks noGrp="1"/>
          </p:cNvSpPr>
          <p:nvPr>
            <p:ph type="title"/>
          </p:nvPr>
        </p:nvSpPr>
        <p:spPr/>
        <p:txBody>
          <a:bodyPr/>
          <a:lstStyle/>
          <a:p>
            <a:r>
              <a:rPr lang="zh-CN" altLang="en-US" dirty="0">
                <a:latin typeface="+mn-lt"/>
                <a:ea typeface="+mn-ea"/>
                <a:cs typeface="+mn-ea"/>
                <a:sym typeface="+mn-lt"/>
              </a:rPr>
              <a:t>基于图结构的推理</a:t>
            </a:r>
            <a:r>
              <a:rPr lang="en-US" altLang="zh-CN" dirty="0">
                <a:latin typeface="+mn-lt"/>
                <a:ea typeface="+mn-ea"/>
                <a:cs typeface="+mn-ea"/>
                <a:sym typeface="+mn-lt"/>
              </a:rPr>
              <a:t>——PRA</a:t>
            </a:r>
            <a:r>
              <a:rPr lang="zh-CN" altLang="en-US" dirty="0">
                <a:latin typeface="+mn-lt"/>
                <a:ea typeface="+mn-ea"/>
                <a:cs typeface="+mn-ea"/>
                <a:sym typeface="+mn-lt"/>
              </a:rPr>
              <a:t>实验</a:t>
            </a:r>
            <a:endParaRPr lang="en-US" dirty="0">
              <a:latin typeface="+mn-lt"/>
              <a:ea typeface="+mn-ea"/>
              <a:cs typeface="+mn-ea"/>
              <a:sym typeface="+mn-lt"/>
            </a:endParaRPr>
          </a:p>
        </p:txBody>
      </p:sp>
      <p:sp>
        <p:nvSpPr>
          <p:cNvPr id="9" name="灯片编号占位符 2">
            <a:extLst>
              <a:ext uri="{FF2B5EF4-FFF2-40B4-BE49-F238E27FC236}">
                <a16:creationId xmlns:a16="http://schemas.microsoft.com/office/drawing/2014/main" id="{58F3D906-B21F-4B27-A8BC-84B8B7DD9F77}"/>
              </a:ext>
            </a:extLst>
          </p:cNvPr>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a:cs typeface="+mn-ea"/>
                <a:sym typeface="+mn-lt"/>
              </a:rPr>
              <a:pPr marL="0" marR="0" lvl="0" indent="0" algn="ct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srgbClr val="000000">
                  <a:tint val="75000"/>
                </a:srgbClr>
              </a:solidFill>
              <a:effectLst/>
              <a:uLnTx/>
              <a:uFillTx/>
              <a:latin typeface="Arial"/>
              <a:cs typeface="+mn-ea"/>
              <a:sym typeface="+mn-lt"/>
            </a:endParaRPr>
          </a:p>
        </p:txBody>
      </p:sp>
      <p:sp>
        <p:nvSpPr>
          <p:cNvPr id="7" name="文本框 6">
            <a:extLst>
              <a:ext uri="{FF2B5EF4-FFF2-40B4-BE49-F238E27FC236}">
                <a16:creationId xmlns:a16="http://schemas.microsoft.com/office/drawing/2014/main" id="{FABB17D5-2473-4DF1-8B0E-E8886DCDA355}"/>
              </a:ext>
            </a:extLst>
          </p:cNvPr>
          <p:cNvSpPr txBox="1"/>
          <p:nvPr/>
        </p:nvSpPr>
        <p:spPr>
          <a:xfrm>
            <a:off x="4302630" y="5496187"/>
            <a:ext cx="3586740" cy="660117"/>
          </a:xfrm>
          <a:prstGeom prst="rect">
            <a:avLst/>
          </a:prstGeom>
          <a:noFill/>
        </p:spPr>
        <p:txBody>
          <a:bodyPr wrap="square" lIns="72000" tIns="0" rIns="72000" bIns="0" rtlCol="0" anchor="t">
            <a:spAutoFit/>
          </a:bodyPr>
          <a:lstStyle/>
          <a:p>
            <a:pPr lvl="0" defTabSz="457200">
              <a:lnSpc>
                <a:spcPct val="150000"/>
              </a:lnSpc>
              <a:defRPr/>
            </a:pPr>
            <a:r>
              <a:rPr lang="en-US" altLang="zh-CN" sz="3200" dirty="0">
                <a:solidFill>
                  <a:srgbClr val="000000"/>
                </a:solidFill>
                <a:latin typeface="Arial"/>
              </a:rPr>
              <a:t>DFS</a:t>
            </a:r>
            <a:r>
              <a:rPr lang="zh-CN" altLang="en-US" sz="3200" dirty="0">
                <a:solidFill>
                  <a:srgbClr val="000000"/>
                </a:solidFill>
                <a:latin typeface="Arial"/>
              </a:rPr>
              <a:t>找到所有路径</a:t>
            </a:r>
            <a:endParaRPr lang="en-US" altLang="zh-CN" sz="2800" dirty="0">
              <a:solidFill>
                <a:srgbClr val="000000"/>
              </a:solidFill>
            </a:endParaRPr>
          </a:p>
        </p:txBody>
      </p:sp>
      <p:pic>
        <p:nvPicPr>
          <p:cNvPr id="3" name="图片 2">
            <a:extLst>
              <a:ext uri="{FF2B5EF4-FFF2-40B4-BE49-F238E27FC236}">
                <a16:creationId xmlns:a16="http://schemas.microsoft.com/office/drawing/2014/main" id="{D9402FC6-7C48-4021-8CEA-E702C940B1D9}"/>
              </a:ext>
            </a:extLst>
          </p:cNvPr>
          <p:cNvPicPr>
            <a:picLocks noChangeAspect="1"/>
          </p:cNvPicPr>
          <p:nvPr/>
        </p:nvPicPr>
        <p:blipFill>
          <a:blip r:embed="rId3"/>
          <a:stretch>
            <a:fillRect/>
          </a:stretch>
        </p:blipFill>
        <p:spPr>
          <a:xfrm>
            <a:off x="450574" y="970418"/>
            <a:ext cx="11290852" cy="4525769"/>
          </a:xfrm>
          <a:prstGeom prst="rect">
            <a:avLst/>
          </a:prstGeom>
        </p:spPr>
      </p:pic>
    </p:spTree>
    <p:extLst>
      <p:ext uri="{BB962C8B-B14F-4D97-AF65-F5344CB8AC3E}">
        <p14:creationId xmlns:p14="http://schemas.microsoft.com/office/powerpoint/2010/main" val="3886897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A1741A7-099B-4C48-85F5-19DF019FEE53}"/>
              </a:ext>
            </a:extLst>
          </p:cNvPr>
          <p:cNvSpPr>
            <a:spLocks noGrp="1"/>
          </p:cNvSpPr>
          <p:nvPr>
            <p:ph type="title"/>
          </p:nvPr>
        </p:nvSpPr>
        <p:spPr/>
        <p:txBody>
          <a:bodyPr/>
          <a:lstStyle/>
          <a:p>
            <a:r>
              <a:rPr lang="zh-CN" altLang="en-US" dirty="0">
                <a:latin typeface="+mn-lt"/>
                <a:ea typeface="+mn-ea"/>
                <a:cs typeface="+mn-ea"/>
                <a:sym typeface="+mn-lt"/>
              </a:rPr>
              <a:t>基于图结构的推理</a:t>
            </a:r>
            <a:r>
              <a:rPr lang="en-US" altLang="zh-CN" dirty="0">
                <a:latin typeface="+mn-lt"/>
                <a:ea typeface="+mn-ea"/>
                <a:cs typeface="+mn-ea"/>
                <a:sym typeface="+mn-lt"/>
              </a:rPr>
              <a:t>——PRA</a:t>
            </a:r>
            <a:r>
              <a:rPr lang="zh-CN" altLang="en-US" dirty="0">
                <a:latin typeface="+mn-lt"/>
                <a:ea typeface="+mn-ea"/>
                <a:cs typeface="+mn-ea"/>
                <a:sym typeface="+mn-lt"/>
              </a:rPr>
              <a:t>实验</a:t>
            </a:r>
            <a:endParaRPr lang="en-US" dirty="0">
              <a:latin typeface="+mn-lt"/>
              <a:ea typeface="+mn-ea"/>
              <a:cs typeface="+mn-ea"/>
              <a:sym typeface="+mn-lt"/>
            </a:endParaRPr>
          </a:p>
        </p:txBody>
      </p:sp>
      <p:sp>
        <p:nvSpPr>
          <p:cNvPr id="9" name="灯片编号占位符 2">
            <a:extLst>
              <a:ext uri="{FF2B5EF4-FFF2-40B4-BE49-F238E27FC236}">
                <a16:creationId xmlns:a16="http://schemas.microsoft.com/office/drawing/2014/main" id="{58F3D906-B21F-4B27-A8BC-84B8B7DD9F77}"/>
              </a:ext>
            </a:extLst>
          </p:cNvPr>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a:cs typeface="+mn-ea"/>
                <a:sym typeface="+mn-lt"/>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srgbClr val="000000">
                  <a:tint val="75000"/>
                </a:srgbClr>
              </a:solidFill>
              <a:effectLst/>
              <a:uLnTx/>
              <a:uFillTx/>
              <a:latin typeface="Arial"/>
              <a:cs typeface="+mn-ea"/>
              <a:sym typeface="+mn-lt"/>
            </a:endParaRPr>
          </a:p>
        </p:txBody>
      </p:sp>
      <p:sp>
        <p:nvSpPr>
          <p:cNvPr id="7" name="文本框 6">
            <a:extLst>
              <a:ext uri="{FF2B5EF4-FFF2-40B4-BE49-F238E27FC236}">
                <a16:creationId xmlns:a16="http://schemas.microsoft.com/office/drawing/2014/main" id="{FABB17D5-2473-4DF1-8B0E-E8886DCDA355}"/>
              </a:ext>
            </a:extLst>
          </p:cNvPr>
          <p:cNvSpPr txBox="1"/>
          <p:nvPr/>
        </p:nvSpPr>
        <p:spPr>
          <a:xfrm>
            <a:off x="4302628" y="5496187"/>
            <a:ext cx="3586741" cy="650819"/>
          </a:xfrm>
          <a:prstGeom prst="rect">
            <a:avLst/>
          </a:prstGeom>
          <a:noFill/>
        </p:spPr>
        <p:txBody>
          <a:bodyPr wrap="square" lIns="72000" tIns="0" rIns="72000" bIns="0" rtlCol="0" anchor="t">
            <a:spAutoFit/>
          </a:bodyPr>
          <a:lstStyle/>
          <a:p>
            <a:pPr lvl="0" defTabSz="457200">
              <a:lnSpc>
                <a:spcPct val="150000"/>
              </a:lnSpc>
              <a:defRPr/>
            </a:pPr>
            <a:r>
              <a:rPr lang="zh-CN" altLang="en-US" sz="3200" dirty="0">
                <a:solidFill>
                  <a:srgbClr val="000000"/>
                </a:solidFill>
                <a:latin typeface="Arial"/>
              </a:rPr>
              <a:t>实体节点数据结构</a:t>
            </a:r>
            <a:r>
              <a:rPr lang="en-US" altLang="zh-CN" sz="3200" dirty="0">
                <a:solidFill>
                  <a:srgbClr val="000000"/>
                </a:solidFill>
                <a:latin typeface="Arial"/>
              </a:rPr>
              <a:t> </a:t>
            </a:r>
            <a:endParaRPr lang="en-US" altLang="zh-CN" sz="2800" dirty="0">
              <a:solidFill>
                <a:srgbClr val="000000"/>
              </a:solidFill>
            </a:endParaRPr>
          </a:p>
        </p:txBody>
      </p:sp>
      <p:pic>
        <p:nvPicPr>
          <p:cNvPr id="4" name="图片 3">
            <a:extLst>
              <a:ext uri="{FF2B5EF4-FFF2-40B4-BE49-F238E27FC236}">
                <a16:creationId xmlns:a16="http://schemas.microsoft.com/office/drawing/2014/main" id="{F650E02B-FA84-483D-B228-18124501CC85}"/>
              </a:ext>
            </a:extLst>
          </p:cNvPr>
          <p:cNvPicPr>
            <a:picLocks noChangeAspect="1"/>
          </p:cNvPicPr>
          <p:nvPr/>
        </p:nvPicPr>
        <p:blipFill>
          <a:blip r:embed="rId3"/>
          <a:stretch>
            <a:fillRect/>
          </a:stretch>
        </p:blipFill>
        <p:spPr>
          <a:xfrm>
            <a:off x="920404" y="1152924"/>
            <a:ext cx="10351191" cy="4343263"/>
          </a:xfrm>
          <a:prstGeom prst="rect">
            <a:avLst/>
          </a:prstGeom>
        </p:spPr>
      </p:pic>
    </p:spTree>
    <p:extLst>
      <p:ext uri="{BB962C8B-B14F-4D97-AF65-F5344CB8AC3E}">
        <p14:creationId xmlns:p14="http://schemas.microsoft.com/office/powerpoint/2010/main" val="427307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C7B35AE-0F22-4CA2-8BC3-4569F220612C}"/>
              </a:ext>
            </a:extLst>
          </p:cNvPr>
          <p:cNvSpPr>
            <a:spLocks noGrp="1"/>
          </p:cNvSpPr>
          <p:nvPr>
            <p:ph type="sldNum" sz="quarter" idx="4"/>
          </p:nvPr>
        </p:nvSpPr>
        <p:spPr/>
        <p:txBody>
          <a:bodyPr/>
          <a:lstStyle/>
          <a:p>
            <a:pPr defTabSz="914400">
              <a:defRPr/>
            </a:pPr>
            <a:fld id="{A48020E0-1C4F-4D89-9FD1-EC2E5B71218B}" type="slidenum">
              <a:rPr lang="en-US" smtClean="0">
                <a:solidFill>
                  <a:srgbClr val="000000">
                    <a:tint val="75000"/>
                  </a:srgbClr>
                </a:solidFill>
              </a:rPr>
              <a:pPr defTabSz="914400">
                <a:defRPr/>
              </a:pPr>
              <a:t>36</a:t>
            </a:fld>
            <a:endParaRPr lang="en-US" dirty="0">
              <a:solidFill>
                <a:srgbClr val="000000">
                  <a:tint val="75000"/>
                </a:srgbClr>
              </a:solidFill>
            </a:endParaRPr>
          </a:p>
        </p:txBody>
      </p:sp>
      <p:sp>
        <p:nvSpPr>
          <p:cNvPr id="6" name="标题 4">
            <a:extLst>
              <a:ext uri="{FF2B5EF4-FFF2-40B4-BE49-F238E27FC236}">
                <a16:creationId xmlns:a16="http://schemas.microsoft.com/office/drawing/2014/main" id="{29C94552-3795-4D95-A4AA-4D5C9DCD646C}"/>
              </a:ext>
            </a:extLst>
          </p:cNvPr>
          <p:cNvSpPr>
            <a:spLocks noGrp="1"/>
          </p:cNvSpPr>
          <p:nvPr>
            <p:ph type="title"/>
          </p:nvPr>
        </p:nvSpPr>
        <p:spPr>
          <a:xfrm>
            <a:off x="518809" y="365126"/>
            <a:ext cx="9561064" cy="578454"/>
          </a:xfrm>
        </p:spPr>
        <p:txBody>
          <a:bodyPr/>
          <a:lstStyle/>
          <a:p>
            <a:r>
              <a:rPr lang="zh-CN" altLang="en-US" dirty="0">
                <a:latin typeface="+mn-lt"/>
                <a:ea typeface="+mn-ea"/>
                <a:cs typeface="+mn-ea"/>
                <a:sym typeface="+mn-lt"/>
              </a:rPr>
              <a:t>基于图结构的推理</a:t>
            </a:r>
            <a:r>
              <a:rPr lang="en-US" altLang="zh-CN" dirty="0">
                <a:latin typeface="+mn-lt"/>
                <a:ea typeface="+mn-ea"/>
                <a:cs typeface="+mn-ea"/>
                <a:sym typeface="+mn-lt"/>
              </a:rPr>
              <a:t>——PRA</a:t>
            </a:r>
            <a:r>
              <a:rPr lang="zh-CN" altLang="en-US" dirty="0">
                <a:latin typeface="+mn-lt"/>
                <a:ea typeface="+mn-ea"/>
                <a:cs typeface="+mn-ea"/>
                <a:sym typeface="+mn-lt"/>
              </a:rPr>
              <a:t>实验</a:t>
            </a:r>
            <a:endParaRPr lang="en-US" dirty="0">
              <a:latin typeface="+mn-lt"/>
              <a:ea typeface="+mn-ea"/>
              <a:cs typeface="+mn-ea"/>
              <a:sym typeface="+mn-lt"/>
            </a:endParaRPr>
          </a:p>
        </p:txBody>
      </p:sp>
      <p:sp>
        <p:nvSpPr>
          <p:cNvPr id="7" name="文本框 6">
            <a:extLst>
              <a:ext uri="{FF2B5EF4-FFF2-40B4-BE49-F238E27FC236}">
                <a16:creationId xmlns:a16="http://schemas.microsoft.com/office/drawing/2014/main" id="{1D626BC5-48A8-474E-AAA1-20E50DCBA152}"/>
              </a:ext>
            </a:extLst>
          </p:cNvPr>
          <p:cNvSpPr txBox="1"/>
          <p:nvPr/>
        </p:nvSpPr>
        <p:spPr>
          <a:xfrm>
            <a:off x="2504661" y="5068044"/>
            <a:ext cx="7381460" cy="650819"/>
          </a:xfrm>
          <a:prstGeom prst="rect">
            <a:avLst/>
          </a:prstGeom>
          <a:noFill/>
        </p:spPr>
        <p:txBody>
          <a:bodyPr wrap="square" lIns="72000" tIns="0" rIns="72000" bIns="0" rtlCol="0" anchor="t">
            <a:spAutoFit/>
          </a:bodyPr>
          <a:lstStyle/>
          <a:p>
            <a:pPr lvl="0" defTabSz="457200">
              <a:lnSpc>
                <a:spcPct val="150000"/>
              </a:lnSpc>
              <a:defRPr/>
            </a:pPr>
            <a:r>
              <a:rPr lang="zh-CN" altLang="en-US" sz="3200" dirty="0">
                <a:solidFill>
                  <a:srgbClr val="000000"/>
                </a:solidFill>
                <a:latin typeface="Arial"/>
              </a:rPr>
              <a:t>节点与关系信息存入节点数据结构</a:t>
            </a:r>
            <a:r>
              <a:rPr lang="en-US" altLang="zh-CN" sz="3200" dirty="0">
                <a:solidFill>
                  <a:srgbClr val="000000"/>
                </a:solidFill>
                <a:latin typeface="Arial"/>
              </a:rPr>
              <a:t>Node</a:t>
            </a:r>
            <a:endParaRPr lang="en-US" altLang="zh-CN" sz="2800" dirty="0">
              <a:solidFill>
                <a:srgbClr val="000000"/>
              </a:solidFill>
            </a:endParaRPr>
          </a:p>
        </p:txBody>
      </p:sp>
      <p:pic>
        <p:nvPicPr>
          <p:cNvPr id="4" name="图片 3">
            <a:extLst>
              <a:ext uri="{FF2B5EF4-FFF2-40B4-BE49-F238E27FC236}">
                <a16:creationId xmlns:a16="http://schemas.microsoft.com/office/drawing/2014/main" id="{EE99859B-9DA5-4973-AB8C-E6412CEB75BB}"/>
              </a:ext>
            </a:extLst>
          </p:cNvPr>
          <p:cNvPicPr>
            <a:picLocks noChangeAspect="1"/>
          </p:cNvPicPr>
          <p:nvPr/>
        </p:nvPicPr>
        <p:blipFill>
          <a:blip r:embed="rId2"/>
          <a:stretch>
            <a:fillRect/>
          </a:stretch>
        </p:blipFill>
        <p:spPr>
          <a:xfrm>
            <a:off x="1171820" y="1139137"/>
            <a:ext cx="9452768" cy="3756713"/>
          </a:xfrm>
          <a:prstGeom prst="rect">
            <a:avLst/>
          </a:prstGeom>
        </p:spPr>
      </p:pic>
    </p:spTree>
    <p:extLst>
      <p:ext uri="{BB962C8B-B14F-4D97-AF65-F5344CB8AC3E}">
        <p14:creationId xmlns:p14="http://schemas.microsoft.com/office/powerpoint/2010/main" val="2565275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48468B6-2362-4520-9FAA-F478C60D7406}"/>
              </a:ext>
            </a:extLst>
          </p:cNvPr>
          <p:cNvSpPr>
            <a:spLocks noGrp="1"/>
          </p:cNvSpPr>
          <p:nvPr>
            <p:ph type="sldNum" sz="quarter" idx="4"/>
          </p:nvPr>
        </p:nvSpPr>
        <p:spPr/>
        <p:txBody>
          <a:bodyPr/>
          <a:lstStyle/>
          <a:p>
            <a:pPr defTabSz="914400">
              <a:defRPr/>
            </a:pPr>
            <a:fld id="{A48020E0-1C4F-4D89-9FD1-EC2E5B71218B}" type="slidenum">
              <a:rPr lang="en-US" smtClean="0">
                <a:solidFill>
                  <a:srgbClr val="000000">
                    <a:tint val="75000"/>
                  </a:srgbClr>
                </a:solidFill>
              </a:rPr>
              <a:pPr defTabSz="914400">
                <a:defRPr/>
              </a:pPr>
              <a:t>37</a:t>
            </a:fld>
            <a:endParaRPr lang="en-US" dirty="0">
              <a:solidFill>
                <a:srgbClr val="000000">
                  <a:tint val="75000"/>
                </a:srgbClr>
              </a:solidFill>
            </a:endParaRPr>
          </a:p>
        </p:txBody>
      </p:sp>
      <p:sp>
        <p:nvSpPr>
          <p:cNvPr id="6" name="标题 4">
            <a:extLst>
              <a:ext uri="{FF2B5EF4-FFF2-40B4-BE49-F238E27FC236}">
                <a16:creationId xmlns:a16="http://schemas.microsoft.com/office/drawing/2014/main" id="{C7615560-B407-41A8-B330-97C476D2FAA7}"/>
              </a:ext>
            </a:extLst>
          </p:cNvPr>
          <p:cNvSpPr>
            <a:spLocks noGrp="1"/>
          </p:cNvSpPr>
          <p:nvPr>
            <p:ph type="title"/>
          </p:nvPr>
        </p:nvSpPr>
        <p:spPr>
          <a:xfrm>
            <a:off x="518809" y="365126"/>
            <a:ext cx="9561064" cy="578454"/>
          </a:xfrm>
        </p:spPr>
        <p:txBody>
          <a:bodyPr/>
          <a:lstStyle/>
          <a:p>
            <a:r>
              <a:rPr lang="zh-CN" altLang="en-US" dirty="0">
                <a:latin typeface="+mn-lt"/>
                <a:ea typeface="+mn-ea"/>
                <a:cs typeface="+mn-ea"/>
                <a:sym typeface="+mn-lt"/>
              </a:rPr>
              <a:t>基于图结构的推理</a:t>
            </a:r>
            <a:r>
              <a:rPr lang="en-US" altLang="zh-CN" dirty="0">
                <a:latin typeface="+mn-lt"/>
                <a:ea typeface="+mn-ea"/>
                <a:cs typeface="+mn-ea"/>
                <a:sym typeface="+mn-lt"/>
              </a:rPr>
              <a:t>——PRA</a:t>
            </a:r>
            <a:r>
              <a:rPr lang="zh-CN" altLang="en-US" dirty="0">
                <a:latin typeface="+mn-lt"/>
                <a:ea typeface="+mn-ea"/>
                <a:cs typeface="+mn-ea"/>
                <a:sym typeface="+mn-lt"/>
              </a:rPr>
              <a:t>实验</a:t>
            </a:r>
            <a:endParaRPr lang="en-US" dirty="0">
              <a:latin typeface="+mn-lt"/>
              <a:ea typeface="+mn-ea"/>
              <a:cs typeface="+mn-ea"/>
              <a:sym typeface="+mn-lt"/>
            </a:endParaRPr>
          </a:p>
        </p:txBody>
      </p:sp>
      <p:sp>
        <p:nvSpPr>
          <p:cNvPr id="7" name="文本框 6">
            <a:extLst>
              <a:ext uri="{FF2B5EF4-FFF2-40B4-BE49-F238E27FC236}">
                <a16:creationId xmlns:a16="http://schemas.microsoft.com/office/drawing/2014/main" id="{DE2687E1-E690-45C8-B353-874542595F9D}"/>
              </a:ext>
            </a:extLst>
          </p:cNvPr>
          <p:cNvSpPr txBox="1"/>
          <p:nvPr/>
        </p:nvSpPr>
        <p:spPr>
          <a:xfrm>
            <a:off x="8078795" y="2842196"/>
            <a:ext cx="2721727" cy="1386085"/>
          </a:xfrm>
          <a:prstGeom prst="rect">
            <a:avLst/>
          </a:prstGeom>
          <a:noFill/>
        </p:spPr>
        <p:txBody>
          <a:bodyPr wrap="square" lIns="72000" tIns="0" rIns="72000" bIns="0" rtlCol="0" anchor="t">
            <a:spAutoFit/>
          </a:bodyPr>
          <a:lstStyle/>
          <a:p>
            <a:pPr lvl="0" defTabSz="457200">
              <a:lnSpc>
                <a:spcPct val="150000"/>
              </a:lnSpc>
              <a:defRPr/>
            </a:pPr>
            <a:r>
              <a:rPr lang="zh-CN" altLang="en-US" sz="3200" dirty="0">
                <a:solidFill>
                  <a:srgbClr val="000000"/>
                </a:solidFill>
                <a:latin typeface="Arial"/>
              </a:rPr>
              <a:t>读取训练数据，</a:t>
            </a:r>
            <a:endParaRPr lang="en-US" altLang="zh-CN" sz="3200" dirty="0">
              <a:solidFill>
                <a:srgbClr val="000000"/>
              </a:solidFill>
              <a:latin typeface="Arial"/>
            </a:endParaRPr>
          </a:p>
          <a:p>
            <a:pPr lvl="0" defTabSz="457200">
              <a:lnSpc>
                <a:spcPct val="150000"/>
              </a:lnSpc>
              <a:defRPr/>
            </a:pPr>
            <a:r>
              <a:rPr lang="zh-CN" altLang="en-US" sz="3200" dirty="0">
                <a:solidFill>
                  <a:srgbClr val="000000"/>
                </a:solidFill>
                <a:latin typeface="Arial"/>
              </a:rPr>
              <a:t>计算路径特征</a:t>
            </a:r>
            <a:endParaRPr lang="en-US" altLang="zh-CN" sz="2800" dirty="0">
              <a:solidFill>
                <a:srgbClr val="000000"/>
              </a:solidFill>
            </a:endParaRPr>
          </a:p>
        </p:txBody>
      </p:sp>
      <p:pic>
        <p:nvPicPr>
          <p:cNvPr id="4" name="图片 3">
            <a:extLst>
              <a:ext uri="{FF2B5EF4-FFF2-40B4-BE49-F238E27FC236}">
                <a16:creationId xmlns:a16="http://schemas.microsoft.com/office/drawing/2014/main" id="{5D5A8DD9-DAC8-4F71-838E-D31C73DC8138}"/>
              </a:ext>
            </a:extLst>
          </p:cNvPr>
          <p:cNvPicPr>
            <a:picLocks noChangeAspect="1"/>
          </p:cNvPicPr>
          <p:nvPr/>
        </p:nvPicPr>
        <p:blipFill>
          <a:blip r:embed="rId2"/>
          <a:stretch>
            <a:fillRect/>
          </a:stretch>
        </p:blipFill>
        <p:spPr>
          <a:xfrm>
            <a:off x="1005571" y="943580"/>
            <a:ext cx="6029739" cy="5183319"/>
          </a:xfrm>
          <a:prstGeom prst="rect">
            <a:avLst/>
          </a:prstGeom>
        </p:spPr>
      </p:pic>
    </p:spTree>
    <p:extLst>
      <p:ext uri="{BB962C8B-B14F-4D97-AF65-F5344CB8AC3E}">
        <p14:creationId xmlns:p14="http://schemas.microsoft.com/office/powerpoint/2010/main" val="2639070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A1741A7-099B-4C48-85F5-19DF019FEE53}"/>
              </a:ext>
            </a:extLst>
          </p:cNvPr>
          <p:cNvSpPr>
            <a:spLocks noGrp="1"/>
          </p:cNvSpPr>
          <p:nvPr>
            <p:ph type="title"/>
          </p:nvPr>
        </p:nvSpPr>
        <p:spPr/>
        <p:txBody>
          <a:bodyPr/>
          <a:lstStyle/>
          <a:p>
            <a:r>
              <a:rPr lang="zh-CN" altLang="en-US" dirty="0">
                <a:latin typeface="+mn-lt"/>
                <a:ea typeface="+mn-ea"/>
                <a:cs typeface="+mn-ea"/>
                <a:sym typeface="+mn-lt"/>
              </a:rPr>
              <a:t>基于图结构的推理</a:t>
            </a:r>
            <a:r>
              <a:rPr lang="en-US" altLang="zh-CN" dirty="0">
                <a:latin typeface="+mn-lt"/>
                <a:ea typeface="+mn-ea"/>
                <a:cs typeface="+mn-ea"/>
                <a:sym typeface="+mn-lt"/>
              </a:rPr>
              <a:t>——PRA</a:t>
            </a:r>
            <a:r>
              <a:rPr lang="zh-CN" altLang="en-US" dirty="0">
                <a:latin typeface="+mn-lt"/>
                <a:ea typeface="+mn-ea"/>
                <a:cs typeface="+mn-ea"/>
                <a:sym typeface="+mn-lt"/>
              </a:rPr>
              <a:t>实验</a:t>
            </a:r>
            <a:endParaRPr lang="en-US" dirty="0">
              <a:latin typeface="+mn-lt"/>
              <a:ea typeface="+mn-ea"/>
              <a:cs typeface="+mn-ea"/>
              <a:sym typeface="+mn-lt"/>
            </a:endParaRPr>
          </a:p>
        </p:txBody>
      </p:sp>
      <p:sp>
        <p:nvSpPr>
          <p:cNvPr id="9" name="灯片编号占位符 2">
            <a:extLst>
              <a:ext uri="{FF2B5EF4-FFF2-40B4-BE49-F238E27FC236}">
                <a16:creationId xmlns:a16="http://schemas.microsoft.com/office/drawing/2014/main" id="{58F3D906-B21F-4B27-A8BC-84B8B7DD9F77}"/>
              </a:ext>
            </a:extLst>
          </p:cNvPr>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a:cs typeface="+mn-ea"/>
                <a:sym typeface="+mn-lt"/>
              </a:rPr>
              <a:pPr marL="0" marR="0" lvl="0" indent="0" algn="ct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srgbClr val="000000">
                  <a:tint val="75000"/>
                </a:srgbClr>
              </a:solidFill>
              <a:effectLst/>
              <a:uLnTx/>
              <a:uFillTx/>
              <a:latin typeface="Arial"/>
              <a:cs typeface="+mn-ea"/>
              <a:sym typeface="+mn-lt"/>
            </a:endParaRPr>
          </a:p>
        </p:txBody>
      </p:sp>
      <p:sp>
        <p:nvSpPr>
          <p:cNvPr id="7" name="文本框 6">
            <a:extLst>
              <a:ext uri="{FF2B5EF4-FFF2-40B4-BE49-F238E27FC236}">
                <a16:creationId xmlns:a16="http://schemas.microsoft.com/office/drawing/2014/main" id="{FABB17D5-2473-4DF1-8B0E-E8886DCDA355}"/>
              </a:ext>
            </a:extLst>
          </p:cNvPr>
          <p:cNvSpPr txBox="1"/>
          <p:nvPr/>
        </p:nvSpPr>
        <p:spPr>
          <a:xfrm>
            <a:off x="8730480" y="1642632"/>
            <a:ext cx="2495628" cy="1386085"/>
          </a:xfrm>
          <a:prstGeom prst="rect">
            <a:avLst/>
          </a:prstGeom>
          <a:noFill/>
        </p:spPr>
        <p:txBody>
          <a:bodyPr wrap="square" lIns="72000" tIns="0" rIns="72000" bIns="0" rtlCol="0" anchor="t">
            <a:spAutoFit/>
          </a:bodyPr>
          <a:lstStyle/>
          <a:p>
            <a:pPr lvl="0" algn="ctr" defTabSz="457200">
              <a:lnSpc>
                <a:spcPct val="150000"/>
              </a:lnSpc>
              <a:defRPr/>
            </a:pPr>
            <a:r>
              <a:rPr lang="zh-CN" altLang="en-US" sz="3200" dirty="0">
                <a:solidFill>
                  <a:srgbClr val="000000"/>
                </a:solidFill>
                <a:latin typeface="Arial"/>
              </a:rPr>
              <a:t>递归计算</a:t>
            </a:r>
            <a:endParaRPr lang="en-US" altLang="zh-CN" sz="3200" dirty="0">
              <a:solidFill>
                <a:srgbClr val="000000"/>
              </a:solidFill>
              <a:latin typeface="Arial"/>
            </a:endParaRPr>
          </a:p>
          <a:p>
            <a:pPr lvl="0" algn="ctr" defTabSz="457200">
              <a:lnSpc>
                <a:spcPct val="150000"/>
              </a:lnSpc>
              <a:defRPr/>
            </a:pPr>
            <a:r>
              <a:rPr lang="zh-CN" altLang="en-US" sz="3200" dirty="0">
                <a:solidFill>
                  <a:srgbClr val="000000"/>
                </a:solidFill>
                <a:latin typeface="Arial"/>
              </a:rPr>
              <a:t>路径得分</a:t>
            </a:r>
            <a:endParaRPr lang="en-US" altLang="zh-CN" sz="2800" dirty="0">
              <a:solidFill>
                <a:srgbClr val="000000"/>
              </a:solidFill>
            </a:endParaRPr>
          </a:p>
        </p:txBody>
      </p:sp>
      <p:pic>
        <p:nvPicPr>
          <p:cNvPr id="3" name="图片 2">
            <a:extLst>
              <a:ext uri="{FF2B5EF4-FFF2-40B4-BE49-F238E27FC236}">
                <a16:creationId xmlns:a16="http://schemas.microsoft.com/office/drawing/2014/main" id="{50F5AB04-8982-4DF8-B1C9-3FBC76D36F3E}"/>
              </a:ext>
            </a:extLst>
          </p:cNvPr>
          <p:cNvPicPr>
            <a:picLocks noChangeAspect="1"/>
          </p:cNvPicPr>
          <p:nvPr/>
        </p:nvPicPr>
        <p:blipFill>
          <a:blip r:embed="rId3"/>
          <a:stretch>
            <a:fillRect/>
          </a:stretch>
        </p:blipFill>
        <p:spPr>
          <a:xfrm>
            <a:off x="503170" y="1007222"/>
            <a:ext cx="7485504" cy="4401961"/>
          </a:xfrm>
          <a:prstGeom prst="rect">
            <a:avLst/>
          </a:prstGeom>
        </p:spPr>
      </p:pic>
      <p:sp>
        <p:nvSpPr>
          <p:cNvPr id="10" name="椭圆 9">
            <a:extLst>
              <a:ext uri="{FF2B5EF4-FFF2-40B4-BE49-F238E27FC236}">
                <a16:creationId xmlns:a16="http://schemas.microsoft.com/office/drawing/2014/main" id="{B0F093FB-98F2-4A87-B169-ED32AEF9026E}"/>
              </a:ext>
            </a:extLst>
          </p:cNvPr>
          <p:cNvSpPr/>
          <p:nvPr/>
        </p:nvSpPr>
        <p:spPr bwMode="auto">
          <a:xfrm>
            <a:off x="8322108" y="4172402"/>
            <a:ext cx="408372" cy="415031"/>
          </a:xfrm>
          <a:prstGeom prst="ellipse">
            <a:avLst/>
          </a:prstGeom>
          <a:solidFill>
            <a:srgbClr val="FF0000"/>
          </a:solidFill>
          <a:ln>
            <a:noFill/>
          </a:ln>
        </p:spPr>
        <p:txBody>
          <a:bodyPr vert="horz" wrap="square" lIns="91440" tIns="45720" rIns="91440" bIns="45720" numCol="1" rtlCol="0" anchor="t" anchorCtr="0" compatLnSpc="1">
            <a:scene3d>
              <a:camera prst="orthographicFront"/>
              <a:lightRig rig="threePt" dir="t"/>
            </a:scene3d>
            <a:sp3d contourW="12700"/>
          </a:bodyPr>
          <a:lstStyle/>
          <a:p>
            <a:pPr algn="ctr"/>
            <a:endParaRPr lang="zh-CN" altLang="en-US" sz="2400" dirty="0">
              <a:solidFill>
                <a:schemeClr val="bg2">
                  <a:lumMod val="25000"/>
                </a:schemeClr>
              </a:solidFill>
              <a:cs typeface="+mn-ea"/>
              <a:sym typeface="+mn-lt"/>
            </a:endParaRPr>
          </a:p>
        </p:txBody>
      </p:sp>
      <p:sp>
        <p:nvSpPr>
          <p:cNvPr id="11" name="椭圆 10">
            <a:extLst>
              <a:ext uri="{FF2B5EF4-FFF2-40B4-BE49-F238E27FC236}">
                <a16:creationId xmlns:a16="http://schemas.microsoft.com/office/drawing/2014/main" id="{EBAEC9A0-D7FC-4037-A0F2-415417697595}"/>
              </a:ext>
            </a:extLst>
          </p:cNvPr>
          <p:cNvSpPr/>
          <p:nvPr/>
        </p:nvSpPr>
        <p:spPr bwMode="auto">
          <a:xfrm>
            <a:off x="9282376" y="4172401"/>
            <a:ext cx="408372" cy="415031"/>
          </a:xfrm>
          <a:prstGeom prst="ellipse">
            <a:avLst/>
          </a:prstGeom>
          <a:solidFill>
            <a:srgbClr val="FF0000"/>
          </a:solidFill>
          <a:ln>
            <a:noFill/>
          </a:ln>
        </p:spPr>
        <p:txBody>
          <a:bodyPr vert="horz" wrap="square" lIns="91440" tIns="45720" rIns="91440" bIns="45720" numCol="1" rtlCol="0" anchor="t" anchorCtr="0" compatLnSpc="1">
            <a:scene3d>
              <a:camera prst="orthographicFront"/>
              <a:lightRig rig="threePt" dir="t"/>
            </a:scene3d>
            <a:sp3d contourW="12700"/>
          </a:bodyPr>
          <a:lstStyle/>
          <a:p>
            <a:pPr algn="ctr"/>
            <a:endParaRPr lang="zh-CN" altLang="en-US" sz="2400" dirty="0">
              <a:solidFill>
                <a:schemeClr val="bg2">
                  <a:lumMod val="25000"/>
                </a:schemeClr>
              </a:solidFill>
              <a:cs typeface="+mn-ea"/>
              <a:sym typeface="+mn-lt"/>
            </a:endParaRPr>
          </a:p>
        </p:txBody>
      </p:sp>
      <p:sp>
        <p:nvSpPr>
          <p:cNvPr id="12" name="椭圆 11">
            <a:extLst>
              <a:ext uri="{FF2B5EF4-FFF2-40B4-BE49-F238E27FC236}">
                <a16:creationId xmlns:a16="http://schemas.microsoft.com/office/drawing/2014/main" id="{D190C331-41F6-45FE-96C3-9226D5EE0660}"/>
              </a:ext>
            </a:extLst>
          </p:cNvPr>
          <p:cNvSpPr/>
          <p:nvPr/>
        </p:nvSpPr>
        <p:spPr bwMode="auto">
          <a:xfrm>
            <a:off x="10293011" y="3757370"/>
            <a:ext cx="408372" cy="415031"/>
          </a:xfrm>
          <a:prstGeom prst="ellipse">
            <a:avLst/>
          </a:prstGeom>
          <a:solidFill>
            <a:srgbClr val="FF0000"/>
          </a:solidFill>
          <a:ln>
            <a:noFill/>
          </a:ln>
        </p:spPr>
        <p:txBody>
          <a:bodyPr vert="horz" wrap="square" lIns="91440" tIns="45720" rIns="91440" bIns="45720" numCol="1" rtlCol="0" anchor="t" anchorCtr="0" compatLnSpc="1">
            <a:scene3d>
              <a:camera prst="orthographicFront"/>
              <a:lightRig rig="threePt" dir="t"/>
            </a:scene3d>
            <a:sp3d contourW="12700"/>
          </a:bodyPr>
          <a:lstStyle/>
          <a:p>
            <a:pPr algn="ctr"/>
            <a:endParaRPr lang="zh-CN" altLang="en-US" sz="2400" dirty="0">
              <a:solidFill>
                <a:schemeClr val="bg2">
                  <a:lumMod val="25000"/>
                </a:schemeClr>
              </a:solidFill>
              <a:cs typeface="+mn-ea"/>
              <a:sym typeface="+mn-lt"/>
            </a:endParaRPr>
          </a:p>
        </p:txBody>
      </p:sp>
      <p:sp>
        <p:nvSpPr>
          <p:cNvPr id="13" name="椭圆 12">
            <a:extLst>
              <a:ext uri="{FF2B5EF4-FFF2-40B4-BE49-F238E27FC236}">
                <a16:creationId xmlns:a16="http://schemas.microsoft.com/office/drawing/2014/main" id="{C28A2B07-5CD6-41E2-8B03-511C799F4D53}"/>
              </a:ext>
            </a:extLst>
          </p:cNvPr>
          <p:cNvSpPr/>
          <p:nvPr/>
        </p:nvSpPr>
        <p:spPr bwMode="auto">
          <a:xfrm>
            <a:off x="10293011" y="4579128"/>
            <a:ext cx="408372" cy="415031"/>
          </a:xfrm>
          <a:prstGeom prst="ellipse">
            <a:avLst/>
          </a:prstGeom>
          <a:solidFill>
            <a:srgbClr val="FF0000"/>
          </a:solidFill>
          <a:ln>
            <a:noFill/>
          </a:ln>
        </p:spPr>
        <p:txBody>
          <a:bodyPr vert="horz" wrap="square" lIns="91440" tIns="45720" rIns="91440" bIns="45720" numCol="1" rtlCol="0" anchor="t" anchorCtr="0" compatLnSpc="1">
            <a:scene3d>
              <a:camera prst="orthographicFront"/>
              <a:lightRig rig="threePt" dir="t"/>
            </a:scene3d>
            <a:sp3d contourW="12700"/>
          </a:bodyPr>
          <a:lstStyle/>
          <a:p>
            <a:pPr algn="ctr"/>
            <a:endParaRPr lang="zh-CN" altLang="en-US" sz="2400" dirty="0">
              <a:solidFill>
                <a:schemeClr val="bg2">
                  <a:lumMod val="25000"/>
                </a:schemeClr>
              </a:solidFill>
              <a:cs typeface="+mn-ea"/>
              <a:sym typeface="+mn-lt"/>
            </a:endParaRPr>
          </a:p>
        </p:txBody>
      </p:sp>
      <p:sp>
        <p:nvSpPr>
          <p:cNvPr id="14" name="椭圆 13">
            <a:extLst>
              <a:ext uri="{FF2B5EF4-FFF2-40B4-BE49-F238E27FC236}">
                <a16:creationId xmlns:a16="http://schemas.microsoft.com/office/drawing/2014/main" id="{E8A6FF63-89D1-4958-9A55-BD37AA8CEF1F}"/>
              </a:ext>
            </a:extLst>
          </p:cNvPr>
          <p:cNvSpPr/>
          <p:nvPr/>
        </p:nvSpPr>
        <p:spPr bwMode="auto">
          <a:xfrm>
            <a:off x="11482649" y="4172401"/>
            <a:ext cx="408372" cy="415031"/>
          </a:xfrm>
          <a:prstGeom prst="ellipse">
            <a:avLst/>
          </a:prstGeom>
          <a:solidFill>
            <a:srgbClr val="FF0000"/>
          </a:solidFill>
          <a:ln>
            <a:noFill/>
          </a:ln>
        </p:spPr>
        <p:txBody>
          <a:bodyPr vert="horz" wrap="square" lIns="91440" tIns="45720" rIns="91440" bIns="45720" numCol="1" rtlCol="0" anchor="t" anchorCtr="0" compatLnSpc="1">
            <a:scene3d>
              <a:camera prst="orthographicFront"/>
              <a:lightRig rig="threePt" dir="t"/>
            </a:scene3d>
            <a:sp3d contourW="12700"/>
          </a:bodyPr>
          <a:lstStyle/>
          <a:p>
            <a:pPr algn="ctr"/>
            <a:endParaRPr lang="zh-CN" altLang="en-US" sz="2400" dirty="0">
              <a:solidFill>
                <a:schemeClr val="bg2">
                  <a:lumMod val="25000"/>
                </a:schemeClr>
              </a:solidFill>
              <a:cs typeface="+mn-ea"/>
              <a:sym typeface="+mn-lt"/>
            </a:endParaRPr>
          </a:p>
        </p:txBody>
      </p:sp>
      <p:cxnSp>
        <p:nvCxnSpPr>
          <p:cNvPr id="15" name="直接箭头连接符 14">
            <a:extLst>
              <a:ext uri="{FF2B5EF4-FFF2-40B4-BE49-F238E27FC236}">
                <a16:creationId xmlns:a16="http://schemas.microsoft.com/office/drawing/2014/main" id="{FBB727A6-3E76-4650-801B-DC5677C4E58C}"/>
              </a:ext>
            </a:extLst>
          </p:cNvPr>
          <p:cNvCxnSpPr/>
          <p:nvPr/>
        </p:nvCxnSpPr>
        <p:spPr>
          <a:xfrm>
            <a:off x="8730480" y="4379916"/>
            <a:ext cx="55189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直接箭头连接符 15">
            <a:extLst>
              <a:ext uri="{FF2B5EF4-FFF2-40B4-BE49-F238E27FC236}">
                <a16:creationId xmlns:a16="http://schemas.microsoft.com/office/drawing/2014/main" id="{C9A96BA0-878C-49FC-A0AF-01A9B700A696}"/>
              </a:ext>
            </a:extLst>
          </p:cNvPr>
          <p:cNvCxnSpPr>
            <a:cxnSpLocks/>
            <a:endCxn id="12" idx="2"/>
          </p:cNvCxnSpPr>
          <p:nvPr/>
        </p:nvCxnSpPr>
        <p:spPr>
          <a:xfrm flipV="1">
            <a:off x="9690748" y="3964886"/>
            <a:ext cx="602263" cy="4206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直接箭头连接符 16">
            <a:extLst>
              <a:ext uri="{FF2B5EF4-FFF2-40B4-BE49-F238E27FC236}">
                <a16:creationId xmlns:a16="http://schemas.microsoft.com/office/drawing/2014/main" id="{48EB1FF3-7082-4C35-A988-CD1AD3E4BC99}"/>
              </a:ext>
            </a:extLst>
          </p:cNvPr>
          <p:cNvCxnSpPr>
            <a:cxnSpLocks/>
            <a:endCxn id="13" idx="2"/>
          </p:cNvCxnSpPr>
          <p:nvPr/>
        </p:nvCxnSpPr>
        <p:spPr>
          <a:xfrm>
            <a:off x="9690748" y="4405273"/>
            <a:ext cx="602263" cy="38137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直接箭头连接符 17">
            <a:extLst>
              <a:ext uri="{FF2B5EF4-FFF2-40B4-BE49-F238E27FC236}">
                <a16:creationId xmlns:a16="http://schemas.microsoft.com/office/drawing/2014/main" id="{F41B4273-8F98-4EA6-A356-0EF39E801B76}"/>
              </a:ext>
            </a:extLst>
          </p:cNvPr>
          <p:cNvCxnSpPr>
            <a:cxnSpLocks/>
          </p:cNvCxnSpPr>
          <p:nvPr/>
        </p:nvCxnSpPr>
        <p:spPr>
          <a:xfrm>
            <a:off x="10701383" y="3964885"/>
            <a:ext cx="781266" cy="329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直接箭头连接符 18">
            <a:extLst>
              <a:ext uri="{FF2B5EF4-FFF2-40B4-BE49-F238E27FC236}">
                <a16:creationId xmlns:a16="http://schemas.microsoft.com/office/drawing/2014/main" id="{0FDBEC94-96C7-430D-9F94-B0312E50D7DB}"/>
              </a:ext>
            </a:extLst>
          </p:cNvPr>
          <p:cNvCxnSpPr>
            <a:cxnSpLocks/>
          </p:cNvCxnSpPr>
          <p:nvPr/>
        </p:nvCxnSpPr>
        <p:spPr>
          <a:xfrm flipV="1">
            <a:off x="10701383" y="4405273"/>
            <a:ext cx="781266" cy="3813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文本框 19">
            <a:extLst>
              <a:ext uri="{FF2B5EF4-FFF2-40B4-BE49-F238E27FC236}">
                <a16:creationId xmlns:a16="http://schemas.microsoft.com/office/drawing/2014/main" id="{1D96FD0D-F3A9-44E9-AC05-7C87086E870A}"/>
              </a:ext>
            </a:extLst>
          </p:cNvPr>
          <p:cNvSpPr txBox="1"/>
          <p:nvPr/>
        </p:nvSpPr>
        <p:spPr>
          <a:xfrm>
            <a:off x="8353921" y="4579128"/>
            <a:ext cx="376560" cy="469552"/>
          </a:xfrm>
          <a:prstGeom prst="rect">
            <a:avLst/>
          </a:prstGeom>
          <a:noFill/>
        </p:spPr>
        <p:txBody>
          <a:bodyPr wrap="square" lIns="72000" tIns="0" rIns="72000" bIns="0" rtlCol="0" anchor="t">
            <a:spAutoFit/>
          </a:bodyPr>
          <a:lstStyle/>
          <a:p>
            <a:pPr algn="l">
              <a:lnSpc>
                <a:spcPct val="120000"/>
              </a:lnSpc>
            </a:pPr>
            <a:r>
              <a:rPr lang="en-US" altLang="zh-CN" sz="2800" dirty="0"/>
              <a:t>s</a:t>
            </a:r>
            <a:endParaRPr lang="zh-CN" altLang="en-US" sz="2800" dirty="0"/>
          </a:p>
        </p:txBody>
      </p:sp>
      <p:sp>
        <p:nvSpPr>
          <p:cNvPr id="21" name="文本框 20">
            <a:extLst>
              <a:ext uri="{FF2B5EF4-FFF2-40B4-BE49-F238E27FC236}">
                <a16:creationId xmlns:a16="http://schemas.microsoft.com/office/drawing/2014/main" id="{0603D858-5CDC-4693-B034-C44063E88E5F}"/>
              </a:ext>
            </a:extLst>
          </p:cNvPr>
          <p:cNvSpPr txBox="1"/>
          <p:nvPr/>
        </p:nvSpPr>
        <p:spPr>
          <a:xfrm>
            <a:off x="9265603" y="4524135"/>
            <a:ext cx="538211" cy="472565"/>
          </a:xfrm>
          <a:prstGeom prst="rect">
            <a:avLst/>
          </a:prstGeom>
          <a:noFill/>
        </p:spPr>
        <p:txBody>
          <a:bodyPr wrap="square" lIns="72000" tIns="0" rIns="72000" bIns="0" rtlCol="0" anchor="t">
            <a:spAutoFit/>
          </a:bodyPr>
          <a:lstStyle/>
          <a:p>
            <a:pPr algn="l">
              <a:lnSpc>
                <a:spcPct val="120000"/>
              </a:lnSpc>
            </a:pPr>
            <a:r>
              <a:rPr lang="en-US" altLang="zh-CN" sz="2800" dirty="0"/>
              <a:t>…</a:t>
            </a:r>
            <a:endParaRPr lang="zh-CN" altLang="en-US" sz="2800" dirty="0"/>
          </a:p>
        </p:txBody>
      </p:sp>
      <p:sp>
        <p:nvSpPr>
          <p:cNvPr id="22" name="文本框 21">
            <a:extLst>
              <a:ext uri="{FF2B5EF4-FFF2-40B4-BE49-F238E27FC236}">
                <a16:creationId xmlns:a16="http://schemas.microsoft.com/office/drawing/2014/main" id="{2DFE6942-1EBF-4988-821B-2608C2D378A3}"/>
              </a:ext>
            </a:extLst>
          </p:cNvPr>
          <p:cNvSpPr txBox="1"/>
          <p:nvPr/>
        </p:nvSpPr>
        <p:spPr>
          <a:xfrm>
            <a:off x="11498555" y="4587432"/>
            <a:ext cx="376560" cy="469552"/>
          </a:xfrm>
          <a:prstGeom prst="rect">
            <a:avLst/>
          </a:prstGeom>
          <a:noFill/>
        </p:spPr>
        <p:txBody>
          <a:bodyPr wrap="square" lIns="72000" tIns="0" rIns="72000" bIns="0" rtlCol="0" anchor="t">
            <a:spAutoFit/>
          </a:bodyPr>
          <a:lstStyle/>
          <a:p>
            <a:pPr algn="l">
              <a:lnSpc>
                <a:spcPct val="120000"/>
              </a:lnSpc>
            </a:pPr>
            <a:r>
              <a:rPr lang="en-US" altLang="zh-CN" sz="2800" dirty="0"/>
              <a:t>e</a:t>
            </a:r>
            <a:endParaRPr lang="zh-CN" altLang="en-US" sz="2800" dirty="0"/>
          </a:p>
        </p:txBody>
      </p:sp>
      <p:sp>
        <p:nvSpPr>
          <p:cNvPr id="23" name="文本框 22">
            <a:extLst>
              <a:ext uri="{FF2B5EF4-FFF2-40B4-BE49-F238E27FC236}">
                <a16:creationId xmlns:a16="http://schemas.microsoft.com/office/drawing/2014/main" id="{5DD41B64-5002-44F8-8417-D1491E89EE79}"/>
              </a:ext>
            </a:extLst>
          </p:cNvPr>
          <p:cNvSpPr txBox="1"/>
          <p:nvPr/>
        </p:nvSpPr>
        <p:spPr>
          <a:xfrm>
            <a:off x="10308917" y="3289722"/>
            <a:ext cx="376560" cy="479811"/>
          </a:xfrm>
          <a:prstGeom prst="rect">
            <a:avLst/>
          </a:prstGeom>
          <a:noFill/>
        </p:spPr>
        <p:txBody>
          <a:bodyPr wrap="square" lIns="72000" tIns="0" rIns="72000" bIns="0" rtlCol="0" anchor="t">
            <a:spAutoFit/>
          </a:bodyPr>
          <a:lstStyle/>
          <a:p>
            <a:pPr algn="l">
              <a:lnSpc>
                <a:spcPct val="120000"/>
              </a:lnSpc>
            </a:pPr>
            <a:r>
              <a:rPr lang="en-US" altLang="zh-CN" sz="2800" dirty="0"/>
              <a:t>e</a:t>
            </a:r>
            <a:r>
              <a:rPr lang="zh-CN" altLang="en-US" sz="2800" dirty="0"/>
              <a:t>’</a:t>
            </a:r>
          </a:p>
        </p:txBody>
      </p:sp>
      <p:sp>
        <p:nvSpPr>
          <p:cNvPr id="24" name="文本框 23">
            <a:extLst>
              <a:ext uri="{FF2B5EF4-FFF2-40B4-BE49-F238E27FC236}">
                <a16:creationId xmlns:a16="http://schemas.microsoft.com/office/drawing/2014/main" id="{A329429B-654E-4CC3-B487-64011D47565F}"/>
              </a:ext>
            </a:extLst>
          </p:cNvPr>
          <p:cNvSpPr txBox="1"/>
          <p:nvPr/>
        </p:nvSpPr>
        <p:spPr>
          <a:xfrm>
            <a:off x="10308917" y="4933238"/>
            <a:ext cx="376560" cy="479811"/>
          </a:xfrm>
          <a:prstGeom prst="rect">
            <a:avLst/>
          </a:prstGeom>
          <a:noFill/>
        </p:spPr>
        <p:txBody>
          <a:bodyPr wrap="square" lIns="72000" tIns="0" rIns="72000" bIns="0" rtlCol="0" anchor="t">
            <a:spAutoFit/>
          </a:bodyPr>
          <a:lstStyle/>
          <a:p>
            <a:pPr algn="l">
              <a:lnSpc>
                <a:spcPct val="120000"/>
              </a:lnSpc>
            </a:pPr>
            <a:r>
              <a:rPr lang="en-US" altLang="zh-CN" sz="2800" dirty="0"/>
              <a:t>e</a:t>
            </a:r>
            <a:r>
              <a:rPr lang="zh-CN" altLang="en-US" sz="2800" dirty="0"/>
              <a:t>’</a:t>
            </a:r>
          </a:p>
        </p:txBody>
      </p:sp>
      <p:pic>
        <p:nvPicPr>
          <p:cNvPr id="8" name="图片 7">
            <a:extLst>
              <a:ext uri="{FF2B5EF4-FFF2-40B4-BE49-F238E27FC236}">
                <a16:creationId xmlns:a16="http://schemas.microsoft.com/office/drawing/2014/main" id="{28E983E1-E7D1-45E4-AE08-65E39F927013}"/>
              </a:ext>
            </a:extLst>
          </p:cNvPr>
          <p:cNvPicPr>
            <a:picLocks noChangeAspect="1"/>
          </p:cNvPicPr>
          <p:nvPr/>
        </p:nvPicPr>
        <p:blipFill>
          <a:blip r:embed="rId4"/>
          <a:stretch>
            <a:fillRect/>
          </a:stretch>
        </p:blipFill>
        <p:spPr>
          <a:xfrm>
            <a:off x="2858743" y="5440972"/>
            <a:ext cx="6474513" cy="749873"/>
          </a:xfrm>
          <a:prstGeom prst="rect">
            <a:avLst/>
          </a:prstGeom>
        </p:spPr>
      </p:pic>
    </p:spTree>
    <p:extLst>
      <p:ext uri="{BB962C8B-B14F-4D97-AF65-F5344CB8AC3E}">
        <p14:creationId xmlns:p14="http://schemas.microsoft.com/office/powerpoint/2010/main" val="3843852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9DC4A2-98E7-498F-AC0C-F2ABFEB42378}"/>
              </a:ext>
            </a:extLst>
          </p:cNvPr>
          <p:cNvSpPr>
            <a:spLocks noGrp="1"/>
          </p:cNvSpPr>
          <p:nvPr>
            <p:ph type="title"/>
          </p:nvPr>
        </p:nvSpPr>
        <p:spPr/>
        <p:txBody>
          <a:bodyPr/>
          <a:lstStyle/>
          <a:p>
            <a:r>
              <a:rPr kumimoji="0" lang="zh-CN" altLang="en-US" sz="2600" b="1" i="0" u="none" strike="noStrike" kern="1200" cap="none" spc="0" normalizeH="0" baseline="0" noProof="0" dirty="0">
                <a:ln>
                  <a:noFill/>
                </a:ln>
                <a:solidFill>
                  <a:srgbClr val="000000">
                    <a:lumMod val="85000"/>
                    <a:lumOff val="15000"/>
                  </a:srgbClr>
                </a:solidFill>
                <a:effectLst/>
                <a:uLnTx/>
                <a:uFillTx/>
                <a:latin typeface="Arial"/>
                <a:ea typeface="+mn-ea"/>
                <a:cs typeface="+mn-ea"/>
                <a:sym typeface="+mn-lt"/>
              </a:rPr>
              <a:t>基于图结构的推理</a:t>
            </a:r>
            <a:r>
              <a:rPr kumimoji="0" lang="en-US" altLang="zh-CN" sz="2600" b="1" i="0" u="none" strike="noStrike" kern="1200" cap="none" spc="0" normalizeH="0" baseline="0" noProof="0" dirty="0">
                <a:ln>
                  <a:noFill/>
                </a:ln>
                <a:solidFill>
                  <a:srgbClr val="000000">
                    <a:lumMod val="85000"/>
                    <a:lumOff val="15000"/>
                  </a:srgbClr>
                </a:solidFill>
                <a:effectLst/>
                <a:uLnTx/>
                <a:uFillTx/>
                <a:latin typeface="Arial"/>
                <a:ea typeface="+mn-ea"/>
                <a:cs typeface="+mn-ea"/>
                <a:sym typeface="+mn-lt"/>
              </a:rPr>
              <a:t>——PRA</a:t>
            </a:r>
            <a:r>
              <a:rPr kumimoji="0" lang="zh-CN" altLang="en-US" sz="2600" b="1" i="0" u="none" strike="noStrike" kern="1200" cap="none" spc="0" normalizeH="0" baseline="0" noProof="0" dirty="0">
                <a:ln>
                  <a:noFill/>
                </a:ln>
                <a:solidFill>
                  <a:srgbClr val="000000">
                    <a:lumMod val="85000"/>
                    <a:lumOff val="15000"/>
                  </a:srgbClr>
                </a:solidFill>
                <a:effectLst/>
                <a:uLnTx/>
                <a:uFillTx/>
                <a:latin typeface="Arial"/>
                <a:ea typeface="+mn-ea"/>
                <a:cs typeface="+mn-ea"/>
                <a:sym typeface="+mn-lt"/>
              </a:rPr>
              <a:t>实验</a:t>
            </a:r>
            <a:endParaRPr lang="zh-CN" altLang="en-US" dirty="0"/>
          </a:p>
        </p:txBody>
      </p:sp>
      <p:sp>
        <p:nvSpPr>
          <p:cNvPr id="3" name="灯片编号占位符 2">
            <a:extLst>
              <a:ext uri="{FF2B5EF4-FFF2-40B4-BE49-F238E27FC236}">
                <a16:creationId xmlns:a16="http://schemas.microsoft.com/office/drawing/2014/main" id="{645B3A22-4C92-4277-BC6A-7ABD78F34045}"/>
              </a:ext>
            </a:extLst>
          </p:cNvPr>
          <p:cNvSpPr>
            <a:spLocks noGrp="1"/>
          </p:cNvSpPr>
          <p:nvPr>
            <p:ph type="sldNum" sz="quarter" idx="4"/>
          </p:nvPr>
        </p:nvSpPr>
        <p:spPr/>
        <p:txBody>
          <a:bodyPr/>
          <a:lstStyle/>
          <a:p>
            <a:pPr defTabSz="914400">
              <a:defRPr/>
            </a:pPr>
            <a:fld id="{A48020E0-1C4F-4D89-9FD1-EC2E5B71218B}" type="slidenum">
              <a:rPr lang="en-US" smtClean="0">
                <a:solidFill>
                  <a:srgbClr val="000000">
                    <a:tint val="75000"/>
                  </a:srgbClr>
                </a:solidFill>
              </a:rPr>
              <a:pPr defTabSz="914400">
                <a:defRPr/>
              </a:pPr>
              <a:t>39</a:t>
            </a:fld>
            <a:endParaRPr lang="en-US" dirty="0">
              <a:solidFill>
                <a:srgbClr val="000000">
                  <a:tint val="75000"/>
                </a:srgbClr>
              </a:solidFill>
            </a:endParaRPr>
          </a:p>
        </p:txBody>
      </p:sp>
      <p:pic>
        <p:nvPicPr>
          <p:cNvPr id="5" name="图片 4">
            <a:extLst>
              <a:ext uri="{FF2B5EF4-FFF2-40B4-BE49-F238E27FC236}">
                <a16:creationId xmlns:a16="http://schemas.microsoft.com/office/drawing/2014/main" id="{F67B15BD-4DA6-4285-8F1C-0D1F3FD35F96}"/>
              </a:ext>
            </a:extLst>
          </p:cNvPr>
          <p:cNvPicPr>
            <a:picLocks noChangeAspect="1"/>
          </p:cNvPicPr>
          <p:nvPr/>
        </p:nvPicPr>
        <p:blipFill>
          <a:blip r:embed="rId2"/>
          <a:stretch>
            <a:fillRect/>
          </a:stretch>
        </p:blipFill>
        <p:spPr>
          <a:xfrm>
            <a:off x="0" y="1186542"/>
            <a:ext cx="12192000" cy="4926845"/>
          </a:xfrm>
          <a:prstGeom prst="rect">
            <a:avLst/>
          </a:prstGeom>
        </p:spPr>
      </p:pic>
    </p:spTree>
    <p:extLst>
      <p:ext uri="{BB962C8B-B14F-4D97-AF65-F5344CB8AC3E}">
        <p14:creationId xmlns:p14="http://schemas.microsoft.com/office/powerpoint/2010/main" val="1227975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A053F6A-46ED-42C4-9D3E-127BC2D2586D}"/>
              </a:ext>
            </a:extLst>
          </p:cNvPr>
          <p:cNvGrpSpPr/>
          <p:nvPr/>
        </p:nvGrpSpPr>
        <p:grpSpPr>
          <a:xfrm>
            <a:off x="567181" y="2042994"/>
            <a:ext cx="11057637" cy="2457985"/>
            <a:chOff x="1196455" y="1992247"/>
            <a:chExt cx="9637951" cy="1008649"/>
          </a:xfrm>
        </p:grpSpPr>
        <p:sp>
          <p:nvSpPr>
            <p:cNvPr id="5" name="矩形 4">
              <a:extLst>
                <a:ext uri="{FF2B5EF4-FFF2-40B4-BE49-F238E27FC236}">
                  <a16:creationId xmlns:a16="http://schemas.microsoft.com/office/drawing/2014/main" id="{4A7EB499-1150-4CCD-A5F1-3E9C173200E6}"/>
                </a:ext>
              </a:extLst>
            </p:cNvPr>
            <p:cNvSpPr/>
            <p:nvPr/>
          </p:nvSpPr>
          <p:spPr>
            <a:xfrm>
              <a:off x="1196455" y="1992248"/>
              <a:ext cx="58939" cy="1008648"/>
            </a:xfrm>
            <a:prstGeom prst="rect">
              <a:avLst/>
            </a:prstGeom>
            <a:solidFill>
              <a:srgbClr val="AF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a:extLst>
                <a:ext uri="{FF2B5EF4-FFF2-40B4-BE49-F238E27FC236}">
                  <a16:creationId xmlns:a16="http://schemas.microsoft.com/office/drawing/2014/main" id="{6E232602-D99D-4414-B38A-875DF5D0D9F3}"/>
                </a:ext>
              </a:extLst>
            </p:cNvPr>
            <p:cNvSpPr/>
            <p:nvPr/>
          </p:nvSpPr>
          <p:spPr>
            <a:xfrm>
              <a:off x="1255394" y="1992247"/>
              <a:ext cx="9579012" cy="10086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8" name="文本框 7">
            <a:extLst>
              <a:ext uri="{FF2B5EF4-FFF2-40B4-BE49-F238E27FC236}">
                <a16:creationId xmlns:a16="http://schemas.microsoft.com/office/drawing/2014/main" id="{BA6E9755-B9A0-4511-91BD-482650E0B938}"/>
              </a:ext>
            </a:extLst>
          </p:cNvPr>
          <p:cNvSpPr txBox="1"/>
          <p:nvPr/>
        </p:nvSpPr>
        <p:spPr>
          <a:xfrm>
            <a:off x="827842" y="2323275"/>
            <a:ext cx="5617346" cy="769441"/>
          </a:xfrm>
          <a:prstGeom prst="rect">
            <a:avLst/>
          </a:prstGeom>
          <a:noFill/>
        </p:spPr>
        <p:txBody>
          <a:bodyPr wrap="square">
            <a:spAutoFit/>
          </a:bodyPr>
          <a:lstStyle/>
          <a:p>
            <a:pPr>
              <a:lnSpc>
                <a:spcPct val="100000"/>
              </a:lnSpc>
            </a:pPr>
            <a:r>
              <a:rPr lang="zh-CN" altLang="en-US" sz="4400" dirty="0">
                <a:latin typeface="微软雅黑" panose="020B0503020204020204" pitchFamily="34" charset="-122"/>
                <a:ea typeface="微软雅黑" panose="020B0503020204020204" pitchFamily="34" charset="-122"/>
              </a:rPr>
              <a:t>基于规则推理</a:t>
            </a:r>
            <a:endParaRPr lang="en-US" altLang="zh-CN" sz="4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8E210D0D-5137-4D44-9FB9-6122978A2C5E}"/>
              </a:ext>
            </a:extLst>
          </p:cNvPr>
          <p:cNvSpPr txBox="1"/>
          <p:nvPr/>
        </p:nvSpPr>
        <p:spPr>
          <a:xfrm>
            <a:off x="827841" y="3833366"/>
            <a:ext cx="1851789" cy="369332"/>
          </a:xfrm>
          <a:prstGeom prst="rect">
            <a:avLst/>
          </a:prstGeom>
          <a:noFill/>
        </p:spPr>
        <p:txBody>
          <a:bodyPr wrap="none" rtlCol="0">
            <a:spAutoFit/>
          </a:bodyPr>
          <a:lstStyle/>
          <a:p>
            <a:r>
              <a:rPr lang="zh-CN" altLang="en-US" dirty="0">
                <a:latin typeface="华文楷体" panose="02010600040101010101" pitchFamily="2" charset="-122"/>
                <a:ea typeface="华文楷体" panose="02010600040101010101" pitchFamily="2" charset="-122"/>
              </a:rPr>
              <a:t>汇报人</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梁琪超</a:t>
            </a:r>
          </a:p>
        </p:txBody>
      </p:sp>
      <p:sp>
        <p:nvSpPr>
          <p:cNvPr id="11" name="文本框 10">
            <a:extLst>
              <a:ext uri="{FF2B5EF4-FFF2-40B4-BE49-F238E27FC236}">
                <a16:creationId xmlns:a16="http://schemas.microsoft.com/office/drawing/2014/main" id="{1BC31740-D33F-4896-8B50-C485ED4D3C82}"/>
              </a:ext>
            </a:extLst>
          </p:cNvPr>
          <p:cNvSpPr txBox="1"/>
          <p:nvPr/>
        </p:nvSpPr>
        <p:spPr>
          <a:xfrm>
            <a:off x="827841" y="3152976"/>
            <a:ext cx="4676313" cy="369332"/>
          </a:xfrm>
          <a:prstGeom prst="rect">
            <a:avLst/>
          </a:prstGeom>
          <a:noFill/>
        </p:spPr>
        <p:txBody>
          <a:bodyPr wrap="square">
            <a:spAutoFit/>
          </a:bodyPr>
          <a:lstStyle/>
          <a:p>
            <a:pPr algn="dist"/>
            <a:r>
              <a:rPr lang="zh-CN" altLang="en-US" dirty="0">
                <a:latin typeface="华文楷体" panose="02010600040101010101" pitchFamily="2" charset="-122"/>
                <a:ea typeface="华文楷体" panose="02010600040101010101" pitchFamily="2" charset="-122"/>
              </a:rPr>
              <a:t>知识表示与知识工程课程汇报</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第</a:t>
            </a:r>
            <a:r>
              <a:rPr lang="en-US" altLang="zh-CN" dirty="0">
                <a:latin typeface="华文楷体" panose="02010600040101010101" pitchFamily="2" charset="-122"/>
                <a:ea typeface="华文楷体" panose="02010600040101010101" pitchFamily="2" charset="-122"/>
              </a:rPr>
              <a:t>7</a:t>
            </a:r>
            <a:r>
              <a:rPr lang="zh-CN" altLang="en-US" dirty="0">
                <a:latin typeface="华文楷体" panose="02010600040101010101" pitchFamily="2" charset="-122"/>
                <a:ea typeface="华文楷体" panose="02010600040101010101" pitchFamily="2" charset="-122"/>
              </a:rPr>
              <a:t>组</a:t>
            </a:r>
          </a:p>
        </p:txBody>
      </p:sp>
      <p:pic>
        <p:nvPicPr>
          <p:cNvPr id="12" name="Picture 2">
            <a:extLst>
              <a:ext uri="{FF2B5EF4-FFF2-40B4-BE49-F238E27FC236}">
                <a16:creationId xmlns:a16="http://schemas.microsoft.com/office/drawing/2014/main" id="{B65CDCF1-86FB-45D8-BBD0-620CCD99B4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0224" y="299027"/>
            <a:ext cx="1621736" cy="633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523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A1741A7-099B-4C48-85F5-19DF019FEE53}"/>
              </a:ext>
            </a:extLst>
          </p:cNvPr>
          <p:cNvSpPr>
            <a:spLocks noGrp="1"/>
          </p:cNvSpPr>
          <p:nvPr>
            <p:ph type="title"/>
          </p:nvPr>
        </p:nvSpPr>
        <p:spPr/>
        <p:txBody>
          <a:bodyPr/>
          <a:lstStyle/>
          <a:p>
            <a:r>
              <a:rPr lang="zh-CN" altLang="en-US" dirty="0">
                <a:latin typeface="+mn-lt"/>
                <a:ea typeface="+mn-ea"/>
                <a:cs typeface="+mn-ea"/>
                <a:sym typeface="+mn-lt"/>
              </a:rPr>
              <a:t>基于图结构的推理</a:t>
            </a:r>
            <a:r>
              <a:rPr lang="en-US" altLang="zh-CN" dirty="0">
                <a:latin typeface="+mn-lt"/>
                <a:ea typeface="+mn-ea"/>
                <a:cs typeface="+mn-ea"/>
                <a:sym typeface="+mn-lt"/>
              </a:rPr>
              <a:t>——PRA</a:t>
            </a:r>
            <a:r>
              <a:rPr lang="zh-CN" altLang="en-US" dirty="0">
                <a:latin typeface="+mn-lt"/>
                <a:ea typeface="+mn-ea"/>
                <a:cs typeface="+mn-ea"/>
                <a:sym typeface="+mn-lt"/>
              </a:rPr>
              <a:t>实验</a:t>
            </a:r>
            <a:endParaRPr lang="en-US" dirty="0">
              <a:latin typeface="+mn-lt"/>
              <a:ea typeface="+mn-ea"/>
              <a:cs typeface="+mn-ea"/>
              <a:sym typeface="+mn-lt"/>
            </a:endParaRPr>
          </a:p>
        </p:txBody>
      </p:sp>
      <p:sp>
        <p:nvSpPr>
          <p:cNvPr id="9" name="灯片编号占位符 2">
            <a:extLst>
              <a:ext uri="{FF2B5EF4-FFF2-40B4-BE49-F238E27FC236}">
                <a16:creationId xmlns:a16="http://schemas.microsoft.com/office/drawing/2014/main" id="{58F3D906-B21F-4B27-A8BC-84B8B7DD9F77}"/>
              </a:ext>
            </a:extLst>
          </p:cNvPr>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a:cs typeface="+mn-ea"/>
                <a:sym typeface="+mn-lt"/>
              </a:rPr>
              <a:pPr marL="0" marR="0" lvl="0" indent="0" algn="ct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srgbClr val="000000">
                  <a:tint val="75000"/>
                </a:srgbClr>
              </a:solidFill>
              <a:effectLst/>
              <a:uLnTx/>
              <a:uFillTx/>
              <a:latin typeface="Arial"/>
              <a:cs typeface="+mn-ea"/>
              <a:sym typeface="+mn-lt"/>
            </a:endParaRPr>
          </a:p>
        </p:txBody>
      </p:sp>
      <p:sp>
        <p:nvSpPr>
          <p:cNvPr id="7" name="文本框 6">
            <a:extLst>
              <a:ext uri="{FF2B5EF4-FFF2-40B4-BE49-F238E27FC236}">
                <a16:creationId xmlns:a16="http://schemas.microsoft.com/office/drawing/2014/main" id="{FABB17D5-2473-4DF1-8B0E-E8886DCDA355}"/>
              </a:ext>
            </a:extLst>
          </p:cNvPr>
          <p:cNvSpPr txBox="1"/>
          <p:nvPr/>
        </p:nvSpPr>
        <p:spPr>
          <a:xfrm>
            <a:off x="4302628" y="5496187"/>
            <a:ext cx="3586741" cy="650819"/>
          </a:xfrm>
          <a:prstGeom prst="rect">
            <a:avLst/>
          </a:prstGeom>
          <a:noFill/>
        </p:spPr>
        <p:txBody>
          <a:bodyPr wrap="square" lIns="72000" tIns="0" rIns="72000" bIns="0" rtlCol="0" anchor="t">
            <a:spAutoFit/>
          </a:bodyPr>
          <a:lstStyle/>
          <a:p>
            <a:pPr lvl="0" defTabSz="457200">
              <a:lnSpc>
                <a:spcPct val="150000"/>
              </a:lnSpc>
              <a:defRPr/>
            </a:pPr>
            <a:r>
              <a:rPr lang="zh-CN" altLang="en-US" sz="3200" dirty="0">
                <a:solidFill>
                  <a:srgbClr val="000000"/>
                </a:solidFill>
                <a:latin typeface="Arial"/>
              </a:rPr>
              <a:t>实体节点数据结构</a:t>
            </a:r>
            <a:r>
              <a:rPr lang="en-US" altLang="zh-CN" sz="3200" dirty="0">
                <a:solidFill>
                  <a:srgbClr val="000000"/>
                </a:solidFill>
                <a:latin typeface="Arial"/>
              </a:rPr>
              <a:t> </a:t>
            </a:r>
            <a:endParaRPr lang="en-US" altLang="zh-CN" sz="2800" dirty="0">
              <a:solidFill>
                <a:srgbClr val="000000"/>
              </a:solidFill>
            </a:endParaRPr>
          </a:p>
        </p:txBody>
      </p:sp>
      <p:pic>
        <p:nvPicPr>
          <p:cNvPr id="3" name="图片 2">
            <a:extLst>
              <a:ext uri="{FF2B5EF4-FFF2-40B4-BE49-F238E27FC236}">
                <a16:creationId xmlns:a16="http://schemas.microsoft.com/office/drawing/2014/main" id="{A31F95AF-AD78-4489-BD60-96883FF8C04C}"/>
              </a:ext>
            </a:extLst>
          </p:cNvPr>
          <p:cNvPicPr>
            <a:picLocks noChangeAspect="1"/>
          </p:cNvPicPr>
          <p:nvPr/>
        </p:nvPicPr>
        <p:blipFill>
          <a:blip r:embed="rId3"/>
          <a:stretch>
            <a:fillRect/>
          </a:stretch>
        </p:blipFill>
        <p:spPr>
          <a:xfrm>
            <a:off x="975666" y="1013533"/>
            <a:ext cx="10240664" cy="5238145"/>
          </a:xfrm>
          <a:prstGeom prst="rect">
            <a:avLst/>
          </a:prstGeom>
        </p:spPr>
      </p:pic>
      <p:sp>
        <p:nvSpPr>
          <p:cNvPr id="6" name="文本框 5">
            <a:extLst>
              <a:ext uri="{FF2B5EF4-FFF2-40B4-BE49-F238E27FC236}">
                <a16:creationId xmlns:a16="http://schemas.microsoft.com/office/drawing/2014/main" id="{4FDC3A3B-4AB0-4083-A9B2-3847D6749E45}"/>
              </a:ext>
            </a:extLst>
          </p:cNvPr>
          <p:cNvSpPr txBox="1"/>
          <p:nvPr/>
        </p:nvSpPr>
        <p:spPr>
          <a:xfrm>
            <a:off x="7765774" y="1590261"/>
            <a:ext cx="2941983" cy="810030"/>
          </a:xfrm>
          <a:prstGeom prst="rect">
            <a:avLst/>
          </a:prstGeom>
          <a:noFill/>
        </p:spPr>
        <p:txBody>
          <a:bodyPr wrap="square" lIns="72000" tIns="0" rIns="72000" bIns="0" rtlCol="0" anchor="t">
            <a:spAutoFit/>
          </a:bodyPr>
          <a:lstStyle/>
          <a:p>
            <a:pPr algn="l">
              <a:lnSpc>
                <a:spcPct val="120000"/>
              </a:lnSpc>
            </a:pPr>
            <a:r>
              <a:rPr lang="zh-CN" altLang="en-US" sz="4800" b="1" dirty="0">
                <a:solidFill>
                  <a:schemeClr val="bg1"/>
                </a:solidFill>
              </a:rPr>
              <a:t>训练过程</a:t>
            </a:r>
          </a:p>
        </p:txBody>
      </p:sp>
    </p:spTree>
    <p:extLst>
      <p:ext uri="{BB962C8B-B14F-4D97-AF65-F5344CB8AC3E}">
        <p14:creationId xmlns:p14="http://schemas.microsoft.com/office/powerpoint/2010/main" val="1318584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33A91-81B2-47E5-A656-28B3544F96A0}"/>
              </a:ext>
            </a:extLst>
          </p:cNvPr>
          <p:cNvSpPr>
            <a:spLocks noGrp="1"/>
          </p:cNvSpPr>
          <p:nvPr>
            <p:ph type="title"/>
          </p:nvPr>
        </p:nvSpPr>
        <p:spPr/>
        <p:txBody>
          <a:bodyPr/>
          <a:lstStyle/>
          <a:p>
            <a:r>
              <a:rPr lang="zh-CN" altLang="en-US" dirty="0">
                <a:latin typeface="+mn-lt"/>
                <a:ea typeface="+mn-ea"/>
                <a:cs typeface="+mn-ea"/>
                <a:sym typeface="+mn-lt"/>
              </a:rPr>
              <a:t>基于图结构的推理</a:t>
            </a:r>
            <a:r>
              <a:rPr lang="en-US" altLang="zh-CN" dirty="0">
                <a:latin typeface="+mn-lt"/>
                <a:ea typeface="+mn-ea"/>
                <a:cs typeface="+mn-ea"/>
                <a:sym typeface="+mn-lt"/>
              </a:rPr>
              <a:t>——PRA</a:t>
            </a:r>
            <a:r>
              <a:rPr lang="zh-CN" altLang="en-US" dirty="0">
                <a:latin typeface="+mn-lt"/>
                <a:ea typeface="+mn-ea"/>
                <a:cs typeface="+mn-ea"/>
                <a:sym typeface="+mn-lt"/>
              </a:rPr>
              <a:t>实验</a:t>
            </a:r>
            <a:endParaRPr lang="zh-CN" altLang="en-US" dirty="0"/>
          </a:p>
        </p:txBody>
      </p:sp>
      <p:sp>
        <p:nvSpPr>
          <p:cNvPr id="3" name="灯片编号占位符 2">
            <a:extLst>
              <a:ext uri="{FF2B5EF4-FFF2-40B4-BE49-F238E27FC236}">
                <a16:creationId xmlns:a16="http://schemas.microsoft.com/office/drawing/2014/main" id="{11580832-E39F-4290-80A2-8B5B9FEEC96F}"/>
              </a:ext>
            </a:extLst>
          </p:cNvPr>
          <p:cNvSpPr>
            <a:spLocks noGrp="1"/>
          </p:cNvSpPr>
          <p:nvPr>
            <p:ph type="sldNum" sz="quarter" idx="4"/>
          </p:nvPr>
        </p:nvSpPr>
        <p:spPr/>
        <p:txBody>
          <a:bodyPr/>
          <a:lstStyle/>
          <a:p>
            <a:pPr defTabSz="914400">
              <a:defRPr/>
            </a:pPr>
            <a:fld id="{A48020E0-1C4F-4D89-9FD1-EC2E5B71218B}" type="slidenum">
              <a:rPr lang="en-US" smtClean="0">
                <a:solidFill>
                  <a:srgbClr val="000000">
                    <a:tint val="75000"/>
                  </a:srgbClr>
                </a:solidFill>
              </a:rPr>
              <a:pPr defTabSz="914400">
                <a:defRPr/>
              </a:pPr>
              <a:t>41</a:t>
            </a:fld>
            <a:endParaRPr lang="en-US" dirty="0">
              <a:solidFill>
                <a:srgbClr val="000000">
                  <a:tint val="75000"/>
                </a:srgbClr>
              </a:solidFill>
            </a:endParaRPr>
          </a:p>
        </p:txBody>
      </p:sp>
      <p:pic>
        <p:nvPicPr>
          <p:cNvPr id="5" name="图片 4">
            <a:extLst>
              <a:ext uri="{FF2B5EF4-FFF2-40B4-BE49-F238E27FC236}">
                <a16:creationId xmlns:a16="http://schemas.microsoft.com/office/drawing/2014/main" id="{08D065C6-7ABF-4502-A034-744A09E8B737}"/>
              </a:ext>
            </a:extLst>
          </p:cNvPr>
          <p:cNvPicPr>
            <a:picLocks noChangeAspect="1"/>
          </p:cNvPicPr>
          <p:nvPr/>
        </p:nvPicPr>
        <p:blipFill>
          <a:blip r:embed="rId2"/>
          <a:stretch>
            <a:fillRect/>
          </a:stretch>
        </p:blipFill>
        <p:spPr>
          <a:xfrm>
            <a:off x="1388982" y="1167765"/>
            <a:ext cx="7223207" cy="3536674"/>
          </a:xfrm>
          <a:prstGeom prst="rect">
            <a:avLst/>
          </a:prstGeom>
        </p:spPr>
      </p:pic>
      <p:sp>
        <p:nvSpPr>
          <p:cNvPr id="6" name="文本框 5">
            <a:extLst>
              <a:ext uri="{FF2B5EF4-FFF2-40B4-BE49-F238E27FC236}">
                <a16:creationId xmlns:a16="http://schemas.microsoft.com/office/drawing/2014/main" id="{68601162-6DED-4DA6-8094-38BA0A18D102}"/>
              </a:ext>
            </a:extLst>
          </p:cNvPr>
          <p:cNvSpPr txBox="1"/>
          <p:nvPr/>
        </p:nvSpPr>
        <p:spPr>
          <a:xfrm>
            <a:off x="8699537" y="1819055"/>
            <a:ext cx="2760671" cy="1969770"/>
          </a:xfrm>
          <a:prstGeom prst="rect">
            <a:avLst/>
          </a:prstGeom>
          <a:noFill/>
        </p:spPr>
        <p:txBody>
          <a:bodyPr wrap="square" lIns="72000" tIns="0" rIns="72000" bIns="0" rtlCol="0" anchor="t">
            <a:spAutoFit/>
          </a:bodyPr>
          <a:lstStyle/>
          <a:p>
            <a:pPr lvl="0" algn="ctr" defTabSz="457200">
              <a:defRPr/>
            </a:pPr>
            <a:r>
              <a:rPr lang="zh-CN" altLang="en-US" sz="3200" dirty="0">
                <a:solidFill>
                  <a:srgbClr val="000000"/>
                </a:solidFill>
                <a:latin typeface="Arial"/>
              </a:rPr>
              <a:t>准确率</a:t>
            </a:r>
            <a:endParaRPr lang="en-US" altLang="zh-CN" sz="3200" dirty="0">
              <a:solidFill>
                <a:srgbClr val="000000"/>
              </a:solidFill>
              <a:latin typeface="Arial"/>
            </a:endParaRPr>
          </a:p>
          <a:p>
            <a:pPr lvl="0" algn="ctr" defTabSz="457200">
              <a:defRPr/>
            </a:pPr>
            <a:r>
              <a:rPr lang="zh-CN" altLang="en-US" sz="3200" dirty="0">
                <a:solidFill>
                  <a:srgbClr val="000000"/>
                </a:solidFill>
                <a:latin typeface="Arial"/>
              </a:rPr>
              <a:t>召回率</a:t>
            </a:r>
            <a:endParaRPr lang="en-US" altLang="zh-CN" sz="3200" dirty="0">
              <a:solidFill>
                <a:srgbClr val="000000"/>
              </a:solidFill>
              <a:latin typeface="Arial"/>
            </a:endParaRPr>
          </a:p>
          <a:p>
            <a:pPr lvl="0" algn="ctr" defTabSz="457200">
              <a:defRPr/>
            </a:pPr>
            <a:r>
              <a:rPr lang="en-US" altLang="zh-CN" sz="3200" dirty="0">
                <a:solidFill>
                  <a:srgbClr val="000000"/>
                </a:solidFill>
                <a:latin typeface="Arial"/>
              </a:rPr>
              <a:t>F1</a:t>
            </a:r>
          </a:p>
          <a:p>
            <a:pPr lvl="0" algn="ctr" defTabSz="457200">
              <a:defRPr/>
            </a:pPr>
            <a:r>
              <a:rPr lang="zh-CN" altLang="en-US" sz="3200" dirty="0">
                <a:solidFill>
                  <a:srgbClr val="000000"/>
                </a:solidFill>
                <a:latin typeface="Arial"/>
              </a:rPr>
              <a:t>正、负样本数</a:t>
            </a:r>
            <a:endParaRPr lang="en-US" altLang="zh-CN" sz="2800" dirty="0">
              <a:solidFill>
                <a:srgbClr val="000000"/>
              </a:solidFill>
            </a:endParaRPr>
          </a:p>
        </p:txBody>
      </p:sp>
      <p:sp>
        <p:nvSpPr>
          <p:cNvPr id="7" name="文本框 6">
            <a:extLst>
              <a:ext uri="{FF2B5EF4-FFF2-40B4-BE49-F238E27FC236}">
                <a16:creationId xmlns:a16="http://schemas.microsoft.com/office/drawing/2014/main" id="{DF7BCC03-64B5-455D-9869-89A9CFEF70EC}"/>
              </a:ext>
            </a:extLst>
          </p:cNvPr>
          <p:cNvSpPr txBox="1"/>
          <p:nvPr/>
        </p:nvSpPr>
        <p:spPr>
          <a:xfrm>
            <a:off x="5000586" y="5204985"/>
            <a:ext cx="2495628" cy="650819"/>
          </a:xfrm>
          <a:prstGeom prst="rect">
            <a:avLst/>
          </a:prstGeom>
          <a:noFill/>
        </p:spPr>
        <p:txBody>
          <a:bodyPr wrap="square" lIns="72000" tIns="0" rIns="72000" bIns="0" rtlCol="0" anchor="t">
            <a:spAutoFit/>
          </a:bodyPr>
          <a:lstStyle/>
          <a:p>
            <a:pPr lvl="0" algn="ctr" defTabSz="457200">
              <a:lnSpc>
                <a:spcPct val="150000"/>
              </a:lnSpc>
              <a:defRPr/>
            </a:pPr>
            <a:r>
              <a:rPr lang="zh-CN" altLang="en-US" sz="3200" dirty="0">
                <a:solidFill>
                  <a:srgbClr val="000000"/>
                </a:solidFill>
                <a:latin typeface="Arial"/>
              </a:rPr>
              <a:t>实验结果</a:t>
            </a:r>
            <a:endParaRPr lang="en-US" altLang="zh-CN" sz="2800" dirty="0">
              <a:solidFill>
                <a:srgbClr val="000000"/>
              </a:solidFill>
            </a:endParaRPr>
          </a:p>
        </p:txBody>
      </p:sp>
      <p:sp>
        <p:nvSpPr>
          <p:cNvPr id="8" name="箭头: 左 7">
            <a:extLst>
              <a:ext uri="{FF2B5EF4-FFF2-40B4-BE49-F238E27FC236}">
                <a16:creationId xmlns:a16="http://schemas.microsoft.com/office/drawing/2014/main" id="{03BD7408-1C41-4A1B-BA29-F42916288B05}"/>
              </a:ext>
            </a:extLst>
          </p:cNvPr>
          <p:cNvSpPr/>
          <p:nvPr/>
        </p:nvSpPr>
        <p:spPr bwMode="auto">
          <a:xfrm>
            <a:off x="7496214" y="1819055"/>
            <a:ext cx="1647786" cy="420562"/>
          </a:xfrm>
          <a:prstGeom prst="leftArrow">
            <a:avLst/>
          </a:prstGeom>
          <a:solidFill>
            <a:srgbClr val="FF0000"/>
          </a:solidFill>
          <a:ln>
            <a:noFill/>
          </a:ln>
        </p:spPr>
        <p:txBody>
          <a:bodyPr vert="horz" wrap="square" lIns="91440" tIns="45720" rIns="91440" bIns="45720" numCol="1" rtlCol="0" anchor="t" anchorCtr="0" compatLnSpc="1">
            <a:scene3d>
              <a:camera prst="orthographicFront"/>
              <a:lightRig rig="threePt" dir="t"/>
            </a:scene3d>
            <a:sp3d contourW="12700"/>
          </a:bodyPr>
          <a:lstStyle/>
          <a:p>
            <a:pPr algn="ctr"/>
            <a:endParaRPr lang="zh-CN" altLang="en-US" sz="2400" dirty="0">
              <a:solidFill>
                <a:schemeClr val="bg2">
                  <a:lumMod val="25000"/>
                </a:schemeClr>
              </a:solidFill>
              <a:cs typeface="+mn-ea"/>
              <a:sym typeface="+mn-lt"/>
            </a:endParaRPr>
          </a:p>
        </p:txBody>
      </p:sp>
      <p:sp>
        <p:nvSpPr>
          <p:cNvPr id="9" name="箭头: 左 8">
            <a:extLst>
              <a:ext uri="{FF2B5EF4-FFF2-40B4-BE49-F238E27FC236}">
                <a16:creationId xmlns:a16="http://schemas.microsoft.com/office/drawing/2014/main" id="{D1CA9A94-8900-4945-86F8-FB6EBEE884D5}"/>
              </a:ext>
            </a:extLst>
          </p:cNvPr>
          <p:cNvSpPr/>
          <p:nvPr/>
        </p:nvSpPr>
        <p:spPr bwMode="auto">
          <a:xfrm>
            <a:off x="7051751" y="3337947"/>
            <a:ext cx="1647786" cy="420562"/>
          </a:xfrm>
          <a:prstGeom prst="leftArrow">
            <a:avLst/>
          </a:prstGeom>
          <a:solidFill>
            <a:srgbClr val="FF0000"/>
          </a:solidFill>
          <a:ln>
            <a:noFill/>
          </a:ln>
        </p:spPr>
        <p:txBody>
          <a:bodyPr vert="horz" wrap="square" lIns="91440" tIns="45720" rIns="91440" bIns="45720" numCol="1" rtlCol="0" anchor="t" anchorCtr="0" compatLnSpc="1">
            <a:scene3d>
              <a:camera prst="orthographicFront"/>
              <a:lightRig rig="threePt" dir="t"/>
            </a:scene3d>
            <a:sp3d contourW="12700"/>
          </a:bodyPr>
          <a:lstStyle/>
          <a:p>
            <a:pPr algn="ctr"/>
            <a:endParaRPr lang="zh-CN" altLang="en-US" sz="2400" dirty="0">
              <a:solidFill>
                <a:schemeClr val="bg2">
                  <a:lumMod val="25000"/>
                </a:schemeClr>
              </a:solidFill>
              <a:cs typeface="+mn-ea"/>
              <a:sym typeface="+mn-lt"/>
            </a:endParaRPr>
          </a:p>
        </p:txBody>
      </p:sp>
      <p:sp>
        <p:nvSpPr>
          <p:cNvPr id="10" name="箭头: 左 9">
            <a:extLst>
              <a:ext uri="{FF2B5EF4-FFF2-40B4-BE49-F238E27FC236}">
                <a16:creationId xmlns:a16="http://schemas.microsoft.com/office/drawing/2014/main" id="{C3466085-74FC-4186-B102-E552C69B261B}"/>
              </a:ext>
            </a:extLst>
          </p:cNvPr>
          <p:cNvSpPr/>
          <p:nvPr/>
        </p:nvSpPr>
        <p:spPr bwMode="auto">
          <a:xfrm>
            <a:off x="7496214" y="2351653"/>
            <a:ext cx="1647786" cy="420562"/>
          </a:xfrm>
          <a:prstGeom prst="leftArrow">
            <a:avLst/>
          </a:prstGeom>
          <a:solidFill>
            <a:srgbClr val="FF0000"/>
          </a:solidFill>
          <a:ln>
            <a:noFill/>
          </a:ln>
        </p:spPr>
        <p:txBody>
          <a:bodyPr vert="horz" wrap="square" lIns="91440" tIns="45720" rIns="91440" bIns="45720" numCol="1" rtlCol="0" anchor="t" anchorCtr="0" compatLnSpc="1">
            <a:scene3d>
              <a:camera prst="orthographicFront"/>
              <a:lightRig rig="threePt" dir="t"/>
            </a:scene3d>
            <a:sp3d contourW="12700"/>
          </a:bodyPr>
          <a:lstStyle/>
          <a:p>
            <a:pPr algn="ctr"/>
            <a:endParaRPr lang="zh-CN" altLang="en-US" sz="2400" dirty="0">
              <a:solidFill>
                <a:schemeClr val="bg2">
                  <a:lumMod val="25000"/>
                </a:schemeClr>
              </a:solidFill>
              <a:cs typeface="+mn-ea"/>
              <a:sym typeface="+mn-lt"/>
            </a:endParaRPr>
          </a:p>
        </p:txBody>
      </p:sp>
      <p:sp>
        <p:nvSpPr>
          <p:cNvPr id="11" name="箭头: 左 10">
            <a:extLst>
              <a:ext uri="{FF2B5EF4-FFF2-40B4-BE49-F238E27FC236}">
                <a16:creationId xmlns:a16="http://schemas.microsoft.com/office/drawing/2014/main" id="{1214B562-7376-46E6-ABFB-D3B794D31CF9}"/>
              </a:ext>
            </a:extLst>
          </p:cNvPr>
          <p:cNvSpPr/>
          <p:nvPr/>
        </p:nvSpPr>
        <p:spPr bwMode="auto">
          <a:xfrm>
            <a:off x="7496214" y="2822753"/>
            <a:ext cx="1647786" cy="420562"/>
          </a:xfrm>
          <a:prstGeom prst="leftArrow">
            <a:avLst/>
          </a:prstGeom>
          <a:solidFill>
            <a:srgbClr val="FF0000"/>
          </a:solidFill>
          <a:ln>
            <a:noFill/>
          </a:ln>
        </p:spPr>
        <p:txBody>
          <a:bodyPr vert="horz" wrap="square" lIns="91440" tIns="45720" rIns="91440" bIns="45720" numCol="1" rtlCol="0" anchor="t" anchorCtr="0" compatLnSpc="1">
            <a:scene3d>
              <a:camera prst="orthographicFront"/>
              <a:lightRig rig="threePt" dir="t"/>
            </a:scene3d>
            <a:sp3d contourW="12700"/>
          </a:bodyPr>
          <a:lstStyle/>
          <a:p>
            <a:pPr algn="ctr"/>
            <a:endParaRPr lang="zh-CN" altLang="en-US" sz="2400" dirty="0">
              <a:solidFill>
                <a:schemeClr val="bg2">
                  <a:lumMod val="25000"/>
                </a:schemeClr>
              </a:solidFill>
              <a:cs typeface="+mn-ea"/>
              <a:sym typeface="+mn-lt"/>
            </a:endParaRPr>
          </a:p>
        </p:txBody>
      </p:sp>
    </p:spTree>
    <p:extLst>
      <p:ext uri="{BB962C8B-B14F-4D97-AF65-F5344CB8AC3E}">
        <p14:creationId xmlns:p14="http://schemas.microsoft.com/office/powerpoint/2010/main" val="1840639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85D1DB3-4D93-4736-845A-A806E01935AE}"/>
              </a:ext>
            </a:extLst>
          </p:cNvPr>
          <p:cNvSpPr>
            <a:spLocks noGrp="1"/>
          </p:cNvSpPr>
          <p:nvPr>
            <p:ph type="sldNum" sz="quarter" idx="4"/>
          </p:nvPr>
        </p:nvSpPr>
        <p:spPr/>
        <p:txBody>
          <a:bodyPr/>
          <a:lstStyle/>
          <a:p>
            <a:pPr defTabSz="914400">
              <a:defRPr/>
            </a:pPr>
            <a:fld id="{A48020E0-1C4F-4D89-9FD1-EC2E5B71218B}" type="slidenum">
              <a:rPr lang="en-US" smtClean="0">
                <a:solidFill>
                  <a:srgbClr val="000000">
                    <a:tint val="75000"/>
                  </a:srgbClr>
                </a:solidFill>
              </a:rPr>
              <a:pPr defTabSz="914400">
                <a:defRPr/>
              </a:pPr>
              <a:t>42</a:t>
            </a:fld>
            <a:endParaRPr lang="en-US" dirty="0">
              <a:solidFill>
                <a:srgbClr val="000000">
                  <a:tint val="75000"/>
                </a:srgbClr>
              </a:solidFill>
            </a:endParaRPr>
          </a:p>
        </p:txBody>
      </p:sp>
      <p:pic>
        <p:nvPicPr>
          <p:cNvPr id="5" name="图片 4">
            <a:extLst>
              <a:ext uri="{FF2B5EF4-FFF2-40B4-BE49-F238E27FC236}">
                <a16:creationId xmlns:a16="http://schemas.microsoft.com/office/drawing/2014/main" id="{A387D567-7D95-4BB8-9011-5A1DAD144FF7}"/>
              </a:ext>
            </a:extLst>
          </p:cNvPr>
          <p:cNvPicPr>
            <a:picLocks noChangeAspect="1"/>
          </p:cNvPicPr>
          <p:nvPr/>
        </p:nvPicPr>
        <p:blipFill>
          <a:blip r:embed="rId2"/>
          <a:stretch>
            <a:fillRect/>
          </a:stretch>
        </p:blipFill>
        <p:spPr>
          <a:xfrm>
            <a:off x="357187" y="1216327"/>
            <a:ext cx="11477625" cy="4867275"/>
          </a:xfrm>
          <a:prstGeom prst="rect">
            <a:avLst/>
          </a:prstGeom>
        </p:spPr>
      </p:pic>
      <p:sp>
        <p:nvSpPr>
          <p:cNvPr id="6" name="标题 1">
            <a:extLst>
              <a:ext uri="{FF2B5EF4-FFF2-40B4-BE49-F238E27FC236}">
                <a16:creationId xmlns:a16="http://schemas.microsoft.com/office/drawing/2014/main" id="{A17A50C2-19E8-40F6-8F2A-327B7302D300}"/>
              </a:ext>
            </a:extLst>
          </p:cNvPr>
          <p:cNvSpPr>
            <a:spLocks noGrp="1"/>
          </p:cNvSpPr>
          <p:nvPr>
            <p:ph type="title"/>
          </p:nvPr>
        </p:nvSpPr>
        <p:spPr>
          <a:xfrm>
            <a:off x="518809" y="365126"/>
            <a:ext cx="9561064" cy="578454"/>
          </a:xfrm>
        </p:spPr>
        <p:txBody>
          <a:bodyPr/>
          <a:lstStyle/>
          <a:p>
            <a:r>
              <a:rPr lang="zh-CN" altLang="en-US" dirty="0">
                <a:latin typeface="+mn-lt"/>
                <a:ea typeface="+mn-ea"/>
                <a:cs typeface="+mn-ea"/>
                <a:sym typeface="+mn-lt"/>
              </a:rPr>
              <a:t>基于图结构的推理</a:t>
            </a:r>
            <a:r>
              <a:rPr lang="en-US" altLang="zh-CN" dirty="0">
                <a:latin typeface="+mn-lt"/>
                <a:ea typeface="+mn-ea"/>
                <a:cs typeface="+mn-ea"/>
                <a:sym typeface="+mn-lt"/>
              </a:rPr>
              <a:t>——PRA</a:t>
            </a:r>
            <a:r>
              <a:rPr lang="zh-CN" altLang="en-US" dirty="0">
                <a:latin typeface="+mn-lt"/>
                <a:ea typeface="+mn-ea"/>
                <a:cs typeface="+mn-ea"/>
                <a:sym typeface="+mn-lt"/>
              </a:rPr>
              <a:t>实验</a:t>
            </a:r>
            <a:endParaRPr lang="zh-CN" altLang="en-US" dirty="0"/>
          </a:p>
        </p:txBody>
      </p:sp>
    </p:spTree>
    <p:extLst>
      <p:ext uri="{BB962C8B-B14F-4D97-AF65-F5344CB8AC3E}">
        <p14:creationId xmlns:p14="http://schemas.microsoft.com/office/powerpoint/2010/main" val="4024528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A1741A7-099B-4C48-85F5-19DF019FEE53}"/>
              </a:ext>
            </a:extLst>
          </p:cNvPr>
          <p:cNvSpPr>
            <a:spLocks noGrp="1"/>
          </p:cNvSpPr>
          <p:nvPr>
            <p:ph type="title"/>
          </p:nvPr>
        </p:nvSpPr>
        <p:spPr/>
        <p:txBody>
          <a:bodyPr/>
          <a:lstStyle/>
          <a:p>
            <a:r>
              <a:rPr lang="zh-CN" altLang="en-US" dirty="0">
                <a:latin typeface="+mn-lt"/>
                <a:ea typeface="+mn-ea"/>
                <a:cs typeface="+mn-ea"/>
                <a:sym typeface="+mn-lt"/>
              </a:rPr>
              <a:t>基于图结构的推理</a:t>
            </a:r>
            <a:r>
              <a:rPr lang="en-US" altLang="zh-CN" dirty="0">
                <a:latin typeface="+mn-lt"/>
                <a:ea typeface="+mn-ea"/>
                <a:cs typeface="+mn-ea"/>
                <a:sym typeface="+mn-lt"/>
              </a:rPr>
              <a:t>——</a:t>
            </a:r>
            <a:r>
              <a:rPr lang="zh-CN" altLang="en-US" dirty="0">
                <a:latin typeface="+mn-lt"/>
                <a:ea typeface="+mn-ea"/>
                <a:cs typeface="+mn-ea"/>
                <a:sym typeface="+mn-lt"/>
              </a:rPr>
              <a:t>参考资料</a:t>
            </a:r>
            <a:endParaRPr lang="en-US" dirty="0">
              <a:latin typeface="+mn-lt"/>
              <a:ea typeface="+mn-ea"/>
              <a:cs typeface="+mn-ea"/>
              <a:sym typeface="+mn-lt"/>
            </a:endParaRPr>
          </a:p>
        </p:txBody>
      </p:sp>
      <p:sp>
        <p:nvSpPr>
          <p:cNvPr id="9" name="灯片编号占位符 2">
            <a:extLst>
              <a:ext uri="{FF2B5EF4-FFF2-40B4-BE49-F238E27FC236}">
                <a16:creationId xmlns:a16="http://schemas.microsoft.com/office/drawing/2014/main" id="{58F3D906-B21F-4B27-A8BC-84B8B7DD9F77}"/>
              </a:ext>
            </a:extLst>
          </p:cNvPr>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a:cs typeface="+mn-ea"/>
                <a:sym typeface="+mn-lt"/>
              </a:rPr>
              <a:pPr marL="0" marR="0" lvl="0" indent="0" algn="ct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srgbClr val="000000">
                  <a:tint val="75000"/>
                </a:srgbClr>
              </a:solidFill>
              <a:effectLst/>
              <a:uLnTx/>
              <a:uFillTx/>
              <a:latin typeface="Arial"/>
              <a:cs typeface="+mn-ea"/>
              <a:sym typeface="+mn-lt"/>
            </a:endParaRPr>
          </a:p>
        </p:txBody>
      </p:sp>
      <p:sp>
        <p:nvSpPr>
          <p:cNvPr id="7" name="文本框 6">
            <a:extLst>
              <a:ext uri="{FF2B5EF4-FFF2-40B4-BE49-F238E27FC236}">
                <a16:creationId xmlns:a16="http://schemas.microsoft.com/office/drawing/2014/main" id="{FABB17D5-2473-4DF1-8B0E-E8886DCDA355}"/>
              </a:ext>
            </a:extLst>
          </p:cNvPr>
          <p:cNvSpPr txBox="1"/>
          <p:nvPr/>
        </p:nvSpPr>
        <p:spPr>
          <a:xfrm>
            <a:off x="518809" y="1378227"/>
            <a:ext cx="11341887" cy="2539670"/>
          </a:xfrm>
          <a:prstGeom prst="rect">
            <a:avLst/>
          </a:prstGeom>
          <a:noFill/>
        </p:spPr>
        <p:txBody>
          <a:bodyPr wrap="square" lIns="72000" tIns="0" rIns="72000" bIns="0" rtlCol="0" anchor="t">
            <a:spAutoFit/>
          </a:bodyPr>
          <a:lstStyle/>
          <a:p>
            <a:pPr lvl="0" defTabSz="457200">
              <a:lnSpc>
                <a:spcPct val="150000"/>
              </a:lnSpc>
              <a:defRPr/>
            </a:pPr>
            <a:r>
              <a:rPr lang="en-US" altLang="zh-CN" sz="1600" dirty="0">
                <a:solidFill>
                  <a:srgbClr val="000000"/>
                </a:solidFill>
                <a:latin typeface="Arial"/>
              </a:rPr>
              <a:t>[1] Lao N ,  Mitchell T M ,  Cohen W </a:t>
            </a:r>
            <a:r>
              <a:rPr lang="en-US" altLang="zh-CN" sz="1600" dirty="0" err="1">
                <a:solidFill>
                  <a:srgbClr val="000000"/>
                </a:solidFill>
                <a:latin typeface="Arial"/>
              </a:rPr>
              <a:t>W</a:t>
            </a:r>
            <a:r>
              <a:rPr lang="en-US" altLang="zh-CN" sz="1600" dirty="0">
                <a:solidFill>
                  <a:srgbClr val="000000"/>
                </a:solidFill>
                <a:latin typeface="Arial"/>
              </a:rPr>
              <a:t> . Random Walk Inference and Learning in A Large Scale Knowledge Base[C]// Proceedings of the 2011 Conference on Empirical Methods in Natural Language Processing, EMNLP 2011, 27-31 July 2011, John McIntyre Conference Centre, Edinburgh, UK, A meeting of SIGDAT, a Special Interest Group of the ACL. DBLP, 2011.</a:t>
            </a:r>
          </a:p>
          <a:p>
            <a:pPr lvl="0" defTabSz="457200">
              <a:lnSpc>
                <a:spcPct val="150000"/>
              </a:lnSpc>
              <a:defRPr/>
            </a:pPr>
            <a:endParaRPr lang="en-US" altLang="zh-CN" sz="1600" dirty="0">
              <a:solidFill>
                <a:srgbClr val="000000"/>
              </a:solidFill>
              <a:latin typeface="Arial"/>
            </a:endParaRPr>
          </a:p>
          <a:p>
            <a:pPr lvl="0" defTabSz="457200">
              <a:lnSpc>
                <a:spcPct val="150000"/>
              </a:lnSpc>
              <a:defRPr/>
            </a:pPr>
            <a:r>
              <a:rPr lang="en-US" altLang="zh-CN" sz="1600" dirty="0">
                <a:solidFill>
                  <a:srgbClr val="000000"/>
                </a:solidFill>
                <a:latin typeface="Arial"/>
              </a:rPr>
              <a:t>[2] </a:t>
            </a:r>
            <a:r>
              <a:rPr lang="zh-CN" altLang="en-US" sz="1600" dirty="0">
                <a:solidFill>
                  <a:srgbClr val="000000"/>
                </a:solidFill>
                <a:latin typeface="Arial"/>
              </a:rPr>
              <a:t>王昊奋，</a:t>
            </a:r>
            <a:r>
              <a:rPr lang="zh-CN" altLang="en-US" sz="1600">
                <a:solidFill>
                  <a:srgbClr val="000000"/>
                </a:solidFill>
                <a:latin typeface="Arial"/>
              </a:rPr>
              <a:t>漆桂林，陈华钧</a:t>
            </a:r>
            <a:r>
              <a:rPr lang="en-US" altLang="zh-CN" sz="1600" dirty="0">
                <a:solidFill>
                  <a:srgbClr val="000000"/>
                </a:solidFill>
                <a:latin typeface="Arial"/>
              </a:rPr>
              <a:t>. </a:t>
            </a:r>
            <a:r>
              <a:rPr lang="zh-CN" altLang="en-US" sz="1600" dirty="0">
                <a:solidFill>
                  <a:srgbClr val="000000"/>
                </a:solidFill>
                <a:latin typeface="Arial"/>
              </a:rPr>
              <a:t>知识图谱方法实践与应用</a:t>
            </a:r>
            <a:r>
              <a:rPr lang="en-US" altLang="zh-CN" sz="1600" dirty="0">
                <a:solidFill>
                  <a:srgbClr val="000000"/>
                </a:solidFill>
                <a:latin typeface="Arial"/>
              </a:rPr>
              <a:t>. </a:t>
            </a:r>
            <a:r>
              <a:rPr lang="zh-CN" altLang="en-US" sz="1600" dirty="0">
                <a:solidFill>
                  <a:srgbClr val="000000"/>
                </a:solidFill>
                <a:latin typeface="Arial"/>
              </a:rPr>
              <a:t>北京：电子工业出版社，</a:t>
            </a:r>
            <a:r>
              <a:rPr lang="en-US" altLang="zh-CN" sz="1600" dirty="0">
                <a:solidFill>
                  <a:srgbClr val="000000"/>
                </a:solidFill>
                <a:latin typeface="Arial"/>
              </a:rPr>
              <a:t>2019.</a:t>
            </a:r>
          </a:p>
          <a:p>
            <a:pPr lvl="0" defTabSz="457200">
              <a:lnSpc>
                <a:spcPct val="150000"/>
              </a:lnSpc>
              <a:defRPr/>
            </a:pPr>
            <a:endParaRPr lang="en-US" altLang="zh-CN" sz="1600" dirty="0">
              <a:solidFill>
                <a:srgbClr val="000000"/>
              </a:solidFill>
              <a:latin typeface="Arial"/>
            </a:endParaRPr>
          </a:p>
          <a:p>
            <a:pPr lvl="0" defTabSz="457200">
              <a:lnSpc>
                <a:spcPct val="150000"/>
              </a:lnSpc>
              <a:defRPr/>
            </a:pPr>
            <a:r>
              <a:rPr lang="en-US" altLang="zh-CN" sz="1600" dirty="0">
                <a:solidFill>
                  <a:srgbClr val="000000"/>
                </a:solidFill>
                <a:latin typeface="Arial"/>
              </a:rPr>
              <a:t>[3] https://github.com/David-Lee-1990/Path-ranking-algorithm</a:t>
            </a:r>
            <a:endParaRPr lang="en-US" altLang="zh-CN" sz="1600" dirty="0">
              <a:solidFill>
                <a:srgbClr val="000000"/>
              </a:solidFill>
            </a:endParaRPr>
          </a:p>
        </p:txBody>
      </p:sp>
    </p:spTree>
    <p:extLst>
      <p:ext uri="{BB962C8B-B14F-4D97-AF65-F5344CB8AC3E}">
        <p14:creationId xmlns:p14="http://schemas.microsoft.com/office/powerpoint/2010/main" val="3761516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A053F6A-46ED-42C4-9D3E-127BC2D2586D}"/>
              </a:ext>
            </a:extLst>
          </p:cNvPr>
          <p:cNvGrpSpPr/>
          <p:nvPr/>
        </p:nvGrpSpPr>
        <p:grpSpPr>
          <a:xfrm>
            <a:off x="567181" y="2042994"/>
            <a:ext cx="11057637" cy="2457985"/>
            <a:chOff x="1196455" y="1992247"/>
            <a:chExt cx="9637951" cy="1008649"/>
          </a:xfrm>
        </p:grpSpPr>
        <p:sp>
          <p:nvSpPr>
            <p:cNvPr id="5" name="矩形 4">
              <a:extLst>
                <a:ext uri="{FF2B5EF4-FFF2-40B4-BE49-F238E27FC236}">
                  <a16:creationId xmlns:a16="http://schemas.microsoft.com/office/drawing/2014/main" id="{4A7EB499-1150-4CCD-A5F1-3E9C173200E6}"/>
                </a:ext>
              </a:extLst>
            </p:cNvPr>
            <p:cNvSpPr/>
            <p:nvPr/>
          </p:nvSpPr>
          <p:spPr>
            <a:xfrm>
              <a:off x="1196455" y="1992248"/>
              <a:ext cx="58939" cy="1008648"/>
            </a:xfrm>
            <a:prstGeom prst="rect">
              <a:avLst/>
            </a:prstGeom>
            <a:solidFill>
              <a:srgbClr val="AF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a:extLst>
                <a:ext uri="{FF2B5EF4-FFF2-40B4-BE49-F238E27FC236}">
                  <a16:creationId xmlns:a16="http://schemas.microsoft.com/office/drawing/2014/main" id="{6E232602-D99D-4414-B38A-875DF5D0D9F3}"/>
                </a:ext>
              </a:extLst>
            </p:cNvPr>
            <p:cNvSpPr/>
            <p:nvPr/>
          </p:nvSpPr>
          <p:spPr>
            <a:xfrm>
              <a:off x="1255394" y="1992247"/>
              <a:ext cx="9579012" cy="10086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8" name="文本框 7">
            <a:extLst>
              <a:ext uri="{FF2B5EF4-FFF2-40B4-BE49-F238E27FC236}">
                <a16:creationId xmlns:a16="http://schemas.microsoft.com/office/drawing/2014/main" id="{BA6E9755-B9A0-4511-91BD-482650E0B938}"/>
              </a:ext>
            </a:extLst>
          </p:cNvPr>
          <p:cNvSpPr txBox="1"/>
          <p:nvPr/>
        </p:nvSpPr>
        <p:spPr>
          <a:xfrm>
            <a:off x="827841" y="2323275"/>
            <a:ext cx="6000797" cy="769441"/>
          </a:xfrm>
          <a:prstGeom prst="rect">
            <a:avLst/>
          </a:prstGeom>
          <a:noFill/>
        </p:spPr>
        <p:txBody>
          <a:bodyPr wrap="square">
            <a:spAutoFit/>
          </a:bodyPr>
          <a:lstStyle/>
          <a:p>
            <a:r>
              <a:rPr lang="zh-CN" altLang="en-US" sz="4400" dirty="0"/>
              <a:t>基于神经网络结构推理</a:t>
            </a:r>
            <a:endParaRPr lang="en-US" altLang="zh-CN" sz="4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8E210D0D-5137-4D44-9FB9-6122978A2C5E}"/>
              </a:ext>
            </a:extLst>
          </p:cNvPr>
          <p:cNvSpPr txBox="1"/>
          <p:nvPr/>
        </p:nvSpPr>
        <p:spPr>
          <a:xfrm>
            <a:off x="827841" y="3833366"/>
            <a:ext cx="1620957" cy="369332"/>
          </a:xfrm>
          <a:prstGeom prst="rect">
            <a:avLst/>
          </a:prstGeom>
          <a:noFill/>
        </p:spPr>
        <p:txBody>
          <a:bodyPr wrap="none" rtlCol="0">
            <a:spAutoFit/>
          </a:bodyPr>
          <a:lstStyle/>
          <a:p>
            <a:r>
              <a:rPr lang="zh-CN" altLang="en-US" dirty="0">
                <a:latin typeface="华文楷体" panose="02010600040101010101" pitchFamily="2" charset="-122"/>
                <a:ea typeface="华文楷体" panose="02010600040101010101" pitchFamily="2" charset="-122"/>
              </a:rPr>
              <a:t>汇报人</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江洲</a:t>
            </a:r>
          </a:p>
        </p:txBody>
      </p:sp>
      <p:sp>
        <p:nvSpPr>
          <p:cNvPr id="11" name="文本框 10">
            <a:extLst>
              <a:ext uri="{FF2B5EF4-FFF2-40B4-BE49-F238E27FC236}">
                <a16:creationId xmlns:a16="http://schemas.microsoft.com/office/drawing/2014/main" id="{1BC31740-D33F-4896-8B50-C485ED4D3C82}"/>
              </a:ext>
            </a:extLst>
          </p:cNvPr>
          <p:cNvSpPr txBox="1"/>
          <p:nvPr/>
        </p:nvSpPr>
        <p:spPr>
          <a:xfrm>
            <a:off x="827841" y="3152976"/>
            <a:ext cx="4676313" cy="369332"/>
          </a:xfrm>
          <a:prstGeom prst="rect">
            <a:avLst/>
          </a:prstGeom>
          <a:noFill/>
        </p:spPr>
        <p:txBody>
          <a:bodyPr wrap="square">
            <a:spAutoFit/>
          </a:bodyPr>
          <a:lstStyle/>
          <a:p>
            <a:pPr algn="dist"/>
            <a:r>
              <a:rPr lang="zh-CN" altLang="en-US" dirty="0">
                <a:latin typeface="华文楷体" panose="02010600040101010101" pitchFamily="2" charset="-122"/>
                <a:ea typeface="华文楷体" panose="02010600040101010101" pitchFamily="2" charset="-122"/>
              </a:rPr>
              <a:t>知识表示与知识工程课程汇报</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第</a:t>
            </a:r>
            <a:r>
              <a:rPr lang="en-US" altLang="zh-CN" dirty="0">
                <a:latin typeface="华文楷体" panose="02010600040101010101" pitchFamily="2" charset="-122"/>
                <a:ea typeface="华文楷体" panose="02010600040101010101" pitchFamily="2" charset="-122"/>
              </a:rPr>
              <a:t>7</a:t>
            </a:r>
            <a:r>
              <a:rPr lang="zh-CN" altLang="en-US" dirty="0">
                <a:latin typeface="华文楷体" panose="02010600040101010101" pitchFamily="2" charset="-122"/>
                <a:ea typeface="华文楷体" panose="02010600040101010101" pitchFamily="2" charset="-122"/>
              </a:rPr>
              <a:t>组</a:t>
            </a:r>
          </a:p>
        </p:txBody>
      </p:sp>
      <p:pic>
        <p:nvPicPr>
          <p:cNvPr id="12" name="Picture 2">
            <a:extLst>
              <a:ext uri="{FF2B5EF4-FFF2-40B4-BE49-F238E27FC236}">
                <a16:creationId xmlns:a16="http://schemas.microsoft.com/office/drawing/2014/main" id="{B65CDCF1-86FB-45D8-BBD0-620CCD99B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0224" y="299027"/>
            <a:ext cx="1621736" cy="633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465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基于神经网络结构推理</a:t>
            </a:r>
          </a:p>
        </p:txBody>
      </p:sp>
      <p:sp>
        <p:nvSpPr>
          <p:cNvPr id="2" name="文本框 1">
            <a:extLst>
              <a:ext uri="{FF2B5EF4-FFF2-40B4-BE49-F238E27FC236}">
                <a16:creationId xmlns:a16="http://schemas.microsoft.com/office/drawing/2014/main" id="{E6E9293C-39C2-4738-945E-D4E2AE052E3A}"/>
              </a:ext>
            </a:extLst>
          </p:cNvPr>
          <p:cNvSpPr txBox="1"/>
          <p:nvPr/>
        </p:nvSpPr>
        <p:spPr>
          <a:xfrm>
            <a:off x="1404730" y="1855304"/>
            <a:ext cx="7513983" cy="2923877"/>
          </a:xfrm>
          <a:prstGeom prst="rect">
            <a:avLst/>
          </a:prstGeom>
          <a:noFill/>
        </p:spPr>
        <p:txBody>
          <a:bodyPr wrap="square" rtlCol="0">
            <a:spAutoFit/>
          </a:bodyPr>
          <a:lstStyle/>
          <a:p>
            <a:r>
              <a:rPr lang="zh-CN" altLang="en-US" sz="2400" b="1" dirty="0"/>
              <a:t>针对三种结构情况分别介绍一个典型模型</a:t>
            </a:r>
            <a:endParaRPr lang="en-US" altLang="zh-CN" dirty="0"/>
          </a:p>
          <a:p>
            <a:r>
              <a:rPr lang="en-US" altLang="zh-CN" sz="2000" dirty="0">
                <a:latin typeface="黑体" panose="02010609060101010101" pitchFamily="49" charset="-122"/>
                <a:ea typeface="黑体" panose="02010609060101010101" pitchFamily="49" charset="-122"/>
              </a:rPr>
              <a:t>	</a:t>
            </a:r>
          </a:p>
          <a:p>
            <a:r>
              <a:rPr lang="en-US" altLang="zh-CN" sz="2000" dirty="0">
                <a:latin typeface="黑体" panose="02010609060101010101" pitchFamily="49" charset="-122"/>
                <a:ea typeface="黑体" panose="02010609060101010101" pitchFamily="49" charset="-122"/>
              </a:rPr>
              <a:t>	1.</a:t>
            </a:r>
            <a:r>
              <a:rPr lang="zh-CN" altLang="en-US" sz="2000" dirty="0">
                <a:latin typeface="黑体" panose="02010609060101010101" pitchFamily="49" charset="-122"/>
                <a:ea typeface="黑体" panose="02010609060101010101" pitchFamily="49" charset="-122"/>
              </a:rPr>
              <a:t>单跳（相邻实体的推理模型）</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	2.</a:t>
            </a:r>
            <a:r>
              <a:rPr lang="zh-CN" altLang="en-US" sz="2000" dirty="0">
                <a:latin typeface="黑体" panose="02010609060101010101" pitchFamily="49" charset="-122"/>
                <a:ea typeface="黑体" panose="02010609060101010101" pitchFamily="49" charset="-122"/>
              </a:rPr>
              <a:t>多跳（基于多跳关系的推理模型）</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	3.</a:t>
            </a:r>
            <a:r>
              <a:rPr lang="zh-CN" altLang="en-US" sz="2000" dirty="0">
                <a:latin typeface="黑体" panose="02010609060101010101" pitchFamily="49" charset="-122"/>
                <a:ea typeface="黑体" panose="02010609060101010101" pitchFamily="49" charset="-122"/>
              </a:rPr>
              <a:t>组合（基于组合路径的推理模型）</a:t>
            </a:r>
          </a:p>
        </p:txBody>
      </p:sp>
    </p:spTree>
    <p:extLst>
      <p:ext uri="{BB962C8B-B14F-4D97-AF65-F5344CB8AC3E}">
        <p14:creationId xmlns:p14="http://schemas.microsoft.com/office/powerpoint/2010/main" val="41114985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基于神经网络结构推理</a:t>
            </a:r>
          </a:p>
        </p:txBody>
      </p:sp>
      <p:sp>
        <p:nvSpPr>
          <p:cNvPr id="5" name="文本框 4">
            <a:extLst>
              <a:ext uri="{FF2B5EF4-FFF2-40B4-BE49-F238E27FC236}">
                <a16:creationId xmlns:a16="http://schemas.microsoft.com/office/drawing/2014/main" id="{90EAA4E9-097E-4592-B0D2-50B23BA13131}"/>
              </a:ext>
            </a:extLst>
          </p:cNvPr>
          <p:cNvSpPr txBox="1"/>
          <p:nvPr/>
        </p:nvSpPr>
        <p:spPr>
          <a:xfrm>
            <a:off x="1181502" y="1584071"/>
            <a:ext cx="9828995" cy="3726341"/>
          </a:xfrm>
          <a:prstGeom prst="rect">
            <a:avLst/>
          </a:prstGeom>
          <a:noFill/>
        </p:spPr>
        <p:txBody>
          <a:bodyPr wrap="square" rtlCol="0">
            <a:spAutoFit/>
          </a:bodyPr>
          <a:lstStyle/>
          <a:p>
            <a:pPr>
              <a:lnSpc>
                <a:spcPts val="3200"/>
              </a:lnSpc>
            </a:pPr>
            <a:r>
              <a:rPr lang="zh-CN" altLang="en-US" sz="2400" dirty="0">
                <a:latin typeface="黑体" panose="02010609060101010101" pitchFamily="49" charset="-122"/>
                <a:ea typeface="黑体" panose="02010609060101010101" pitchFamily="49" charset="-122"/>
              </a:rPr>
              <a:t>一、单跳情况（基于相邻实体的推理模型</a:t>
            </a:r>
            <a:r>
              <a:rPr lang="en-US" altLang="zh-CN" sz="2400" dirty="0">
                <a:latin typeface="黑体" panose="02010609060101010101" pitchFamily="49" charset="-122"/>
                <a:ea typeface="黑体" panose="02010609060101010101" pitchFamily="49" charset="-122"/>
              </a:rPr>
              <a:t>——R-GCN</a:t>
            </a:r>
            <a:r>
              <a:rPr lang="zh-CN" altLang="en-US" sz="2400" dirty="0">
                <a:latin typeface="黑体" panose="02010609060101010101" pitchFamily="49" charset="-122"/>
                <a:ea typeface="黑体" panose="02010609060101010101" pitchFamily="49" charset="-122"/>
              </a:rPr>
              <a:t>模型）</a:t>
            </a:r>
            <a:endParaRPr lang="en-US" altLang="zh-CN" sz="2400" dirty="0">
              <a:latin typeface="黑体" panose="02010609060101010101" pitchFamily="49" charset="-122"/>
              <a:ea typeface="黑体" panose="02010609060101010101" pitchFamily="49" charset="-122"/>
            </a:endParaRPr>
          </a:p>
          <a:p>
            <a:pPr>
              <a:lnSpc>
                <a:spcPts val="3200"/>
              </a:lnSpc>
            </a:pPr>
            <a:endParaRPr lang="en-US" altLang="zh-CN" sz="2000" dirty="0"/>
          </a:p>
          <a:p>
            <a:pPr>
              <a:lnSpc>
                <a:spcPts val="3200"/>
              </a:lnSpc>
            </a:pPr>
            <a:r>
              <a:rPr lang="zh-CN" altLang="en-US" sz="2000" dirty="0">
                <a:latin typeface="黑体" panose="02010609060101010101" pitchFamily="49" charset="-122"/>
                <a:ea typeface="黑体" panose="02010609060101010101" pitchFamily="49" charset="-122"/>
              </a:rPr>
              <a:t>    知识图谱中的实体通过关系与其他实体相连，如果从单一实体角度看是一种发散的星形图结构，实体位于结构中心。由于知识图谱实体之间关系存在位置相关性，我们尝试通过相邻的实体进行推理。</a:t>
            </a:r>
            <a:r>
              <a:rPr lang="en-US" altLang="zh-CN" sz="2000" dirty="0" err="1">
                <a:latin typeface="黑体" panose="02010609060101010101" pitchFamily="49" charset="-122"/>
                <a:ea typeface="黑体" panose="02010609060101010101" pitchFamily="49" charset="-122"/>
              </a:rPr>
              <a:t>Schlichtkrull</a:t>
            </a:r>
            <a:r>
              <a:rPr lang="zh-CN" altLang="en-US" sz="2000" dirty="0">
                <a:latin typeface="黑体" panose="02010609060101010101" pitchFamily="49" charset="-122"/>
                <a:ea typeface="黑体" panose="02010609060101010101" pitchFamily="49" charset="-122"/>
              </a:rPr>
              <a:t>等人从图结构的角度出发，引入关系图卷积神经网络（</a:t>
            </a:r>
            <a:r>
              <a:rPr lang="en-US" altLang="zh-CN" sz="2000" dirty="0">
                <a:latin typeface="黑体" panose="02010609060101010101" pitchFamily="49" charset="-122"/>
                <a:ea typeface="黑体" panose="02010609060101010101" pitchFamily="49" charset="-122"/>
              </a:rPr>
              <a:t>Relational Graph Convolutional Networks</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R-GCN</a:t>
            </a:r>
            <a:r>
              <a:rPr lang="zh-CN" altLang="en-US" sz="2000" dirty="0">
                <a:latin typeface="黑体" panose="02010609060101010101" pitchFamily="49" charset="-122"/>
                <a:ea typeface="黑体" panose="02010609060101010101" pitchFamily="49" charset="-122"/>
              </a:rPr>
              <a:t>）考虑知识推理问题。</a:t>
            </a:r>
            <a:r>
              <a:rPr lang="en-US" altLang="zh-CN" sz="2000" dirty="0">
                <a:latin typeface="黑体" panose="02010609060101010101" pitchFamily="49" charset="-122"/>
                <a:ea typeface="黑体" panose="02010609060101010101" pitchFamily="49" charset="-122"/>
              </a:rPr>
              <a:t> R-GCN</a:t>
            </a:r>
            <a:r>
              <a:rPr lang="zh-CN" altLang="en-US" sz="2000" dirty="0">
                <a:latin typeface="黑体" panose="02010609060101010101" pitchFamily="49" charset="-122"/>
                <a:ea typeface="黑体" panose="02010609060101010101" pitchFamily="49" charset="-122"/>
              </a:rPr>
              <a:t>模型可以看成一组自动编码器，包括一个编码器和一个解码器。解码器是一个张量分解模型，使用</a:t>
            </a:r>
            <a:r>
              <a:rPr lang="en-US" altLang="zh-CN" sz="2000" dirty="0" err="1">
                <a:latin typeface="黑体" panose="02010609060101010101" pitchFamily="49" charset="-122"/>
                <a:ea typeface="黑体" panose="02010609060101010101" pitchFamily="49" charset="-122"/>
              </a:rPr>
              <a:t>DistMult</a:t>
            </a:r>
            <a:r>
              <a:rPr lang="zh-CN" altLang="en-US" sz="2000" dirty="0">
                <a:latin typeface="黑体" panose="02010609060101010101" pitchFamily="49" charset="-122"/>
                <a:ea typeface="黑体" panose="02010609060101010101" pitchFamily="49" charset="-122"/>
              </a:rPr>
              <a:t>作为得分函数，计算头实体向量的转置、关系特定的对角矩阵和尾实体向量的乘积，由此引入关系向量的建模，标记待预测关系。</a:t>
            </a:r>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1245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基于神经网络结构推理（</a:t>
            </a:r>
            <a:r>
              <a:rPr lang="en-US" altLang="zh-CN" dirty="0"/>
              <a:t>R-GCN</a:t>
            </a:r>
            <a:r>
              <a:rPr lang="zh-CN" altLang="en-US" dirty="0"/>
              <a:t>）</a:t>
            </a:r>
          </a:p>
        </p:txBody>
      </p:sp>
      <p:sp>
        <p:nvSpPr>
          <p:cNvPr id="5" name="文本框 4">
            <a:extLst>
              <a:ext uri="{FF2B5EF4-FFF2-40B4-BE49-F238E27FC236}">
                <a16:creationId xmlns:a16="http://schemas.microsoft.com/office/drawing/2014/main" id="{90EAA4E9-097E-4592-B0D2-50B23BA13131}"/>
              </a:ext>
            </a:extLst>
          </p:cNvPr>
          <p:cNvSpPr txBox="1"/>
          <p:nvPr/>
        </p:nvSpPr>
        <p:spPr>
          <a:xfrm>
            <a:off x="1802805" y="5526539"/>
            <a:ext cx="2212604" cy="448071"/>
          </a:xfrm>
          <a:prstGeom prst="rect">
            <a:avLst/>
          </a:prstGeom>
          <a:noFill/>
        </p:spPr>
        <p:txBody>
          <a:bodyPr wrap="square" rtlCol="0">
            <a:spAutoFit/>
          </a:bodyPr>
          <a:lstStyle/>
          <a:p>
            <a:pPr>
              <a:lnSpc>
                <a:spcPts val="3200"/>
              </a:lnSpc>
            </a:pPr>
            <a:r>
              <a:rPr lang="en-US" altLang="zh-CN" sz="1400" dirty="0"/>
              <a:t>R-GCN</a:t>
            </a:r>
            <a:r>
              <a:rPr lang="zh-CN" altLang="en-US" sz="1400" dirty="0"/>
              <a:t>模型实体更新过程</a:t>
            </a:r>
            <a:endParaRPr lang="en-US" altLang="zh-CN" sz="1400" dirty="0"/>
          </a:p>
        </p:txBody>
      </p:sp>
      <p:pic>
        <p:nvPicPr>
          <p:cNvPr id="3" name="图片 2">
            <a:extLst>
              <a:ext uri="{FF2B5EF4-FFF2-40B4-BE49-F238E27FC236}">
                <a16:creationId xmlns:a16="http://schemas.microsoft.com/office/drawing/2014/main" id="{0142F559-1581-444C-8CE6-4BFBB49EC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489" y="1192717"/>
            <a:ext cx="4015855" cy="4245332"/>
          </a:xfrm>
          <a:prstGeom prst="rect">
            <a:avLst/>
          </a:prstGeom>
        </p:spPr>
      </p:pic>
      <p:sp>
        <p:nvSpPr>
          <p:cNvPr id="2" name="文本框 1">
            <a:extLst>
              <a:ext uri="{FF2B5EF4-FFF2-40B4-BE49-F238E27FC236}">
                <a16:creationId xmlns:a16="http://schemas.microsoft.com/office/drawing/2014/main" id="{728CDFE5-343B-45F5-9CF3-B19966229BBD}"/>
              </a:ext>
            </a:extLst>
          </p:cNvPr>
          <p:cNvSpPr txBox="1"/>
          <p:nvPr/>
        </p:nvSpPr>
        <p:spPr>
          <a:xfrm>
            <a:off x="5658679" y="1013362"/>
            <a:ext cx="4691269" cy="1200329"/>
          </a:xfrm>
          <a:prstGeom prst="rect">
            <a:avLst/>
          </a:prstGeom>
          <a:noFill/>
        </p:spPr>
        <p:txBody>
          <a:bodyPr wrap="square" rtlCol="0">
            <a:spAutoFit/>
          </a:bodyPr>
          <a:lstStyle/>
          <a:p>
            <a:endParaRPr lang="en-US" altLang="zh-CN" dirty="0"/>
          </a:p>
          <a:p>
            <a:endParaRPr lang="en-US" altLang="zh-CN" sz="1800" dirty="0"/>
          </a:p>
          <a:p>
            <a:endParaRPr lang="en-US" altLang="zh-CN" sz="1800" dirty="0"/>
          </a:p>
          <a:p>
            <a:endParaRPr lang="zh-CN" altLang="en-US" dirty="0"/>
          </a:p>
        </p:txBody>
      </p:sp>
      <p:pic>
        <p:nvPicPr>
          <p:cNvPr id="7" name="图片 6">
            <a:extLst>
              <a:ext uri="{FF2B5EF4-FFF2-40B4-BE49-F238E27FC236}">
                <a16:creationId xmlns:a16="http://schemas.microsoft.com/office/drawing/2014/main" id="{36A04488-A2C8-49E0-9C3C-4E6587FCBE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04382"/>
            <a:ext cx="4292864" cy="818288"/>
          </a:xfrm>
          <a:prstGeom prst="rect">
            <a:avLst/>
          </a:prstGeom>
        </p:spPr>
      </p:pic>
      <p:pic>
        <p:nvPicPr>
          <p:cNvPr id="9" name="图片 8">
            <a:extLst>
              <a:ext uri="{FF2B5EF4-FFF2-40B4-BE49-F238E27FC236}">
                <a16:creationId xmlns:a16="http://schemas.microsoft.com/office/drawing/2014/main" id="{34EA0D01-80FD-43CA-8BC3-23BD9DFD75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551" y="2213690"/>
            <a:ext cx="4883524" cy="885738"/>
          </a:xfrm>
          <a:prstGeom prst="rect">
            <a:avLst/>
          </a:prstGeom>
        </p:spPr>
      </p:pic>
      <p:pic>
        <p:nvPicPr>
          <p:cNvPr id="11" name="图片 10">
            <a:extLst>
              <a:ext uri="{FF2B5EF4-FFF2-40B4-BE49-F238E27FC236}">
                <a16:creationId xmlns:a16="http://schemas.microsoft.com/office/drawing/2014/main" id="{9F35AECE-C7A2-4875-A38F-B806B8E4AB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9395" y="3317509"/>
            <a:ext cx="3929469" cy="882127"/>
          </a:xfrm>
          <a:prstGeom prst="rect">
            <a:avLst/>
          </a:prstGeom>
        </p:spPr>
      </p:pic>
      <p:pic>
        <p:nvPicPr>
          <p:cNvPr id="13" name="图片 12">
            <a:extLst>
              <a:ext uri="{FF2B5EF4-FFF2-40B4-BE49-F238E27FC236}">
                <a16:creationId xmlns:a16="http://schemas.microsoft.com/office/drawing/2014/main" id="{82AD5BED-8E39-46B3-9142-F8CF1794B9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2350" y="4417717"/>
            <a:ext cx="3536514" cy="818983"/>
          </a:xfrm>
          <a:prstGeom prst="rect">
            <a:avLst/>
          </a:prstGeom>
        </p:spPr>
      </p:pic>
    </p:spTree>
    <p:extLst>
      <p:ext uri="{BB962C8B-B14F-4D97-AF65-F5344CB8AC3E}">
        <p14:creationId xmlns:p14="http://schemas.microsoft.com/office/powerpoint/2010/main" val="2879624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基于神经网络结构推理（</a:t>
            </a:r>
            <a:r>
              <a:rPr lang="en-US" altLang="zh-CN" dirty="0"/>
              <a:t>R-GCN</a:t>
            </a:r>
            <a:r>
              <a:rPr lang="zh-CN" altLang="en-US" dirty="0"/>
              <a:t>）</a:t>
            </a:r>
          </a:p>
        </p:txBody>
      </p:sp>
      <p:pic>
        <p:nvPicPr>
          <p:cNvPr id="3" name="图片 2">
            <a:extLst>
              <a:ext uri="{FF2B5EF4-FFF2-40B4-BE49-F238E27FC236}">
                <a16:creationId xmlns:a16="http://schemas.microsoft.com/office/drawing/2014/main" id="{8026DE16-E3DA-4B67-A499-66E212A21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7553" y="1797036"/>
            <a:ext cx="4330686" cy="419099"/>
          </a:xfrm>
          <a:prstGeom prst="rect">
            <a:avLst/>
          </a:prstGeom>
        </p:spPr>
      </p:pic>
      <p:pic>
        <p:nvPicPr>
          <p:cNvPr id="7" name="图片 6">
            <a:extLst>
              <a:ext uri="{FF2B5EF4-FFF2-40B4-BE49-F238E27FC236}">
                <a16:creationId xmlns:a16="http://schemas.microsoft.com/office/drawing/2014/main" id="{584217C7-9C82-47A4-B352-F9C2419F3A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7681" y="2846056"/>
            <a:ext cx="5516637" cy="1165887"/>
          </a:xfrm>
          <a:prstGeom prst="rect">
            <a:avLst/>
          </a:prstGeom>
        </p:spPr>
      </p:pic>
      <p:sp>
        <p:nvSpPr>
          <p:cNvPr id="8" name="文本框 7">
            <a:extLst>
              <a:ext uri="{FF2B5EF4-FFF2-40B4-BE49-F238E27FC236}">
                <a16:creationId xmlns:a16="http://schemas.microsoft.com/office/drawing/2014/main" id="{F40DB724-3E91-4E84-9FA2-ED209C8705EB}"/>
              </a:ext>
            </a:extLst>
          </p:cNvPr>
          <p:cNvSpPr txBox="1"/>
          <p:nvPr/>
        </p:nvSpPr>
        <p:spPr>
          <a:xfrm>
            <a:off x="1082040" y="1771887"/>
            <a:ext cx="2103120" cy="369332"/>
          </a:xfrm>
          <a:prstGeom prst="rect">
            <a:avLst/>
          </a:prstGeom>
          <a:noFill/>
        </p:spPr>
        <p:txBody>
          <a:bodyPr wrap="square" rtlCol="0">
            <a:spAutoFit/>
          </a:bodyPr>
          <a:lstStyle/>
          <a:p>
            <a:r>
              <a:rPr lang="en-US" altLang="zh-CN" dirty="0" err="1"/>
              <a:t>DIstMult</a:t>
            </a:r>
            <a:r>
              <a:rPr lang="zh-CN" altLang="en-US" dirty="0"/>
              <a:t>得分函数</a:t>
            </a:r>
          </a:p>
        </p:txBody>
      </p:sp>
      <p:sp>
        <p:nvSpPr>
          <p:cNvPr id="9" name="文本框 8">
            <a:extLst>
              <a:ext uri="{FF2B5EF4-FFF2-40B4-BE49-F238E27FC236}">
                <a16:creationId xmlns:a16="http://schemas.microsoft.com/office/drawing/2014/main" id="{682DDE55-4B39-4262-A8BD-0A284F24884E}"/>
              </a:ext>
            </a:extLst>
          </p:cNvPr>
          <p:cNvSpPr txBox="1"/>
          <p:nvPr/>
        </p:nvSpPr>
        <p:spPr>
          <a:xfrm>
            <a:off x="1158240" y="3059667"/>
            <a:ext cx="1950720" cy="369332"/>
          </a:xfrm>
          <a:prstGeom prst="rect">
            <a:avLst/>
          </a:prstGeom>
          <a:noFill/>
        </p:spPr>
        <p:txBody>
          <a:bodyPr wrap="square" rtlCol="0">
            <a:spAutoFit/>
          </a:bodyPr>
          <a:lstStyle/>
          <a:p>
            <a:r>
              <a:rPr lang="zh-CN" altLang="en-US" dirty="0"/>
              <a:t>损失函数</a:t>
            </a:r>
            <a:r>
              <a:rPr lang="en-US" altLang="zh-CN" dirty="0"/>
              <a:t>(Loss)</a:t>
            </a:r>
            <a:endParaRPr lang="zh-CN" altLang="en-US"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3E5B3E9-C230-4864-A294-5EB9B49BDAAF}"/>
                  </a:ext>
                </a:extLst>
              </p:cNvPr>
              <p:cNvSpPr txBox="1"/>
              <p:nvPr/>
            </p:nvSpPr>
            <p:spPr>
              <a:xfrm>
                <a:off x="1082040" y="4419600"/>
                <a:ext cx="9052560" cy="400110"/>
              </a:xfrm>
              <a:prstGeom prst="rect">
                <a:avLst/>
              </a:prstGeom>
              <a:noFill/>
            </p:spPr>
            <p:txBody>
              <a:bodyPr wrap="square" rtlCol="0">
                <a:spAutoFit/>
              </a:bodyPr>
              <a:lstStyle/>
              <a:p>
                <a:r>
                  <a:rPr lang="en-US" altLang="zh-CN" dirty="0"/>
                  <a:t>R-GCN+</a:t>
                </a:r>
                <a:r>
                  <a:rPr lang="zh-CN" altLang="en-US" dirty="0"/>
                  <a:t>得分函数</a:t>
                </a:r>
                <a:r>
                  <a:rPr lang="zh-CN" altLang="en-US" sz="2000" dirty="0"/>
                  <a:t>：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𝑜</m:t>
                        </m:r>
                        <m:r>
                          <a:rPr lang="en-US" altLang="zh-CN" sz="2000" b="0" i="1" smtClean="0">
                            <a:latin typeface="Cambria Math" panose="02040503050406030204" pitchFamily="18" charset="0"/>
                          </a:rPr>
                          <m:t>)</m:t>
                        </m:r>
                      </m:e>
                      <m:sub>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𝐺𝐶𝑁</m:t>
                        </m:r>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r>
                      <m:rPr>
                        <m:sty m:val="p"/>
                      </m:rPr>
                      <a:rPr lang="en-US" altLang="zh-CN" sz="2000" b="0" i="1" smtClean="0">
                        <a:latin typeface="Cambria Math" panose="02040503050406030204" pitchFamily="18" charset="0"/>
                      </a:rPr>
                      <m:t>α</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𝑜</m:t>
                        </m:r>
                        <m:r>
                          <a:rPr lang="en-US" altLang="zh-CN" sz="2000" b="0" i="1" smtClean="0">
                            <a:latin typeface="Cambria Math" panose="02040503050406030204" pitchFamily="18" charset="0"/>
                          </a:rPr>
                          <m:t>)</m:t>
                        </m:r>
                      </m:e>
                      <m:sub>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𝐺𝐶𝑁</m:t>
                        </m:r>
                      </m:sub>
                    </m:sSub>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𝛼</m:t>
                        </m:r>
                      </m:e>
                    </m:d>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𝑜</m:t>
                        </m:r>
                        <m:r>
                          <a:rPr lang="en-US" altLang="zh-CN" sz="2000" b="0" i="1" smtClean="0">
                            <a:latin typeface="Cambria Math" panose="02040503050406030204" pitchFamily="18" charset="0"/>
                          </a:rPr>
                          <m:t>)</m:t>
                        </m:r>
                      </m:e>
                      <m:sub>
                        <m:r>
                          <a:rPr lang="en-US" altLang="zh-CN" sz="2000" b="0" i="1" smtClean="0">
                            <a:latin typeface="Cambria Math" panose="02040503050406030204" pitchFamily="18" charset="0"/>
                          </a:rPr>
                          <m:t>𝐷𝐼𝑠𝑡𝑀𝑢𝑙𝑡</m:t>
                        </m:r>
                      </m:sub>
                    </m:sSub>
                  </m:oMath>
                </a14:m>
                <a:endParaRPr lang="en-US" altLang="zh-CN" sz="2000" b="0" dirty="0"/>
              </a:p>
            </p:txBody>
          </p:sp>
        </mc:Choice>
        <mc:Fallback xmlns="">
          <p:sp>
            <p:nvSpPr>
              <p:cNvPr id="2" name="文本框 1">
                <a:extLst>
                  <a:ext uri="{FF2B5EF4-FFF2-40B4-BE49-F238E27FC236}">
                    <a16:creationId xmlns:a16="http://schemas.microsoft.com/office/drawing/2014/main" id="{83E5B3E9-C230-4864-A294-5EB9B49BDAAF}"/>
                  </a:ext>
                </a:extLst>
              </p:cNvPr>
              <p:cNvSpPr txBox="1">
                <a:spLocks noRot="1" noChangeAspect="1" noMove="1" noResize="1" noEditPoints="1" noAdjustHandles="1" noChangeArrowheads="1" noChangeShapeType="1" noTextEdit="1"/>
              </p:cNvSpPr>
              <p:nvPr/>
            </p:nvSpPr>
            <p:spPr>
              <a:xfrm>
                <a:off x="1082040" y="4419600"/>
                <a:ext cx="9052560" cy="400110"/>
              </a:xfrm>
              <a:prstGeom prst="rect">
                <a:avLst/>
              </a:prstGeom>
              <a:blipFill>
                <a:blip r:embed="rId5"/>
                <a:stretch>
                  <a:fillRect l="-606" t="-7576"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799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基于神经网络结构推理（</a:t>
            </a:r>
            <a:r>
              <a:rPr lang="en-US" altLang="zh-CN" dirty="0"/>
              <a:t>R-GCN</a:t>
            </a:r>
            <a:r>
              <a:rPr lang="zh-CN" altLang="en-US" dirty="0"/>
              <a:t>）</a:t>
            </a:r>
          </a:p>
        </p:txBody>
      </p:sp>
      <p:pic>
        <p:nvPicPr>
          <p:cNvPr id="6" name="图片 5">
            <a:extLst>
              <a:ext uri="{FF2B5EF4-FFF2-40B4-BE49-F238E27FC236}">
                <a16:creationId xmlns:a16="http://schemas.microsoft.com/office/drawing/2014/main" id="{71EA80FD-1081-4B62-AE4C-C0C6C35E4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617" y="1653457"/>
            <a:ext cx="5040766" cy="3066160"/>
          </a:xfrm>
          <a:prstGeom prst="rect">
            <a:avLst/>
          </a:prstGeom>
        </p:spPr>
      </p:pic>
      <p:sp>
        <p:nvSpPr>
          <p:cNvPr id="10" name="文本框 9">
            <a:extLst>
              <a:ext uri="{FF2B5EF4-FFF2-40B4-BE49-F238E27FC236}">
                <a16:creationId xmlns:a16="http://schemas.microsoft.com/office/drawing/2014/main" id="{83EF6678-66B9-41AC-9804-79210D76D577}"/>
              </a:ext>
            </a:extLst>
          </p:cNvPr>
          <p:cNvSpPr txBox="1"/>
          <p:nvPr/>
        </p:nvSpPr>
        <p:spPr>
          <a:xfrm>
            <a:off x="4115320" y="5178370"/>
            <a:ext cx="4190479" cy="646331"/>
          </a:xfrm>
          <a:prstGeom prst="rect">
            <a:avLst/>
          </a:prstGeom>
          <a:noFill/>
        </p:spPr>
        <p:txBody>
          <a:bodyPr wrap="square" rtlCol="0">
            <a:spAutoFit/>
          </a:bodyPr>
          <a:lstStyle/>
          <a:p>
            <a:r>
              <a:rPr lang="zh-CN" altLang="en-US" dirty="0"/>
              <a:t>在</a:t>
            </a:r>
            <a:r>
              <a:rPr lang="en-US" altLang="zh-CN" dirty="0"/>
              <a:t>FB15k-237</a:t>
            </a:r>
            <a:r>
              <a:rPr lang="zh-CN" altLang="en-US" dirty="0"/>
              <a:t>数据集下各个得分算法后</a:t>
            </a:r>
            <a:r>
              <a:rPr lang="en-US" altLang="zh-CN" dirty="0"/>
              <a:t>MRR</a:t>
            </a:r>
            <a:r>
              <a:rPr lang="zh-CN" altLang="en-US" dirty="0"/>
              <a:t>（平均排序倒数准确率）比较图</a:t>
            </a:r>
          </a:p>
        </p:txBody>
      </p:sp>
    </p:spTree>
    <p:extLst>
      <p:ext uri="{BB962C8B-B14F-4D97-AF65-F5344CB8AC3E}">
        <p14:creationId xmlns:p14="http://schemas.microsoft.com/office/powerpoint/2010/main" val="1070004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基于规则的推理</a:t>
            </a:r>
          </a:p>
          <a:p>
            <a:endParaRPr lang="zh-CN" altLang="en-US" dirty="0"/>
          </a:p>
        </p:txBody>
      </p:sp>
      <p:sp>
        <p:nvSpPr>
          <p:cNvPr id="6" name="文本框 5">
            <a:extLst>
              <a:ext uri="{FF2B5EF4-FFF2-40B4-BE49-F238E27FC236}">
                <a16:creationId xmlns:a16="http://schemas.microsoft.com/office/drawing/2014/main" id="{355D933B-82B6-431B-A618-B2AD30673589}"/>
              </a:ext>
            </a:extLst>
          </p:cNvPr>
          <p:cNvSpPr txBox="1"/>
          <p:nvPr/>
        </p:nvSpPr>
        <p:spPr>
          <a:xfrm flipH="1">
            <a:off x="1471933" y="2228671"/>
            <a:ext cx="8502664" cy="2308324"/>
          </a:xfrm>
          <a:prstGeom prst="rect">
            <a:avLst/>
          </a:prstGeom>
          <a:noFill/>
        </p:spPr>
        <p:txBody>
          <a:bodyPr wrap="square" rtlCol="0">
            <a:spAutoFit/>
          </a:bodyPr>
          <a:lstStyle/>
          <a:p>
            <a:r>
              <a:rPr lang="en-US" altLang="zh-CN" sz="1800" dirty="0">
                <a:solidFill>
                  <a:srgbClr val="333333"/>
                </a:solidFill>
                <a:effectLst/>
                <a:latin typeface="Helvetica" panose="020B0604020202020204" pitchFamily="34" charset="0"/>
                <a:ea typeface="等线" panose="02010600030101010101" pitchFamily="2" charset="-122"/>
              </a:rPr>
              <a:t>       rule-based reasoning</a:t>
            </a:r>
          </a:p>
          <a:p>
            <a:endParaRPr lang="en-US" altLang="zh-CN" sz="1800" dirty="0">
              <a:solidFill>
                <a:srgbClr val="333333"/>
              </a:solidFill>
              <a:effectLst/>
              <a:latin typeface="Helvetica" panose="020B0604020202020204" pitchFamily="34" charset="0"/>
              <a:ea typeface="等线" panose="02010600030101010101" pitchFamily="2" charset="-122"/>
            </a:endParaRPr>
          </a:p>
          <a:p>
            <a:endParaRPr lang="en-US" altLang="zh-CN" sz="1800" dirty="0">
              <a:solidFill>
                <a:srgbClr val="333333"/>
              </a:solidFill>
              <a:effectLst/>
              <a:latin typeface="Helvetica" panose="020B0604020202020204" pitchFamily="34" charset="0"/>
              <a:ea typeface="等线" panose="02010600030101010101" pitchFamily="2" charset="-122"/>
            </a:endParaRPr>
          </a:p>
          <a:p>
            <a:endParaRPr lang="en-US" altLang="zh-CN" dirty="0">
              <a:solidFill>
                <a:srgbClr val="333333"/>
              </a:solidFill>
              <a:latin typeface="Helvetica" panose="020B0604020202020204" pitchFamily="34" charset="0"/>
              <a:ea typeface="等线" panose="02010600030101010101" pitchFamily="2" charset="-122"/>
            </a:endParaRPr>
          </a:p>
          <a:p>
            <a:endParaRPr lang="en-US" altLang="zh-CN" dirty="0">
              <a:solidFill>
                <a:srgbClr val="333333"/>
              </a:solidFill>
              <a:latin typeface="Helvetica" panose="020B0604020202020204" pitchFamily="34" charset="0"/>
              <a:ea typeface="等线" panose="02010600030101010101" pitchFamily="2" charset="-122"/>
            </a:endParaRPr>
          </a:p>
          <a:p>
            <a:endParaRPr lang="en-US" altLang="zh-CN" sz="1800" dirty="0">
              <a:solidFill>
                <a:srgbClr val="333333"/>
              </a:solidFill>
              <a:effectLst/>
              <a:latin typeface="Helvetica" panose="020B0604020202020204" pitchFamily="34" charset="0"/>
              <a:ea typeface="等线" panose="02010600030101010101" pitchFamily="2" charset="-122"/>
            </a:endParaRPr>
          </a:p>
          <a:p>
            <a:r>
              <a:rPr lang="en-US" altLang="zh-CN" sz="18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       </a:t>
            </a:r>
            <a:r>
              <a:rPr lang="zh-CN" altLang="zh-CN" sz="18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依据事实，使用规则求解问题的过程。由规则前提推导出结论的过程称为正向规则推理，由规则结论寻找规则前提的过程称为反向规则推理。</a:t>
            </a:r>
            <a:endParaRPr lang="zh-CN" altLang="en-US" dirty="0"/>
          </a:p>
        </p:txBody>
      </p:sp>
    </p:spTree>
    <p:extLst>
      <p:ext uri="{BB962C8B-B14F-4D97-AF65-F5344CB8AC3E}">
        <p14:creationId xmlns:p14="http://schemas.microsoft.com/office/powerpoint/2010/main" val="9267489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基于神经网络结构推理</a:t>
            </a:r>
          </a:p>
        </p:txBody>
      </p:sp>
      <p:sp>
        <p:nvSpPr>
          <p:cNvPr id="5" name="文本框 4">
            <a:extLst>
              <a:ext uri="{FF2B5EF4-FFF2-40B4-BE49-F238E27FC236}">
                <a16:creationId xmlns:a16="http://schemas.microsoft.com/office/drawing/2014/main" id="{90EAA4E9-097E-4592-B0D2-50B23BA13131}"/>
              </a:ext>
            </a:extLst>
          </p:cNvPr>
          <p:cNvSpPr txBox="1"/>
          <p:nvPr/>
        </p:nvSpPr>
        <p:spPr>
          <a:xfrm>
            <a:off x="1416137" y="1690087"/>
            <a:ext cx="9577204" cy="2905604"/>
          </a:xfrm>
          <a:prstGeom prst="rect">
            <a:avLst/>
          </a:prstGeom>
          <a:noFill/>
        </p:spPr>
        <p:txBody>
          <a:bodyPr wrap="square" rtlCol="0">
            <a:spAutoFit/>
          </a:bodyPr>
          <a:lstStyle/>
          <a:p>
            <a:pPr>
              <a:lnSpc>
                <a:spcPts val="3200"/>
              </a:lnSpc>
            </a:pPr>
            <a:r>
              <a:rPr lang="zh-CN" altLang="en-US" sz="2400" dirty="0">
                <a:latin typeface="黑体" panose="02010609060101010101" pitchFamily="49" charset="-122"/>
                <a:ea typeface="黑体" panose="02010609060101010101" pitchFamily="49" charset="-122"/>
              </a:rPr>
              <a:t>二、基于多跳关系的推理</a:t>
            </a:r>
            <a:endParaRPr lang="en-US" altLang="zh-CN" sz="2400" dirty="0">
              <a:latin typeface="黑体" panose="02010609060101010101" pitchFamily="49" charset="-122"/>
              <a:ea typeface="黑体" panose="02010609060101010101" pitchFamily="49" charset="-122"/>
            </a:endParaRPr>
          </a:p>
          <a:p>
            <a:pPr>
              <a:lnSpc>
                <a:spcPts val="3200"/>
              </a:lnSpc>
            </a:pPr>
            <a:endParaRPr lang="en-US" altLang="zh-CN" dirty="0"/>
          </a:p>
          <a:p>
            <a:pPr>
              <a:lnSpc>
                <a:spcPts val="3200"/>
              </a:lnSpc>
            </a:pPr>
            <a:r>
              <a:rPr lang="zh-CN" altLang="en-US" sz="2000" dirty="0">
                <a:latin typeface="黑体" panose="02010609060101010101" pitchFamily="49" charset="-122"/>
                <a:ea typeface="黑体" panose="02010609060101010101" pitchFamily="49" charset="-122"/>
              </a:rPr>
              <a:t>    知识图谱中的事实三元组并非相互孤立，很多三元 组之间具有连接关系，一个三元组的尾实体可能是另一 个三元组的头实体，这样的两个三元组可以构成一个五元组路径，而此时该五元组的头尾实体之间可能隐含了某种可以表示的关系。例如，若存在三元组（</a:t>
            </a:r>
            <a:r>
              <a:rPr lang="en-US" altLang="zh-CN" sz="2000" dirty="0">
                <a:latin typeface="黑体" panose="02010609060101010101" pitchFamily="49" charset="-122"/>
                <a:ea typeface="黑体" panose="02010609060101010101" pitchFamily="49" charset="-122"/>
              </a:rPr>
              <a:t>A</a:t>
            </a:r>
            <a:r>
              <a:rPr lang="zh-CN" altLang="en-US" sz="2000" dirty="0">
                <a:latin typeface="黑体" panose="02010609060101010101" pitchFamily="49" charset="-122"/>
                <a:ea typeface="黑体" panose="02010609060101010101" pitchFamily="49" charset="-122"/>
              </a:rPr>
              <a:t>，父亲， </a:t>
            </a:r>
            <a:r>
              <a:rPr lang="en-US" altLang="zh-CN" sz="2000" dirty="0">
                <a:latin typeface="黑体" panose="02010609060101010101" pitchFamily="49" charset="-122"/>
                <a:ea typeface="黑体" panose="02010609060101010101" pitchFamily="49" charset="-122"/>
              </a:rPr>
              <a:t>B</a:t>
            </a:r>
            <a:r>
              <a:rPr lang="zh-CN" altLang="en-US" sz="2000" dirty="0">
                <a:latin typeface="黑体" panose="02010609060101010101" pitchFamily="49" charset="-122"/>
                <a:ea typeface="黑体" panose="02010609060101010101" pitchFamily="49" charset="-122"/>
              </a:rPr>
              <a:t>）与（</a:t>
            </a:r>
            <a:r>
              <a:rPr lang="en-US" altLang="zh-CN" sz="2000" dirty="0">
                <a:latin typeface="黑体" panose="02010609060101010101" pitchFamily="49" charset="-122"/>
                <a:ea typeface="黑体" panose="02010609060101010101" pitchFamily="49" charset="-122"/>
              </a:rPr>
              <a:t>B</a:t>
            </a:r>
            <a:r>
              <a:rPr lang="zh-CN" altLang="en-US" sz="2000" dirty="0">
                <a:latin typeface="黑体" panose="02010609060101010101" pitchFamily="49" charset="-122"/>
                <a:ea typeface="黑体" panose="02010609060101010101" pitchFamily="49" charset="-122"/>
              </a:rPr>
              <a:t>，父亲，</a:t>
            </a:r>
            <a:r>
              <a:rPr lang="en-US" altLang="zh-CN" sz="2000" dirty="0">
                <a:latin typeface="黑体" panose="02010609060101010101" pitchFamily="49" charset="-122"/>
                <a:ea typeface="黑体" panose="02010609060101010101" pitchFamily="49" charset="-122"/>
              </a:rPr>
              <a:t>C</a:t>
            </a:r>
            <a:r>
              <a:rPr lang="zh-CN" altLang="en-US" sz="2000" dirty="0">
                <a:latin typeface="黑体" panose="02010609060101010101" pitchFamily="49" charset="-122"/>
                <a:ea typeface="黑体" panose="02010609060101010101" pitchFamily="49" charset="-122"/>
              </a:rPr>
              <a:t>）可知应当存在三元组（</a:t>
            </a:r>
            <a:r>
              <a:rPr lang="en-US" altLang="zh-CN" sz="2000" dirty="0">
                <a:latin typeface="黑体" panose="02010609060101010101" pitchFamily="49" charset="-122"/>
                <a:ea typeface="黑体" panose="02010609060101010101" pitchFamily="49" charset="-122"/>
              </a:rPr>
              <a:t>A</a:t>
            </a:r>
            <a:r>
              <a:rPr lang="zh-CN" altLang="en-US" sz="2000" dirty="0">
                <a:latin typeface="黑体" panose="02010609060101010101" pitchFamily="49" charset="-122"/>
                <a:ea typeface="黑体" panose="02010609060101010101" pitchFamily="49" charset="-122"/>
              </a:rPr>
              <a:t>，祖父，</a:t>
            </a:r>
            <a:r>
              <a:rPr lang="en-US" altLang="zh-CN" sz="2000" dirty="0">
                <a:latin typeface="黑体" panose="02010609060101010101" pitchFamily="49" charset="-122"/>
                <a:ea typeface="黑体" panose="02010609060101010101" pitchFamily="49" charset="-122"/>
              </a:rPr>
              <a:t>C</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06634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基于神经网络结构推理（</a:t>
            </a:r>
            <a:r>
              <a:rPr lang="en-US" altLang="zh-CN" dirty="0"/>
              <a:t>RNN</a:t>
            </a:r>
            <a:r>
              <a:rPr lang="zh-CN" altLang="en-US" dirty="0"/>
              <a:t>）</a:t>
            </a:r>
          </a:p>
        </p:txBody>
      </p:sp>
      <p:sp>
        <p:nvSpPr>
          <p:cNvPr id="2" name="文本框 1">
            <a:extLst>
              <a:ext uri="{FF2B5EF4-FFF2-40B4-BE49-F238E27FC236}">
                <a16:creationId xmlns:a16="http://schemas.microsoft.com/office/drawing/2014/main" id="{BFC55B2F-1C28-42AD-ACCD-125F7FB382D6}"/>
              </a:ext>
            </a:extLst>
          </p:cNvPr>
          <p:cNvSpPr txBox="1"/>
          <p:nvPr/>
        </p:nvSpPr>
        <p:spPr>
          <a:xfrm>
            <a:off x="1432560" y="1905000"/>
            <a:ext cx="9128760" cy="3170099"/>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二、基于多跳关系的推理模型（</a:t>
            </a:r>
            <a:r>
              <a:rPr lang="en-US" altLang="zh-CN" sz="2400" dirty="0">
                <a:latin typeface="黑体" panose="02010609060101010101" pitchFamily="49" charset="-122"/>
                <a:ea typeface="黑体" panose="02010609060101010101" pitchFamily="49" charset="-122"/>
              </a:rPr>
              <a:t>RNN</a:t>
            </a:r>
            <a:r>
              <a:rPr lang="zh-CN" altLang="en-US" sz="2400" dirty="0">
                <a:latin typeface="黑体" panose="02010609060101010101" pitchFamily="49" charset="-122"/>
                <a:ea typeface="黑体" panose="02010609060101010101" pitchFamily="49" charset="-122"/>
              </a:rPr>
              <a:t>模型）</a:t>
            </a:r>
            <a:endParaRPr lang="en-US" altLang="zh-CN" sz="2400" dirty="0">
              <a:latin typeface="黑体" panose="02010609060101010101" pitchFamily="49" charset="-122"/>
              <a:ea typeface="黑体" panose="02010609060101010101" pitchFamily="49" charset="-122"/>
            </a:endParaRPr>
          </a:p>
          <a:p>
            <a:endParaRPr lang="en-US" altLang="zh-CN" dirty="0"/>
          </a:p>
          <a:p>
            <a:endParaRPr lang="en-US" altLang="zh-CN" dirty="0"/>
          </a:p>
          <a:p>
            <a:r>
              <a:rPr lang="en-US" altLang="zh-CN" dirty="0"/>
              <a:t>        </a:t>
            </a:r>
            <a:r>
              <a:rPr lang="zh-CN" altLang="en-US" sz="2000" dirty="0">
                <a:latin typeface="黑体" panose="02010609060101010101" pitchFamily="49" charset="-122"/>
                <a:ea typeface="黑体" panose="02010609060101010101" pitchFamily="49" charset="-122"/>
              </a:rPr>
              <a:t>为了预测多元组路径首尾实体间的关系，</a:t>
            </a:r>
            <a:r>
              <a:rPr lang="en-US" altLang="zh-CN" sz="2000" dirty="0">
                <a:latin typeface="黑体" panose="02010609060101010101" pitchFamily="49" charset="-122"/>
                <a:ea typeface="黑体" panose="02010609060101010101" pitchFamily="49" charset="-122"/>
              </a:rPr>
              <a:t>Arvind</a:t>
            </a:r>
            <a:r>
              <a:rPr lang="zh-CN" altLang="en-US" sz="2000" dirty="0">
                <a:latin typeface="黑体" panose="02010609060101010101" pitchFamily="49" charset="-122"/>
                <a:ea typeface="黑体" panose="02010609060101010101" pitchFamily="49" charset="-122"/>
              </a:rPr>
              <a:t>等人提出了一种多跳关系推理方法，使用循环神经网络（</a:t>
            </a:r>
            <a:r>
              <a:rPr lang="en-US" altLang="zh-CN" sz="2000" dirty="0">
                <a:latin typeface="黑体" panose="02010609060101010101" pitchFamily="49" charset="-122"/>
                <a:ea typeface="黑体" panose="02010609060101010101" pitchFamily="49" charset="-122"/>
              </a:rPr>
              <a:t>Recurrent Neural Network</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RNN</a:t>
            </a:r>
            <a:r>
              <a:rPr lang="zh-CN" altLang="en-US" sz="2000" dirty="0">
                <a:latin typeface="黑体" panose="02010609060101010101" pitchFamily="49" charset="-122"/>
                <a:ea typeface="黑体" panose="02010609060101010101" pitchFamily="49" charset="-122"/>
              </a:rPr>
              <a:t>）在任意长度路径中将关系隐含的语义组合起来。 该方法在每个路径的组合步骤中，利用下一跳关系的嵌入向量，以及表示从起始到目前实体为止的多跳路径的向量，组合成一个输出向量（表示扩展的路径到目前为止），作为下一个步骤的输入。在使用多跳路径之 后，</a:t>
            </a:r>
            <a:r>
              <a:rPr lang="en-US" altLang="zh-CN" sz="2000" dirty="0">
                <a:latin typeface="黑体" panose="02010609060101010101" pitchFamily="49" charset="-122"/>
                <a:ea typeface="黑体" panose="02010609060101010101" pitchFamily="49" charset="-122"/>
              </a:rPr>
              <a:t>RNN </a:t>
            </a:r>
            <a:r>
              <a:rPr lang="zh-CN" altLang="en-US" sz="2000" dirty="0">
                <a:latin typeface="黑体" panose="02010609060101010101" pitchFamily="49" charset="-122"/>
                <a:ea typeface="黑体" panose="02010609060101010101" pitchFamily="49" charset="-122"/>
              </a:rPr>
              <a:t>在路径的第一个实体和最后一个实体之间输出一个关系向量，该向量包含了整个路径上所有关系的信息。</a:t>
            </a:r>
          </a:p>
        </p:txBody>
      </p:sp>
    </p:spTree>
    <p:extLst>
      <p:ext uri="{BB962C8B-B14F-4D97-AF65-F5344CB8AC3E}">
        <p14:creationId xmlns:p14="http://schemas.microsoft.com/office/powerpoint/2010/main" val="4489154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基于神经网络结构推理（</a:t>
            </a:r>
            <a:r>
              <a:rPr lang="en-US" altLang="zh-CN" dirty="0"/>
              <a:t>RNN</a:t>
            </a:r>
            <a:r>
              <a:rPr lang="zh-CN" altLang="en-US" dirty="0"/>
              <a:t>）</a:t>
            </a:r>
          </a:p>
        </p:txBody>
      </p:sp>
      <p:pic>
        <p:nvPicPr>
          <p:cNvPr id="8" name="图片 7">
            <a:extLst>
              <a:ext uri="{FF2B5EF4-FFF2-40B4-BE49-F238E27FC236}">
                <a16:creationId xmlns:a16="http://schemas.microsoft.com/office/drawing/2014/main" id="{EE9E513D-1CA1-4C34-9B2B-6919D5878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321" y="3744697"/>
            <a:ext cx="4823679" cy="952524"/>
          </a:xfrm>
          <a:prstGeom prst="rect">
            <a:avLst/>
          </a:prstGeom>
        </p:spPr>
      </p:pic>
      <p:pic>
        <p:nvPicPr>
          <p:cNvPr id="10" name="图片 9">
            <a:extLst>
              <a:ext uri="{FF2B5EF4-FFF2-40B4-BE49-F238E27FC236}">
                <a16:creationId xmlns:a16="http://schemas.microsoft.com/office/drawing/2014/main" id="{471B98B3-1A04-421D-A36B-345E88A72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772" y="2255119"/>
            <a:ext cx="4612228" cy="952525"/>
          </a:xfrm>
          <a:prstGeom prst="rect">
            <a:avLst/>
          </a:prstGeom>
        </p:spPr>
      </p:pic>
      <p:cxnSp>
        <p:nvCxnSpPr>
          <p:cNvPr id="12" name="直接箭头连接符 11">
            <a:extLst>
              <a:ext uri="{FF2B5EF4-FFF2-40B4-BE49-F238E27FC236}">
                <a16:creationId xmlns:a16="http://schemas.microsoft.com/office/drawing/2014/main" id="{058F3CE5-458B-4D26-A19C-3D486E9D9BAB}"/>
              </a:ext>
            </a:extLst>
          </p:cNvPr>
          <p:cNvCxnSpPr/>
          <p:nvPr/>
        </p:nvCxnSpPr>
        <p:spPr>
          <a:xfrm>
            <a:off x="1836201" y="3207644"/>
            <a:ext cx="0" cy="5370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7" name="图片 6">
            <a:extLst>
              <a:ext uri="{FF2B5EF4-FFF2-40B4-BE49-F238E27FC236}">
                <a16:creationId xmlns:a16="http://schemas.microsoft.com/office/drawing/2014/main" id="{7DD3F742-A0A2-4CFD-961C-EA3CBCDBF8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3004" y="1191564"/>
            <a:ext cx="6338996" cy="3505657"/>
          </a:xfrm>
          <a:prstGeom prst="rect">
            <a:avLst/>
          </a:prstGeom>
        </p:spPr>
      </p:pic>
      <p:sp>
        <p:nvSpPr>
          <p:cNvPr id="9" name="文本框 8">
            <a:extLst>
              <a:ext uri="{FF2B5EF4-FFF2-40B4-BE49-F238E27FC236}">
                <a16:creationId xmlns:a16="http://schemas.microsoft.com/office/drawing/2014/main" id="{D8ED0B77-3AF3-4352-B97B-5AB8E2F8BCFD}"/>
              </a:ext>
            </a:extLst>
          </p:cNvPr>
          <p:cNvSpPr txBox="1"/>
          <p:nvPr/>
        </p:nvSpPr>
        <p:spPr>
          <a:xfrm>
            <a:off x="7353299" y="5017247"/>
            <a:ext cx="2849880" cy="369332"/>
          </a:xfrm>
          <a:prstGeom prst="rect">
            <a:avLst/>
          </a:prstGeom>
          <a:noFill/>
        </p:spPr>
        <p:txBody>
          <a:bodyPr wrap="square" rtlCol="0">
            <a:spAutoFit/>
          </a:bodyPr>
          <a:lstStyle/>
          <a:p>
            <a:r>
              <a:rPr lang="zh-CN" altLang="en-US" dirty="0"/>
              <a:t>基于多跳结构推理过程图</a:t>
            </a:r>
          </a:p>
        </p:txBody>
      </p:sp>
    </p:spTree>
    <p:extLst>
      <p:ext uri="{BB962C8B-B14F-4D97-AF65-F5344CB8AC3E}">
        <p14:creationId xmlns:p14="http://schemas.microsoft.com/office/powerpoint/2010/main" val="12733958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基于神经网络结构推理（</a:t>
            </a:r>
            <a:r>
              <a:rPr lang="en-US" altLang="zh-CN" dirty="0"/>
              <a:t>RNN</a:t>
            </a:r>
            <a:r>
              <a:rPr lang="zh-CN" altLang="en-US" dirty="0"/>
              <a:t>）</a:t>
            </a:r>
          </a:p>
        </p:txBody>
      </p:sp>
      <p:pic>
        <p:nvPicPr>
          <p:cNvPr id="5" name="图片 4">
            <a:extLst>
              <a:ext uri="{FF2B5EF4-FFF2-40B4-BE49-F238E27FC236}">
                <a16:creationId xmlns:a16="http://schemas.microsoft.com/office/drawing/2014/main" id="{D09961A2-E7DE-4FD7-998C-79C8E7D11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908" y="1165659"/>
            <a:ext cx="3787211" cy="4870571"/>
          </a:xfrm>
          <a:prstGeom prst="rect">
            <a:avLst/>
          </a:prstGeom>
        </p:spPr>
      </p:pic>
      <p:sp>
        <p:nvSpPr>
          <p:cNvPr id="7" name="文本框 6">
            <a:extLst>
              <a:ext uri="{FF2B5EF4-FFF2-40B4-BE49-F238E27FC236}">
                <a16:creationId xmlns:a16="http://schemas.microsoft.com/office/drawing/2014/main" id="{E3CA8A94-D7E4-4768-844E-7BF7755F6745}"/>
              </a:ext>
            </a:extLst>
          </p:cNvPr>
          <p:cNvSpPr txBox="1"/>
          <p:nvPr/>
        </p:nvSpPr>
        <p:spPr>
          <a:xfrm>
            <a:off x="7094150" y="6036230"/>
            <a:ext cx="2728097" cy="369332"/>
          </a:xfrm>
          <a:prstGeom prst="rect">
            <a:avLst/>
          </a:prstGeom>
          <a:noFill/>
        </p:spPr>
        <p:txBody>
          <a:bodyPr wrap="square" rtlCol="0">
            <a:spAutoFit/>
          </a:bodyPr>
          <a:lstStyle/>
          <a:p>
            <a:r>
              <a:rPr lang="en-US" altLang="zh-CN" dirty="0"/>
              <a:t>RNN</a:t>
            </a:r>
            <a:r>
              <a:rPr lang="zh-CN" altLang="en-US" dirty="0"/>
              <a:t>模型训练过程伪代码</a:t>
            </a:r>
          </a:p>
        </p:txBody>
      </p:sp>
      <p:sp>
        <p:nvSpPr>
          <p:cNvPr id="8" name="文本框 7">
            <a:extLst>
              <a:ext uri="{FF2B5EF4-FFF2-40B4-BE49-F238E27FC236}">
                <a16:creationId xmlns:a16="http://schemas.microsoft.com/office/drawing/2014/main" id="{BE2B2A19-95DF-4547-814C-AF96B065C838}"/>
              </a:ext>
            </a:extLst>
          </p:cNvPr>
          <p:cNvSpPr txBox="1"/>
          <p:nvPr/>
        </p:nvSpPr>
        <p:spPr>
          <a:xfrm>
            <a:off x="743901" y="1344616"/>
            <a:ext cx="5493948" cy="4832092"/>
          </a:xfrm>
          <a:prstGeom prst="rect">
            <a:avLst/>
          </a:prstGeom>
          <a:noFill/>
        </p:spPr>
        <p:txBody>
          <a:bodyPr wrap="square" rtlCol="0">
            <a:spAutoFit/>
          </a:bodyPr>
          <a:lstStyle/>
          <a:p>
            <a:r>
              <a:rPr lang="en-US" altLang="zh-CN" sz="2400" b="1" dirty="0">
                <a:latin typeface="黑体" panose="02010609060101010101" pitchFamily="49" charset="-122"/>
                <a:ea typeface="黑体" panose="02010609060101010101" pitchFamily="49" charset="-122"/>
              </a:rPr>
              <a:t>RNN</a:t>
            </a:r>
            <a:r>
              <a:rPr lang="zh-CN" altLang="en-US" sz="2400" b="1" dirty="0">
                <a:latin typeface="黑体" panose="02010609060101010101" pitchFamily="49" charset="-122"/>
                <a:ea typeface="黑体" panose="02010609060101010101" pitchFamily="49" charset="-122"/>
              </a:rPr>
              <a:t>模型训练</a:t>
            </a:r>
            <a:endParaRPr lang="en-US" altLang="zh-CN" sz="2400" b="1" dirty="0">
              <a:latin typeface="黑体" panose="02010609060101010101" pitchFamily="49" charset="-122"/>
              <a:ea typeface="黑体" panose="02010609060101010101" pitchFamily="49" charset="-122"/>
            </a:endParaRPr>
          </a:p>
          <a:p>
            <a:endParaRPr lang="en-US" altLang="zh-CN" sz="2400" b="1" dirty="0">
              <a:latin typeface="黑体" panose="02010609060101010101" pitchFamily="49" charset="-122"/>
              <a:ea typeface="黑体" panose="02010609060101010101" pitchFamily="49" charset="-122"/>
            </a:endParaRPr>
          </a:p>
          <a:p>
            <a:r>
              <a:rPr lang="zh-CN" altLang="en-US" sz="2000" dirty="0"/>
              <a:t>参数解释：</a:t>
            </a:r>
            <a:endParaRPr lang="en-US" altLang="zh-CN" dirty="0"/>
          </a:p>
          <a:p>
            <a:r>
              <a:rPr lang="en-US" altLang="zh-CN" dirty="0"/>
              <a:t>	</a:t>
            </a:r>
            <a:r>
              <a:rPr lang="zh-CN" altLang="en-US" dirty="0"/>
              <a:t>：</a:t>
            </a:r>
            <a:r>
              <a:rPr lang="zh-CN" altLang="en-US" sz="2000" dirty="0"/>
              <a:t>知识图谱中存在的实体对集合</a:t>
            </a:r>
            <a:endParaRPr lang="en-US" altLang="zh-CN" sz="2000" dirty="0"/>
          </a:p>
          <a:p>
            <a:endParaRPr lang="en-US" altLang="zh-CN" sz="2000" dirty="0"/>
          </a:p>
          <a:p>
            <a:r>
              <a:rPr lang="en-US" altLang="zh-CN" sz="2000" dirty="0"/>
              <a:t>	</a:t>
            </a:r>
            <a:r>
              <a:rPr lang="zh-CN" altLang="en-US" sz="2000" dirty="0"/>
              <a:t>：关系集合</a:t>
            </a:r>
            <a:endParaRPr lang="en-US" altLang="zh-CN" sz="2000" dirty="0"/>
          </a:p>
          <a:p>
            <a:endParaRPr lang="en-US" altLang="zh-CN" sz="2000" dirty="0"/>
          </a:p>
          <a:p>
            <a:r>
              <a:rPr lang="en-US" altLang="zh-CN" sz="2000" dirty="0"/>
              <a:t>	</a:t>
            </a:r>
            <a:r>
              <a:rPr lang="zh-CN" altLang="en-US" sz="2000" dirty="0"/>
              <a:t>：可观察的正向事实集合（确实存在关系的三元组）</a:t>
            </a:r>
            <a:endParaRPr lang="en-US" altLang="zh-CN" sz="2000" dirty="0"/>
          </a:p>
          <a:p>
            <a:r>
              <a:rPr lang="en-US" altLang="zh-CN" sz="2000" dirty="0"/>
              <a:t>	</a:t>
            </a:r>
            <a:r>
              <a:rPr lang="zh-CN" altLang="en-US" sz="2000" dirty="0"/>
              <a:t>：实体对之间表示</a:t>
            </a:r>
            <a:r>
              <a:rPr lang="en-US" altLang="zh-CN" sz="2000" dirty="0"/>
              <a:t>PRA</a:t>
            </a:r>
            <a:r>
              <a:rPr lang="zh-CN" altLang="en-US" sz="2000" dirty="0"/>
              <a:t>算法推理的关系所有路径集合</a:t>
            </a:r>
            <a:endParaRPr lang="en-US" altLang="zh-CN" sz="2000" dirty="0"/>
          </a:p>
          <a:p>
            <a:r>
              <a:rPr lang="en-US" altLang="zh-CN" sz="2000" dirty="0"/>
              <a:t>	</a:t>
            </a:r>
            <a:r>
              <a:rPr lang="zh-CN" altLang="en-US" sz="2000" dirty="0"/>
              <a:t>：</a:t>
            </a:r>
            <a:r>
              <a:rPr lang="zh-CN" altLang="en-US" sz="2000" dirty="0">
                <a:effectLst/>
                <a:latin typeface="Arial" panose="020B0604020202020204" pitchFamily="34" charset="0"/>
              </a:rPr>
              <a:t>向量表示与要预测关系的向量表示之间的点积最大的路径，使用似然估计进行参数估计。</a:t>
            </a:r>
            <a:endParaRPr lang="en-US" altLang="zh-CN" sz="2000" dirty="0">
              <a:effectLst/>
              <a:latin typeface="Arial" panose="020B0604020202020204" pitchFamily="34" charset="0"/>
            </a:endParaRPr>
          </a:p>
          <a:p>
            <a:endParaRPr lang="en-US" altLang="zh-CN" sz="2000" dirty="0">
              <a:latin typeface="Arial" panose="020B0604020202020204" pitchFamily="34" charset="0"/>
            </a:endParaRPr>
          </a:p>
        </p:txBody>
      </p:sp>
      <p:pic>
        <p:nvPicPr>
          <p:cNvPr id="10" name="图片 9">
            <a:extLst>
              <a:ext uri="{FF2B5EF4-FFF2-40B4-BE49-F238E27FC236}">
                <a16:creationId xmlns:a16="http://schemas.microsoft.com/office/drawing/2014/main" id="{A044E0E0-56BC-4B6D-A038-6733B411AB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2762" y="2447442"/>
            <a:ext cx="255929" cy="298584"/>
          </a:xfrm>
          <a:prstGeom prst="rect">
            <a:avLst/>
          </a:prstGeom>
        </p:spPr>
      </p:pic>
      <p:pic>
        <p:nvPicPr>
          <p:cNvPr id="12" name="图片 11">
            <a:extLst>
              <a:ext uri="{FF2B5EF4-FFF2-40B4-BE49-F238E27FC236}">
                <a16:creationId xmlns:a16="http://schemas.microsoft.com/office/drawing/2014/main" id="{62812EEC-4BD7-49A5-A42C-F53512CCC8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3299" y="3648338"/>
            <a:ext cx="493672" cy="319437"/>
          </a:xfrm>
          <a:prstGeom prst="rect">
            <a:avLst/>
          </a:prstGeom>
        </p:spPr>
      </p:pic>
      <p:pic>
        <p:nvPicPr>
          <p:cNvPr id="14" name="图片 13">
            <a:extLst>
              <a:ext uri="{FF2B5EF4-FFF2-40B4-BE49-F238E27FC236}">
                <a16:creationId xmlns:a16="http://schemas.microsoft.com/office/drawing/2014/main" id="{F1F8764A-A0BB-4F32-9E3B-287690AF73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1718" y="2982565"/>
            <a:ext cx="395163" cy="412345"/>
          </a:xfrm>
          <a:prstGeom prst="rect">
            <a:avLst/>
          </a:prstGeom>
        </p:spPr>
      </p:pic>
      <p:pic>
        <p:nvPicPr>
          <p:cNvPr id="16" name="图片 15">
            <a:extLst>
              <a:ext uri="{FF2B5EF4-FFF2-40B4-BE49-F238E27FC236}">
                <a16:creationId xmlns:a16="http://schemas.microsoft.com/office/drawing/2014/main" id="{790BA270-4380-468D-8FF9-0F2C2805E5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3385" y="4265557"/>
            <a:ext cx="688018" cy="319437"/>
          </a:xfrm>
          <a:prstGeom prst="rect">
            <a:avLst/>
          </a:prstGeom>
        </p:spPr>
      </p:pic>
      <p:pic>
        <p:nvPicPr>
          <p:cNvPr id="18" name="图片 17">
            <a:extLst>
              <a:ext uri="{FF2B5EF4-FFF2-40B4-BE49-F238E27FC236}">
                <a16:creationId xmlns:a16="http://schemas.microsoft.com/office/drawing/2014/main" id="{BD774155-E99C-441E-9232-DA23EE3D2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1718" y="4922949"/>
            <a:ext cx="418019" cy="298585"/>
          </a:xfrm>
          <a:prstGeom prst="rect">
            <a:avLst/>
          </a:prstGeom>
        </p:spPr>
      </p:pic>
    </p:spTree>
    <p:extLst>
      <p:ext uri="{BB962C8B-B14F-4D97-AF65-F5344CB8AC3E}">
        <p14:creationId xmlns:p14="http://schemas.microsoft.com/office/powerpoint/2010/main" val="30400113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基于神经网络结构推理（</a:t>
            </a:r>
            <a:r>
              <a:rPr lang="en-US" altLang="zh-CN" dirty="0"/>
              <a:t>RNN</a:t>
            </a:r>
            <a:r>
              <a:rPr lang="zh-CN" altLang="en-US" dirty="0"/>
              <a:t>）</a:t>
            </a:r>
          </a:p>
        </p:txBody>
      </p:sp>
      <p:sp>
        <p:nvSpPr>
          <p:cNvPr id="9" name="文本框 8">
            <a:extLst>
              <a:ext uri="{FF2B5EF4-FFF2-40B4-BE49-F238E27FC236}">
                <a16:creationId xmlns:a16="http://schemas.microsoft.com/office/drawing/2014/main" id="{D8ED0B77-3AF3-4352-B97B-5AB8E2F8BCFD}"/>
              </a:ext>
            </a:extLst>
          </p:cNvPr>
          <p:cNvSpPr txBox="1"/>
          <p:nvPr/>
        </p:nvSpPr>
        <p:spPr>
          <a:xfrm>
            <a:off x="3539489" y="5482831"/>
            <a:ext cx="5452111" cy="369332"/>
          </a:xfrm>
          <a:prstGeom prst="rect">
            <a:avLst/>
          </a:prstGeom>
          <a:noFill/>
        </p:spPr>
        <p:txBody>
          <a:bodyPr wrap="square" rtlCol="0">
            <a:spAutoFit/>
          </a:bodyPr>
          <a:lstStyle/>
          <a:p>
            <a:r>
              <a:rPr lang="zh-CN" altLang="en-US" dirty="0"/>
              <a:t>采用不同编码器解码器组合对推理平均准确率比较图</a:t>
            </a:r>
          </a:p>
        </p:txBody>
      </p:sp>
      <p:pic>
        <p:nvPicPr>
          <p:cNvPr id="3" name="图片 2">
            <a:extLst>
              <a:ext uri="{FF2B5EF4-FFF2-40B4-BE49-F238E27FC236}">
                <a16:creationId xmlns:a16="http://schemas.microsoft.com/office/drawing/2014/main" id="{4350820A-5DEF-4431-9BCC-22FDF8035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1683" y="1415107"/>
            <a:ext cx="6568634" cy="3708820"/>
          </a:xfrm>
          <a:prstGeom prst="rect">
            <a:avLst/>
          </a:prstGeom>
        </p:spPr>
      </p:pic>
    </p:spTree>
    <p:extLst>
      <p:ext uri="{BB962C8B-B14F-4D97-AF65-F5344CB8AC3E}">
        <p14:creationId xmlns:p14="http://schemas.microsoft.com/office/powerpoint/2010/main" val="4053470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基于神经网络结构推理（</a:t>
            </a:r>
            <a:r>
              <a:rPr lang="en-US" altLang="zh-CN" dirty="0"/>
              <a:t>RNN</a:t>
            </a:r>
            <a:r>
              <a:rPr lang="zh-CN" altLang="en-US" dirty="0"/>
              <a:t>）</a:t>
            </a:r>
          </a:p>
        </p:txBody>
      </p:sp>
      <p:sp>
        <p:nvSpPr>
          <p:cNvPr id="11" name="文本框 10">
            <a:extLst>
              <a:ext uri="{FF2B5EF4-FFF2-40B4-BE49-F238E27FC236}">
                <a16:creationId xmlns:a16="http://schemas.microsoft.com/office/drawing/2014/main" id="{CED4F436-89D1-44EE-82C7-B0211F1C8F0A}"/>
              </a:ext>
            </a:extLst>
          </p:cNvPr>
          <p:cNvSpPr txBox="1"/>
          <p:nvPr/>
        </p:nvSpPr>
        <p:spPr>
          <a:xfrm>
            <a:off x="531812" y="4095080"/>
            <a:ext cx="6096000" cy="1200329"/>
          </a:xfrm>
          <a:prstGeom prst="rect">
            <a:avLst/>
          </a:prstGeom>
          <a:noFill/>
        </p:spPr>
        <p:txBody>
          <a:bodyPr wrap="square">
            <a:spAutoFit/>
          </a:bodyPr>
          <a:lstStyle/>
          <a:p>
            <a:r>
              <a:rPr lang="zh-CN" altLang="en-US" sz="1800" dirty="0">
                <a:latin typeface="Arial" panose="020B0604020202020204" pitchFamily="34" charset="0"/>
              </a:rPr>
              <a:t>改进：使用</a:t>
            </a:r>
            <a:r>
              <a:rPr lang="en-US" altLang="zh-CN" sz="1800" dirty="0" err="1">
                <a:latin typeface="Arial" panose="020B0604020202020204" pitchFamily="34" charset="0"/>
              </a:rPr>
              <a:t>softmax</a:t>
            </a:r>
            <a:r>
              <a:rPr lang="zh-CN" altLang="en-US" sz="1800" dirty="0">
                <a:latin typeface="Arial" panose="020B0604020202020204" pitchFamily="34" charset="0"/>
              </a:rPr>
              <a:t>替换了</a:t>
            </a:r>
            <a:r>
              <a:rPr lang="en-US" altLang="zh-CN" sz="1800" dirty="0">
                <a:latin typeface="Arial" panose="020B0604020202020204" pitchFamily="34" charset="0"/>
              </a:rPr>
              <a:t>sigmoid</a:t>
            </a:r>
            <a:r>
              <a:rPr lang="zh-CN" altLang="en-US" sz="1800" dirty="0">
                <a:latin typeface="Arial" panose="020B0604020202020204" pitchFamily="34" charset="0"/>
              </a:rPr>
              <a:t>，可以学习一组描述（固定关系向量，而非确切的具体关系（通过简单数据集训练），学习一个通用的合成矩阵，大大加强了模型对不可见关系的推理能力。</a:t>
            </a:r>
            <a:endParaRPr lang="zh-CN" altLang="en-US" sz="1800" dirty="0"/>
          </a:p>
        </p:txBody>
      </p:sp>
      <p:pic>
        <p:nvPicPr>
          <p:cNvPr id="5" name="图片 4">
            <a:extLst>
              <a:ext uri="{FF2B5EF4-FFF2-40B4-BE49-F238E27FC236}">
                <a16:creationId xmlns:a16="http://schemas.microsoft.com/office/drawing/2014/main" id="{98023297-AB6E-4721-97C6-D1FA7C982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156" y="2318025"/>
            <a:ext cx="5214844" cy="930733"/>
          </a:xfrm>
          <a:prstGeom prst="rect">
            <a:avLst/>
          </a:prstGeom>
        </p:spPr>
      </p:pic>
      <p:pic>
        <p:nvPicPr>
          <p:cNvPr id="3" name="图片 2">
            <a:extLst>
              <a:ext uri="{FF2B5EF4-FFF2-40B4-BE49-F238E27FC236}">
                <a16:creationId xmlns:a16="http://schemas.microsoft.com/office/drawing/2014/main" id="{01F528CA-004D-4D5E-91B7-258960088D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3860" y="1980113"/>
            <a:ext cx="3896984" cy="1616527"/>
          </a:xfrm>
          <a:prstGeom prst="rect">
            <a:avLst/>
          </a:prstGeom>
        </p:spPr>
      </p:pic>
      <p:sp>
        <p:nvSpPr>
          <p:cNvPr id="6" name="文本框 5">
            <a:extLst>
              <a:ext uri="{FF2B5EF4-FFF2-40B4-BE49-F238E27FC236}">
                <a16:creationId xmlns:a16="http://schemas.microsoft.com/office/drawing/2014/main" id="{450121CF-07F0-4C3A-A3D4-70D094649A33}"/>
              </a:ext>
            </a:extLst>
          </p:cNvPr>
          <p:cNvSpPr txBox="1"/>
          <p:nvPr/>
        </p:nvSpPr>
        <p:spPr>
          <a:xfrm>
            <a:off x="7182392" y="4335883"/>
            <a:ext cx="4477796" cy="369332"/>
          </a:xfrm>
          <a:prstGeom prst="rect">
            <a:avLst/>
          </a:prstGeom>
          <a:noFill/>
        </p:spPr>
        <p:txBody>
          <a:bodyPr wrap="square" rtlCol="0">
            <a:spAutoFit/>
          </a:bodyPr>
          <a:lstStyle/>
          <a:p>
            <a:r>
              <a:rPr lang="zh-CN" altLang="en-US" dirty="0"/>
              <a:t>改进成</a:t>
            </a:r>
            <a:r>
              <a:rPr lang="en-US" altLang="zh-CN" dirty="0"/>
              <a:t>zero-shot</a:t>
            </a:r>
            <a:r>
              <a:rPr lang="zh-CN" altLang="en-US" dirty="0"/>
              <a:t>后推理平均准确率比较图</a:t>
            </a:r>
          </a:p>
        </p:txBody>
      </p:sp>
    </p:spTree>
    <p:extLst>
      <p:ext uri="{BB962C8B-B14F-4D97-AF65-F5344CB8AC3E}">
        <p14:creationId xmlns:p14="http://schemas.microsoft.com/office/powerpoint/2010/main" val="2547537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基于神经网络结构推理</a:t>
            </a:r>
          </a:p>
        </p:txBody>
      </p:sp>
      <p:sp>
        <p:nvSpPr>
          <p:cNvPr id="5" name="文本框 4">
            <a:extLst>
              <a:ext uri="{FF2B5EF4-FFF2-40B4-BE49-F238E27FC236}">
                <a16:creationId xmlns:a16="http://schemas.microsoft.com/office/drawing/2014/main" id="{90EAA4E9-097E-4592-B0D2-50B23BA13131}"/>
              </a:ext>
            </a:extLst>
          </p:cNvPr>
          <p:cNvSpPr txBox="1"/>
          <p:nvPr/>
        </p:nvSpPr>
        <p:spPr>
          <a:xfrm>
            <a:off x="1234511" y="1963566"/>
            <a:ext cx="9722978" cy="2495235"/>
          </a:xfrm>
          <a:prstGeom prst="rect">
            <a:avLst/>
          </a:prstGeom>
          <a:noFill/>
        </p:spPr>
        <p:txBody>
          <a:bodyPr wrap="square" rtlCol="0">
            <a:spAutoFit/>
          </a:bodyPr>
          <a:lstStyle/>
          <a:p>
            <a:pPr>
              <a:lnSpc>
                <a:spcPts val="3200"/>
              </a:lnSpc>
            </a:pPr>
            <a:r>
              <a:rPr lang="zh-CN" altLang="en-US" sz="2400" dirty="0">
                <a:latin typeface="黑体" panose="02010609060101010101" pitchFamily="49" charset="-122"/>
                <a:ea typeface="黑体" panose="02010609060101010101" pitchFamily="49" charset="-122"/>
              </a:rPr>
              <a:t>三、基于组合路径的推理</a:t>
            </a:r>
            <a:endParaRPr lang="en-US" altLang="zh-CN" sz="2400" dirty="0">
              <a:latin typeface="黑体" panose="02010609060101010101" pitchFamily="49" charset="-122"/>
              <a:ea typeface="黑体" panose="02010609060101010101" pitchFamily="49" charset="-122"/>
            </a:endParaRPr>
          </a:p>
          <a:p>
            <a:pPr>
              <a:lnSpc>
                <a:spcPts val="3200"/>
              </a:lnSpc>
            </a:pPr>
            <a:endParaRPr lang="en-US" altLang="zh-CN" sz="2000" dirty="0"/>
          </a:p>
          <a:p>
            <a:pPr>
              <a:lnSpc>
                <a:spcPts val="3200"/>
              </a:lnSpc>
            </a:pPr>
            <a:r>
              <a:rPr lang="zh-CN" altLang="en-US" sz="2000" dirty="0">
                <a:latin typeface="黑体" panose="02010609060101010101" pitchFamily="49" charset="-122"/>
                <a:ea typeface="黑体" panose="02010609060101010101" pitchFamily="49" charset="-122"/>
              </a:rPr>
              <a:t>    知识图谱中存在多个由三元组连接而成的多元组，其首尾实体之间可能由若干多元组构成多种不同的路径形式。多跳关系推理方法只使用了该多元组单一路径信息，未考虑其他路径，并且没有建模路径上的实体，而是只推理了其中的“合并”关系。为改进其不总，提出以关系链而非关系路径进行知识图谱的推理。</a:t>
            </a:r>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271852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基于神经网络结构推理（</a:t>
            </a:r>
            <a:r>
              <a:rPr lang="en-US" altLang="zh-CN" dirty="0"/>
              <a:t>Single-Model</a:t>
            </a:r>
            <a:r>
              <a:rPr lang="zh-CN" altLang="en-US" dirty="0"/>
              <a:t>）</a:t>
            </a:r>
          </a:p>
        </p:txBody>
      </p:sp>
      <p:sp>
        <p:nvSpPr>
          <p:cNvPr id="5" name="文本框 4">
            <a:extLst>
              <a:ext uri="{FF2B5EF4-FFF2-40B4-BE49-F238E27FC236}">
                <a16:creationId xmlns:a16="http://schemas.microsoft.com/office/drawing/2014/main" id="{90EAA4E9-097E-4592-B0D2-50B23BA13131}"/>
              </a:ext>
            </a:extLst>
          </p:cNvPr>
          <p:cNvSpPr txBox="1"/>
          <p:nvPr/>
        </p:nvSpPr>
        <p:spPr>
          <a:xfrm>
            <a:off x="1621372" y="1570870"/>
            <a:ext cx="8949255" cy="3726341"/>
          </a:xfrm>
          <a:prstGeom prst="rect">
            <a:avLst/>
          </a:prstGeom>
          <a:noFill/>
        </p:spPr>
        <p:txBody>
          <a:bodyPr wrap="square" rtlCol="0">
            <a:spAutoFit/>
          </a:bodyPr>
          <a:lstStyle/>
          <a:p>
            <a:pPr>
              <a:lnSpc>
                <a:spcPts val="3200"/>
              </a:lnSpc>
            </a:pPr>
            <a:r>
              <a:rPr lang="zh-CN" altLang="en-US" sz="2400" dirty="0">
                <a:latin typeface="黑体" panose="02010609060101010101" pitchFamily="49" charset="-122"/>
                <a:ea typeface="黑体" panose="02010609060101010101" pitchFamily="49" charset="-122"/>
              </a:rPr>
              <a:t>三、基于组合路径的推理模型（</a:t>
            </a:r>
            <a:r>
              <a:rPr lang="en-US" altLang="zh-CN" sz="2400" dirty="0">
                <a:latin typeface="黑体" panose="02010609060101010101" pitchFamily="49" charset="-122"/>
                <a:ea typeface="黑体" panose="02010609060101010101" pitchFamily="49" charset="-122"/>
              </a:rPr>
              <a:t>Single-Model)</a:t>
            </a:r>
          </a:p>
          <a:p>
            <a:pPr>
              <a:lnSpc>
                <a:spcPts val="3200"/>
              </a:lnSpc>
            </a:pPr>
            <a:endParaRPr lang="en-US" altLang="zh-CN" sz="2000" dirty="0"/>
          </a:p>
          <a:p>
            <a:pPr>
              <a:lnSpc>
                <a:spcPts val="3200"/>
              </a:lnSpc>
            </a:pPr>
            <a:r>
              <a:rPr lang="en-US" altLang="zh-CN" sz="2000" dirty="0">
                <a:latin typeface="黑体" panose="02010609060101010101" pitchFamily="49" charset="-122"/>
                <a:ea typeface="黑体" panose="02010609060101010101" pitchFamily="49" charset="-122"/>
              </a:rPr>
              <a:t>    Das</a:t>
            </a:r>
            <a:r>
              <a:rPr lang="zh-CN" altLang="en-US" sz="2000" dirty="0">
                <a:latin typeface="黑体" panose="02010609060101010101" pitchFamily="49" charset="-122"/>
                <a:ea typeface="黑体" panose="02010609060101010101" pitchFamily="49" charset="-122"/>
              </a:rPr>
              <a:t>等人将符号逻辑推理与神经网络相结合，训练一个单一强大的</a:t>
            </a:r>
            <a:r>
              <a:rPr lang="en-US" altLang="zh-CN" sz="2000" dirty="0">
                <a:latin typeface="黑体" panose="02010609060101010101" pitchFamily="49" charset="-122"/>
                <a:ea typeface="黑体" panose="02010609060101010101" pitchFamily="49" charset="-122"/>
              </a:rPr>
              <a:t>RNN</a:t>
            </a:r>
            <a:r>
              <a:rPr lang="zh-CN" altLang="en-US" sz="2000" dirty="0">
                <a:latin typeface="黑体" panose="02010609060101010101" pitchFamily="49" charset="-122"/>
                <a:ea typeface="黑体" panose="02010609060101010101" pitchFamily="49" charset="-122"/>
              </a:rPr>
              <a:t>。该模型缓解了路径排序算法（</a:t>
            </a:r>
            <a:r>
              <a:rPr lang="en-US" altLang="zh-CN" sz="2000" dirty="0">
                <a:latin typeface="黑体" panose="02010609060101010101" pitchFamily="49" charset="-122"/>
                <a:ea typeface="黑体" panose="02010609060101010101" pitchFamily="49" charset="-122"/>
              </a:rPr>
              <a:t>Path Ranking Algorithm</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PRA</a:t>
            </a:r>
            <a:r>
              <a:rPr lang="zh-CN" altLang="en-US" sz="2000" dirty="0">
                <a:latin typeface="黑体" panose="02010609060101010101" pitchFamily="49" charset="-122"/>
                <a:ea typeface="黑体" panose="02010609060101010101" pitchFamily="49" charset="-122"/>
              </a:rPr>
              <a:t>）无法共享参数及参数量大的共性问题，允许跨多个关系类型共享参数进行推理。利用了实体对之间的路径上所存在的中间实体的信息，并通过将它们表示为带注释类型的函数来缓解实体透明性的问题。使用了注意力机制，充分利用关联的多个路径进行推理，分别用 </a:t>
            </a:r>
            <a:r>
              <a:rPr lang="en-US" altLang="zh-CN" sz="2000" dirty="0">
                <a:latin typeface="黑体" panose="02010609060101010101" pitchFamily="49" charset="-122"/>
                <a:ea typeface="黑体" panose="02010609060101010101" pitchFamily="49" charset="-122"/>
              </a:rPr>
              <a:t>Top- k</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average </a:t>
            </a:r>
            <a:r>
              <a:rPr lang="zh-CN" altLang="en-US" sz="2000" dirty="0">
                <a:latin typeface="黑体" panose="02010609060101010101" pitchFamily="49" charset="-122"/>
                <a:ea typeface="黑体" panose="02010609060101010101" pitchFamily="49" charset="-122"/>
              </a:rPr>
              <a:t>和 </a:t>
            </a:r>
            <a:r>
              <a:rPr lang="en-US" altLang="zh-CN" sz="2000" dirty="0" err="1">
                <a:latin typeface="黑体" panose="02010609060101010101" pitchFamily="49" charset="-122"/>
                <a:ea typeface="黑体" panose="02010609060101010101" pitchFamily="49" charset="-122"/>
              </a:rPr>
              <a:t>LogSumExp</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方法为每一条路径的相似度评分加上权重，考虑了每一条路径包含的信息，而不仅仅是评分最高的那条。</a:t>
            </a:r>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058079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基于神经网络结构推理（</a:t>
            </a:r>
            <a:r>
              <a:rPr lang="en-US" altLang="zh-CN" dirty="0"/>
              <a:t>Single-Model</a:t>
            </a:r>
            <a:r>
              <a:rPr lang="zh-CN" altLang="en-US" dirty="0"/>
              <a:t>）</a:t>
            </a:r>
          </a:p>
        </p:txBody>
      </p:sp>
      <p:pic>
        <p:nvPicPr>
          <p:cNvPr id="3" name="图片 2">
            <a:extLst>
              <a:ext uri="{FF2B5EF4-FFF2-40B4-BE49-F238E27FC236}">
                <a16:creationId xmlns:a16="http://schemas.microsoft.com/office/drawing/2014/main" id="{29E2683D-B694-478C-81EF-12C2D10E5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899" y="1656564"/>
            <a:ext cx="4520809" cy="489871"/>
          </a:xfrm>
          <a:prstGeom prst="rect">
            <a:avLst/>
          </a:prstGeom>
        </p:spPr>
      </p:pic>
      <p:pic>
        <p:nvPicPr>
          <p:cNvPr id="7" name="图片 6">
            <a:extLst>
              <a:ext uri="{FF2B5EF4-FFF2-40B4-BE49-F238E27FC236}">
                <a16:creationId xmlns:a16="http://schemas.microsoft.com/office/drawing/2014/main" id="{DAFA1FBC-800C-4622-8EF9-D5D67E57CB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191" y="4781787"/>
            <a:ext cx="4856517" cy="405800"/>
          </a:xfrm>
          <a:prstGeom prst="rect">
            <a:avLst/>
          </a:prstGeom>
        </p:spPr>
      </p:pic>
      <p:pic>
        <p:nvPicPr>
          <p:cNvPr id="9" name="图片 8">
            <a:extLst>
              <a:ext uri="{FF2B5EF4-FFF2-40B4-BE49-F238E27FC236}">
                <a16:creationId xmlns:a16="http://schemas.microsoft.com/office/drawing/2014/main" id="{E7E0B08F-58E0-4D93-99F1-0D2F177A47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17" y="2436384"/>
            <a:ext cx="5387423" cy="2094343"/>
          </a:xfrm>
          <a:prstGeom prst="rect">
            <a:avLst/>
          </a:prstGeom>
        </p:spPr>
      </p:pic>
      <p:pic>
        <p:nvPicPr>
          <p:cNvPr id="11" name="图片 10">
            <a:extLst>
              <a:ext uri="{FF2B5EF4-FFF2-40B4-BE49-F238E27FC236}">
                <a16:creationId xmlns:a16="http://schemas.microsoft.com/office/drawing/2014/main" id="{37638FF7-829D-4709-AC5F-70D7668B55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5016" y="1196519"/>
            <a:ext cx="6613446" cy="2918282"/>
          </a:xfrm>
          <a:prstGeom prst="rect">
            <a:avLst/>
          </a:prstGeom>
        </p:spPr>
      </p:pic>
      <p:sp>
        <p:nvSpPr>
          <p:cNvPr id="13" name="文本框 12">
            <a:extLst>
              <a:ext uri="{FF2B5EF4-FFF2-40B4-BE49-F238E27FC236}">
                <a16:creationId xmlns:a16="http://schemas.microsoft.com/office/drawing/2014/main" id="{CEA3CF20-E3D0-4EB1-91EB-1D70DC1A5731}"/>
              </a:ext>
            </a:extLst>
          </p:cNvPr>
          <p:cNvSpPr txBox="1"/>
          <p:nvPr/>
        </p:nvSpPr>
        <p:spPr>
          <a:xfrm>
            <a:off x="7559040" y="4856783"/>
            <a:ext cx="3314783" cy="1631216"/>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将实体、关系转化为向量，进行</a:t>
            </a:r>
            <a:r>
              <a:rPr lang="en-US" altLang="zh-CN" sz="2000" dirty="0">
                <a:latin typeface="黑体" panose="02010609060101010101" pitchFamily="49" charset="-122"/>
                <a:ea typeface="黑体" panose="02010609060101010101" pitchFamily="49" charset="-122"/>
              </a:rPr>
              <a:t>RNN</a:t>
            </a:r>
            <a:r>
              <a:rPr lang="zh-CN" altLang="en-US" sz="2000" dirty="0">
                <a:latin typeface="黑体" panose="02010609060101010101" pitchFamily="49" charset="-122"/>
                <a:ea typeface="黑体" panose="02010609060101010101" pitchFamily="49" charset="-122"/>
              </a:rPr>
              <a:t>递归，最终结果和查询关系向量进行点积进行置信度得分，从而判断查询关系存在与否。</a:t>
            </a:r>
          </a:p>
        </p:txBody>
      </p:sp>
      <p:sp>
        <p:nvSpPr>
          <p:cNvPr id="14" name="文本框 13">
            <a:extLst>
              <a:ext uri="{FF2B5EF4-FFF2-40B4-BE49-F238E27FC236}">
                <a16:creationId xmlns:a16="http://schemas.microsoft.com/office/drawing/2014/main" id="{D100FBDD-8E7D-4D61-AA0E-2130E7F0C525}"/>
              </a:ext>
            </a:extLst>
          </p:cNvPr>
          <p:cNvSpPr txBox="1"/>
          <p:nvPr/>
        </p:nvSpPr>
        <p:spPr>
          <a:xfrm>
            <a:off x="1569720" y="5684520"/>
            <a:ext cx="4160520" cy="707886"/>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缓解重尾，训练时将进行简单添加实体类型获得实体表示。</a:t>
            </a:r>
          </a:p>
        </p:txBody>
      </p:sp>
    </p:spTree>
    <p:extLst>
      <p:ext uri="{BB962C8B-B14F-4D97-AF65-F5344CB8AC3E}">
        <p14:creationId xmlns:p14="http://schemas.microsoft.com/office/powerpoint/2010/main" val="2854563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基于神经网络结构推理（</a:t>
            </a:r>
            <a:r>
              <a:rPr lang="en-US" altLang="zh-CN" dirty="0"/>
              <a:t>Single-Model</a:t>
            </a:r>
            <a:r>
              <a:rPr lang="zh-CN" altLang="en-US" dirty="0"/>
              <a:t>）</a:t>
            </a:r>
          </a:p>
        </p:txBody>
      </p:sp>
      <p:pic>
        <p:nvPicPr>
          <p:cNvPr id="3" name="图片 2">
            <a:extLst>
              <a:ext uri="{FF2B5EF4-FFF2-40B4-BE49-F238E27FC236}">
                <a16:creationId xmlns:a16="http://schemas.microsoft.com/office/drawing/2014/main" id="{78428C7E-637C-4FF0-9A9E-9B79DF0D2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878" y="2248103"/>
            <a:ext cx="4448361" cy="1036836"/>
          </a:xfrm>
          <a:prstGeom prst="rect">
            <a:avLst/>
          </a:prstGeom>
        </p:spPr>
      </p:pic>
      <p:sp>
        <p:nvSpPr>
          <p:cNvPr id="6" name="文本框 5">
            <a:extLst>
              <a:ext uri="{FF2B5EF4-FFF2-40B4-BE49-F238E27FC236}">
                <a16:creationId xmlns:a16="http://schemas.microsoft.com/office/drawing/2014/main" id="{B91FFF34-D208-42E0-BBB6-F946D23BC5CA}"/>
              </a:ext>
            </a:extLst>
          </p:cNvPr>
          <p:cNvSpPr txBox="1"/>
          <p:nvPr/>
        </p:nvSpPr>
        <p:spPr>
          <a:xfrm>
            <a:off x="1447800" y="1464171"/>
            <a:ext cx="1524000"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得分函数</a:t>
            </a:r>
          </a:p>
        </p:txBody>
      </p:sp>
      <p:sp>
        <p:nvSpPr>
          <p:cNvPr id="7" name="文本框 6">
            <a:extLst>
              <a:ext uri="{FF2B5EF4-FFF2-40B4-BE49-F238E27FC236}">
                <a16:creationId xmlns:a16="http://schemas.microsoft.com/office/drawing/2014/main" id="{EBDBFC0E-0D65-47E2-8333-798E1CBFE55B}"/>
              </a:ext>
            </a:extLst>
          </p:cNvPr>
          <p:cNvSpPr txBox="1"/>
          <p:nvPr/>
        </p:nvSpPr>
        <p:spPr>
          <a:xfrm>
            <a:off x="1447800" y="5079994"/>
            <a:ext cx="1706880" cy="400110"/>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a:t>
            </a:r>
            <a:r>
              <a:rPr lang="en-US" altLang="zh-CN" sz="2000" dirty="0" err="1">
                <a:latin typeface="黑体" panose="02010609060101010101" pitchFamily="49" charset="-122"/>
                <a:ea typeface="黑体" panose="02010609060101010101" pitchFamily="49" charset="-122"/>
              </a:rPr>
              <a:t>LogSumExp</a:t>
            </a:r>
            <a:endParaRPr lang="zh-CN" altLang="en-US" sz="2000" dirty="0">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1A2E3A05-0358-4A89-BA35-C41B780C3B42}"/>
              </a:ext>
            </a:extLst>
          </p:cNvPr>
          <p:cNvSpPr txBox="1"/>
          <p:nvPr/>
        </p:nvSpPr>
        <p:spPr>
          <a:xfrm>
            <a:off x="1447800" y="3757828"/>
            <a:ext cx="1524000" cy="400110"/>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Average</a:t>
            </a:r>
            <a:endParaRPr lang="zh-CN" altLang="en-US" sz="2000" dirty="0">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4A266F28-6BDE-421E-B2BC-C283D6D67622}"/>
              </a:ext>
            </a:extLst>
          </p:cNvPr>
          <p:cNvSpPr txBox="1"/>
          <p:nvPr/>
        </p:nvSpPr>
        <p:spPr>
          <a:xfrm>
            <a:off x="1447800" y="2447782"/>
            <a:ext cx="1325880" cy="400110"/>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Top-(k)</a:t>
            </a:r>
            <a:endParaRPr lang="zh-CN" altLang="en-US" sz="2000" dirty="0">
              <a:latin typeface="黑体" panose="02010609060101010101" pitchFamily="49" charset="-122"/>
              <a:ea typeface="黑体" panose="02010609060101010101" pitchFamily="49" charset="-122"/>
            </a:endParaRPr>
          </a:p>
        </p:txBody>
      </p:sp>
      <p:pic>
        <p:nvPicPr>
          <p:cNvPr id="11" name="图片 10">
            <a:extLst>
              <a:ext uri="{FF2B5EF4-FFF2-40B4-BE49-F238E27FC236}">
                <a16:creationId xmlns:a16="http://schemas.microsoft.com/office/drawing/2014/main" id="{03CF6098-5464-43AF-82BA-67158534A9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9768" y="3451376"/>
            <a:ext cx="3379752" cy="1054235"/>
          </a:xfrm>
          <a:prstGeom prst="rect">
            <a:avLst/>
          </a:prstGeom>
        </p:spPr>
      </p:pic>
      <p:pic>
        <p:nvPicPr>
          <p:cNvPr id="13" name="图片 12">
            <a:extLst>
              <a:ext uri="{FF2B5EF4-FFF2-40B4-BE49-F238E27FC236}">
                <a16:creationId xmlns:a16="http://schemas.microsoft.com/office/drawing/2014/main" id="{AB72A66A-ED44-4D1B-B062-D160B0C6E3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4522" y="5037809"/>
            <a:ext cx="4259071" cy="730127"/>
          </a:xfrm>
          <a:prstGeom prst="rect">
            <a:avLst/>
          </a:prstGeom>
        </p:spPr>
      </p:pic>
      <p:pic>
        <p:nvPicPr>
          <p:cNvPr id="15" name="图片 14">
            <a:extLst>
              <a:ext uri="{FF2B5EF4-FFF2-40B4-BE49-F238E27FC236}">
                <a16:creationId xmlns:a16="http://schemas.microsoft.com/office/drawing/2014/main" id="{F144F91C-873B-4969-A05D-0D53325003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9879" y="5767936"/>
            <a:ext cx="5240842" cy="568908"/>
          </a:xfrm>
          <a:prstGeom prst="rect">
            <a:avLst/>
          </a:prstGeom>
        </p:spPr>
      </p:pic>
    </p:spTree>
    <p:extLst>
      <p:ext uri="{BB962C8B-B14F-4D97-AF65-F5344CB8AC3E}">
        <p14:creationId xmlns:p14="http://schemas.microsoft.com/office/powerpoint/2010/main" val="1837024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基于规则的推理</a:t>
            </a:r>
          </a:p>
          <a:p>
            <a:endParaRPr lang="zh-CN" altLang="en-US" dirty="0"/>
          </a:p>
        </p:txBody>
      </p:sp>
      <p:sp>
        <p:nvSpPr>
          <p:cNvPr id="2" name="文本框 1">
            <a:extLst>
              <a:ext uri="{FF2B5EF4-FFF2-40B4-BE49-F238E27FC236}">
                <a16:creationId xmlns:a16="http://schemas.microsoft.com/office/drawing/2014/main" id="{F1BD1BA0-FBB0-4E86-B7A8-DD3DBAEC510E}"/>
              </a:ext>
            </a:extLst>
          </p:cNvPr>
          <p:cNvSpPr txBox="1"/>
          <p:nvPr/>
        </p:nvSpPr>
        <p:spPr>
          <a:xfrm flipH="1">
            <a:off x="1518074" y="2312507"/>
            <a:ext cx="7890267" cy="2585323"/>
          </a:xfrm>
          <a:prstGeom prst="rect">
            <a:avLst/>
          </a:prstGeom>
          <a:noFill/>
        </p:spPr>
        <p:txBody>
          <a:bodyPr wrap="square" rtlCol="0">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规则是基于规则推理的核心，规则的获取是一个重要的任务。</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小型的领域知识图谱中，规则可由领域专家提供，但是在大型、综合的知识图谱中，只靠人工来提供规则，效率低、不全面、不准确。</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自动化的规则学习，旨在快速有效地从大规模知识图谱上学习置信度较高的规则，并服务于关系推理任务。</a:t>
            </a:r>
          </a:p>
          <a:p>
            <a:endParaRPr lang="zh-CN" altLang="en-US" dirty="0"/>
          </a:p>
        </p:txBody>
      </p:sp>
    </p:spTree>
    <p:extLst>
      <p:ext uri="{BB962C8B-B14F-4D97-AF65-F5344CB8AC3E}">
        <p14:creationId xmlns:p14="http://schemas.microsoft.com/office/powerpoint/2010/main" val="547449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基于神经网络结构推理（</a:t>
            </a:r>
            <a:r>
              <a:rPr lang="en-US" altLang="zh-CN" dirty="0"/>
              <a:t>Single-Model</a:t>
            </a:r>
            <a:r>
              <a:rPr lang="zh-CN" altLang="en-US" dirty="0"/>
              <a:t>）</a:t>
            </a:r>
          </a:p>
        </p:txBody>
      </p:sp>
      <p:pic>
        <p:nvPicPr>
          <p:cNvPr id="5" name="图片 4">
            <a:extLst>
              <a:ext uri="{FF2B5EF4-FFF2-40B4-BE49-F238E27FC236}">
                <a16:creationId xmlns:a16="http://schemas.microsoft.com/office/drawing/2014/main" id="{118F585B-B7BB-424B-86B6-89D3C95B2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772" y="1523918"/>
            <a:ext cx="4526387" cy="3464642"/>
          </a:xfrm>
          <a:prstGeom prst="rect">
            <a:avLst/>
          </a:prstGeom>
        </p:spPr>
      </p:pic>
      <p:sp>
        <p:nvSpPr>
          <p:cNvPr id="10" name="文本框 9">
            <a:extLst>
              <a:ext uri="{FF2B5EF4-FFF2-40B4-BE49-F238E27FC236}">
                <a16:creationId xmlns:a16="http://schemas.microsoft.com/office/drawing/2014/main" id="{D90B12B2-4681-4223-9563-3150FE2310DA}"/>
              </a:ext>
            </a:extLst>
          </p:cNvPr>
          <p:cNvSpPr txBox="1"/>
          <p:nvPr/>
        </p:nvSpPr>
        <p:spPr>
          <a:xfrm>
            <a:off x="1249625" y="5440885"/>
            <a:ext cx="391667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不同得分函数的梯度下降速度图</a:t>
            </a:r>
          </a:p>
        </p:txBody>
      </p:sp>
      <p:pic>
        <p:nvPicPr>
          <p:cNvPr id="3" name="图片 2">
            <a:extLst>
              <a:ext uri="{FF2B5EF4-FFF2-40B4-BE49-F238E27FC236}">
                <a16:creationId xmlns:a16="http://schemas.microsoft.com/office/drawing/2014/main" id="{43C436F4-CAC2-41F8-B5F7-B9B575372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756316"/>
            <a:ext cx="5328019" cy="3003644"/>
          </a:xfrm>
          <a:prstGeom prst="rect">
            <a:avLst/>
          </a:prstGeom>
        </p:spPr>
      </p:pic>
      <p:sp>
        <p:nvSpPr>
          <p:cNvPr id="6" name="文本框 5">
            <a:extLst>
              <a:ext uri="{FF2B5EF4-FFF2-40B4-BE49-F238E27FC236}">
                <a16:creationId xmlns:a16="http://schemas.microsoft.com/office/drawing/2014/main" id="{479B3BA3-B904-46CF-9426-4E65AF316139}"/>
              </a:ext>
            </a:extLst>
          </p:cNvPr>
          <p:cNvSpPr txBox="1"/>
          <p:nvPr/>
        </p:nvSpPr>
        <p:spPr>
          <a:xfrm>
            <a:off x="7025698" y="5440885"/>
            <a:ext cx="3825295" cy="369332"/>
          </a:xfrm>
          <a:prstGeom prst="rect">
            <a:avLst/>
          </a:prstGeom>
          <a:noFill/>
        </p:spPr>
        <p:txBody>
          <a:bodyPr wrap="square" rtlCol="0">
            <a:spAutoFit/>
          </a:bodyPr>
          <a:lstStyle/>
          <a:p>
            <a:r>
              <a:rPr lang="zh-CN" altLang="en-US" dirty="0"/>
              <a:t>不同模型组合的平均准确率比较图</a:t>
            </a:r>
          </a:p>
        </p:txBody>
      </p:sp>
    </p:spTree>
    <p:extLst>
      <p:ext uri="{BB962C8B-B14F-4D97-AF65-F5344CB8AC3E}">
        <p14:creationId xmlns:p14="http://schemas.microsoft.com/office/powerpoint/2010/main" val="13802351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参考文献</a:t>
            </a:r>
          </a:p>
        </p:txBody>
      </p:sp>
      <p:sp>
        <p:nvSpPr>
          <p:cNvPr id="2" name="文本框 1">
            <a:extLst>
              <a:ext uri="{FF2B5EF4-FFF2-40B4-BE49-F238E27FC236}">
                <a16:creationId xmlns:a16="http://schemas.microsoft.com/office/drawing/2014/main" id="{0C10016F-CE60-4572-83F4-C433A2E622F1}"/>
              </a:ext>
            </a:extLst>
          </p:cNvPr>
          <p:cNvSpPr txBox="1"/>
          <p:nvPr/>
        </p:nvSpPr>
        <p:spPr>
          <a:xfrm>
            <a:off x="1972786" y="1084898"/>
            <a:ext cx="8246427" cy="5909310"/>
          </a:xfrm>
          <a:prstGeom prst="rect">
            <a:avLst/>
          </a:prstGeom>
          <a:noFill/>
        </p:spPr>
        <p:txBody>
          <a:bodyPr wrap="square" rtlCol="0">
            <a:spAutoFit/>
          </a:bodyPr>
          <a:lstStyle/>
          <a:p>
            <a:r>
              <a:rPr lang="zh-CN" altLang="en-US" dirty="0">
                <a:effectLst/>
              </a:rPr>
              <a:t>张仲伟、曹雷、陈希亮等</a:t>
            </a:r>
            <a:r>
              <a:rPr lang="en-US" altLang="zh-CN" dirty="0">
                <a:effectLst/>
              </a:rPr>
              <a:t>(2019)</a:t>
            </a:r>
            <a:r>
              <a:rPr lang="en-US" altLang="zh-CN" dirty="0"/>
              <a:t>《</a:t>
            </a:r>
            <a:r>
              <a:rPr lang="zh-CN" altLang="en-US" dirty="0">
                <a:effectLst/>
              </a:rPr>
              <a:t>基于神经网络的知识推理研究综述</a:t>
            </a:r>
            <a:r>
              <a:rPr lang="en-US" altLang="zh-CN" dirty="0">
                <a:effectLst/>
              </a:rPr>
              <a:t>》</a:t>
            </a:r>
            <a:r>
              <a:rPr lang="en-US" altLang="zh-CN" b="0" i="0" dirty="0">
                <a:solidFill>
                  <a:srgbClr val="000000"/>
                </a:solidFill>
                <a:effectLst/>
                <a:latin typeface="Source Sans Pro" panose="020B0604020202020204" pitchFamily="34" charset="0"/>
              </a:rPr>
              <a:t> 1002-8331(2019)55:12&lt;8:JYSJWL&gt;2.0.TX;2-X</a:t>
            </a:r>
            <a:endParaRPr lang="en-US" altLang="zh-CN" dirty="0">
              <a:effectLst/>
            </a:endParaRPr>
          </a:p>
          <a:p>
            <a:endParaRPr lang="en-US" altLang="zh-CN" dirty="0"/>
          </a:p>
          <a:p>
            <a:r>
              <a:rPr lang="en-US" altLang="zh-CN" dirty="0" err="1">
                <a:effectLst/>
              </a:rPr>
              <a:t>Schlichtkrull</a:t>
            </a:r>
            <a:r>
              <a:rPr lang="en-US" altLang="zh-CN" dirty="0">
                <a:effectLst/>
              </a:rPr>
              <a:t>, M., </a:t>
            </a:r>
            <a:r>
              <a:rPr lang="en-US" altLang="zh-CN" dirty="0" err="1">
                <a:effectLst/>
              </a:rPr>
              <a:t>Kipf</a:t>
            </a:r>
            <a:r>
              <a:rPr lang="en-US" altLang="zh-CN" dirty="0">
                <a:effectLst/>
              </a:rPr>
              <a:t>, T. N., </a:t>
            </a:r>
            <a:r>
              <a:rPr lang="en-US" altLang="zh-CN" dirty="0" err="1">
                <a:effectLst/>
              </a:rPr>
              <a:t>Bloem</a:t>
            </a:r>
            <a:r>
              <a:rPr lang="en-US" altLang="zh-CN" dirty="0">
                <a:effectLst/>
              </a:rPr>
              <a:t>, P., van den Berg, R., </a:t>
            </a:r>
            <a:r>
              <a:rPr lang="en-US" altLang="zh-CN" dirty="0" err="1">
                <a:effectLst/>
              </a:rPr>
              <a:t>Titov</a:t>
            </a:r>
            <a:r>
              <a:rPr lang="en-US" altLang="zh-CN" dirty="0">
                <a:effectLst/>
              </a:rPr>
              <a:t>, I., &amp; Welling, M. (2018). Modeling Relational Data with Graph Convolutional Networks. </a:t>
            </a:r>
            <a:r>
              <a:rPr lang="en-US" altLang="zh-CN" i="1" dirty="0">
                <a:effectLst/>
              </a:rPr>
              <a:t>Lecture Notes in Computer Science (Including Subseries Lecture Notes in Artificial Intelligence and Lecture Notes in Bioinformatics)</a:t>
            </a:r>
            <a:r>
              <a:rPr lang="en-US" altLang="zh-CN" dirty="0">
                <a:effectLst/>
              </a:rPr>
              <a:t>, </a:t>
            </a:r>
            <a:r>
              <a:rPr lang="en-US" altLang="zh-CN" i="1" dirty="0">
                <a:effectLst/>
              </a:rPr>
              <a:t>10843 LNCS</a:t>
            </a:r>
            <a:r>
              <a:rPr lang="en-US" altLang="zh-CN" dirty="0">
                <a:effectLst/>
              </a:rPr>
              <a:t>. https://doi.org/10.1007/978-3-319-93417-4_38</a:t>
            </a:r>
            <a:endParaRPr lang="en-US" altLang="zh-CN" dirty="0"/>
          </a:p>
          <a:p>
            <a:endParaRPr lang="en-US" altLang="zh-CN" dirty="0"/>
          </a:p>
          <a:p>
            <a:r>
              <a:rPr lang="en-US" altLang="zh-CN" dirty="0" err="1">
                <a:effectLst/>
              </a:rPr>
              <a:t>Neelakantan</a:t>
            </a:r>
            <a:r>
              <a:rPr lang="en-US" altLang="zh-CN" dirty="0">
                <a:effectLst/>
              </a:rPr>
              <a:t>, A., Roth, B., &amp; McCallum, A. (2015). Compositional vector space models for knowledge base completion. </a:t>
            </a:r>
            <a:r>
              <a:rPr lang="en-US" altLang="zh-CN" i="1" dirty="0">
                <a:effectLst/>
              </a:rPr>
              <a:t>ACL-IJCNLP 2015 - 53rd Annual Meeting of the Association for Computational Linguistics and the 7th International Joint Conference on Natural Language Processing of the Asian Federation of Natural Language Processing, Proceedings of the Conference</a:t>
            </a:r>
            <a:r>
              <a:rPr lang="en-US" altLang="zh-CN" dirty="0">
                <a:effectLst/>
              </a:rPr>
              <a:t>, </a:t>
            </a:r>
            <a:r>
              <a:rPr lang="en-US" altLang="zh-CN" i="1" dirty="0">
                <a:effectLst/>
              </a:rPr>
              <a:t>1</a:t>
            </a:r>
            <a:r>
              <a:rPr lang="en-US" altLang="zh-CN" dirty="0">
                <a:effectLst/>
              </a:rPr>
              <a:t>. https://doi.org/10.3115/v1/p15-1016</a:t>
            </a:r>
          </a:p>
          <a:p>
            <a:endParaRPr lang="en-US" altLang="zh-CN" dirty="0"/>
          </a:p>
          <a:p>
            <a:r>
              <a:rPr lang="en-US" altLang="zh-CN" dirty="0">
                <a:effectLst/>
              </a:rPr>
              <a:t>Das, R., </a:t>
            </a:r>
            <a:r>
              <a:rPr lang="en-US" altLang="zh-CN" dirty="0" err="1">
                <a:effectLst/>
              </a:rPr>
              <a:t>Neelakantan</a:t>
            </a:r>
            <a:r>
              <a:rPr lang="en-US" altLang="zh-CN" dirty="0">
                <a:effectLst/>
              </a:rPr>
              <a:t>, A., Belanger, D., &amp; McCallum, A. (2017). Chains of reasoning over entities, relations, &amp; text using recurrent neural networks. </a:t>
            </a:r>
            <a:r>
              <a:rPr lang="en-US" altLang="zh-CN" i="1" dirty="0">
                <a:effectLst/>
              </a:rPr>
              <a:t>15th Conference of the European Chapter of the Association for Computational Linguistics, EACL 2017 - Proceedings of Conference</a:t>
            </a:r>
            <a:r>
              <a:rPr lang="en-US" altLang="zh-CN" dirty="0">
                <a:effectLst/>
              </a:rPr>
              <a:t>, </a:t>
            </a:r>
            <a:r>
              <a:rPr lang="en-US" altLang="zh-CN" i="1" dirty="0">
                <a:effectLst/>
              </a:rPr>
              <a:t>1</a:t>
            </a:r>
            <a:r>
              <a:rPr lang="en-US" altLang="zh-CN" dirty="0">
                <a:effectLst/>
              </a:rPr>
              <a:t>. https://doi.org/10.18653/v1/e17-1013</a:t>
            </a:r>
          </a:p>
          <a:p>
            <a:endParaRPr lang="zh-CN" altLang="en-US" dirty="0"/>
          </a:p>
        </p:txBody>
      </p:sp>
    </p:spTree>
    <p:extLst>
      <p:ext uri="{BB962C8B-B14F-4D97-AF65-F5344CB8AC3E}">
        <p14:creationId xmlns:p14="http://schemas.microsoft.com/office/powerpoint/2010/main" val="30613302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A053F6A-46ED-42C4-9D3E-127BC2D2586D}"/>
              </a:ext>
            </a:extLst>
          </p:cNvPr>
          <p:cNvGrpSpPr/>
          <p:nvPr/>
        </p:nvGrpSpPr>
        <p:grpSpPr>
          <a:xfrm>
            <a:off x="567181" y="2042994"/>
            <a:ext cx="11057637" cy="2457985"/>
            <a:chOff x="1196455" y="1992247"/>
            <a:chExt cx="9637951" cy="1008649"/>
          </a:xfrm>
        </p:grpSpPr>
        <p:sp>
          <p:nvSpPr>
            <p:cNvPr id="5" name="矩形 4">
              <a:extLst>
                <a:ext uri="{FF2B5EF4-FFF2-40B4-BE49-F238E27FC236}">
                  <a16:creationId xmlns:a16="http://schemas.microsoft.com/office/drawing/2014/main" id="{4A7EB499-1150-4CCD-A5F1-3E9C173200E6}"/>
                </a:ext>
              </a:extLst>
            </p:cNvPr>
            <p:cNvSpPr/>
            <p:nvPr/>
          </p:nvSpPr>
          <p:spPr>
            <a:xfrm>
              <a:off x="1196455" y="1992248"/>
              <a:ext cx="58939" cy="1008648"/>
            </a:xfrm>
            <a:prstGeom prst="rect">
              <a:avLst/>
            </a:prstGeom>
            <a:solidFill>
              <a:srgbClr val="AF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a:extLst>
                <a:ext uri="{FF2B5EF4-FFF2-40B4-BE49-F238E27FC236}">
                  <a16:creationId xmlns:a16="http://schemas.microsoft.com/office/drawing/2014/main" id="{6E232602-D99D-4414-B38A-875DF5D0D9F3}"/>
                </a:ext>
              </a:extLst>
            </p:cNvPr>
            <p:cNvSpPr/>
            <p:nvPr/>
          </p:nvSpPr>
          <p:spPr>
            <a:xfrm>
              <a:off x="1255394" y="1992247"/>
              <a:ext cx="9579012" cy="10086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8" name="文本框 7">
            <a:extLst>
              <a:ext uri="{FF2B5EF4-FFF2-40B4-BE49-F238E27FC236}">
                <a16:creationId xmlns:a16="http://schemas.microsoft.com/office/drawing/2014/main" id="{BA6E9755-B9A0-4511-91BD-482650E0B938}"/>
              </a:ext>
            </a:extLst>
          </p:cNvPr>
          <p:cNvSpPr txBox="1"/>
          <p:nvPr/>
        </p:nvSpPr>
        <p:spPr>
          <a:xfrm>
            <a:off x="827841" y="2323275"/>
            <a:ext cx="6000797" cy="769441"/>
          </a:xfrm>
          <a:prstGeom prst="rect">
            <a:avLst/>
          </a:prstGeom>
          <a:noFill/>
        </p:spPr>
        <p:txBody>
          <a:bodyPr wrap="square">
            <a:spAutoFit/>
          </a:bodyPr>
          <a:lstStyle/>
          <a:p>
            <a:r>
              <a:rPr lang="zh-CN" altLang="en-US" sz="4400" dirty="0"/>
              <a:t>基于神经网络语义推理</a:t>
            </a:r>
            <a:endParaRPr lang="en-US" altLang="zh-CN" sz="4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8E210D0D-5137-4D44-9FB9-6122978A2C5E}"/>
              </a:ext>
            </a:extLst>
          </p:cNvPr>
          <p:cNvSpPr txBox="1"/>
          <p:nvPr/>
        </p:nvSpPr>
        <p:spPr>
          <a:xfrm>
            <a:off x="827841" y="3833366"/>
            <a:ext cx="1890261" cy="369332"/>
          </a:xfrm>
          <a:prstGeom prst="rect">
            <a:avLst/>
          </a:prstGeom>
          <a:noFill/>
        </p:spPr>
        <p:txBody>
          <a:bodyPr wrap="none" rtlCol="0">
            <a:spAutoFit/>
          </a:bodyPr>
          <a:lstStyle/>
          <a:p>
            <a:r>
              <a:rPr lang="zh-CN" altLang="en-US" dirty="0">
                <a:latin typeface="华文楷体" panose="02010600040101010101" pitchFamily="2" charset="-122"/>
                <a:ea typeface="华文楷体" panose="02010600040101010101" pitchFamily="2" charset="-122"/>
              </a:rPr>
              <a:t>汇报人</a:t>
            </a:r>
            <a:r>
              <a:rPr lang="en-US" altLang="zh-CN" dirty="0">
                <a:latin typeface="华文楷体" panose="02010600040101010101" pitchFamily="2" charset="-122"/>
                <a:ea typeface="华文楷体" panose="02010600040101010101" pitchFamily="2" charset="-122"/>
              </a:rPr>
              <a:t>:    </a:t>
            </a:r>
            <a:r>
              <a:rPr lang="zh-CN" altLang="en-US" spc="100" dirty="0">
                <a:latin typeface="华文楷体" panose="02010600040101010101" pitchFamily="2" charset="-122"/>
                <a:ea typeface="华文楷体" panose="02010600040101010101" pitchFamily="2" charset="-122"/>
                <a:cs typeface="+mn-ea"/>
                <a:sym typeface="+mn-lt"/>
              </a:rPr>
              <a:t>俞子毅</a:t>
            </a:r>
            <a:endParaRPr lang="zh-CN" altLang="en-US" dirty="0">
              <a:latin typeface="华文楷体" panose="02010600040101010101" pitchFamily="2" charset="-122"/>
              <a:ea typeface="华文楷体" panose="02010600040101010101" pitchFamily="2" charset="-122"/>
            </a:endParaRPr>
          </a:p>
        </p:txBody>
      </p:sp>
      <p:sp>
        <p:nvSpPr>
          <p:cNvPr id="11" name="文本框 10">
            <a:extLst>
              <a:ext uri="{FF2B5EF4-FFF2-40B4-BE49-F238E27FC236}">
                <a16:creationId xmlns:a16="http://schemas.microsoft.com/office/drawing/2014/main" id="{1BC31740-D33F-4896-8B50-C485ED4D3C82}"/>
              </a:ext>
            </a:extLst>
          </p:cNvPr>
          <p:cNvSpPr txBox="1"/>
          <p:nvPr/>
        </p:nvSpPr>
        <p:spPr>
          <a:xfrm>
            <a:off x="827841" y="3152976"/>
            <a:ext cx="4676313" cy="369332"/>
          </a:xfrm>
          <a:prstGeom prst="rect">
            <a:avLst/>
          </a:prstGeom>
          <a:noFill/>
        </p:spPr>
        <p:txBody>
          <a:bodyPr wrap="square">
            <a:spAutoFit/>
          </a:bodyPr>
          <a:lstStyle/>
          <a:p>
            <a:pPr algn="dist"/>
            <a:r>
              <a:rPr lang="zh-CN" altLang="en-US" dirty="0">
                <a:latin typeface="华文楷体" panose="02010600040101010101" pitchFamily="2" charset="-122"/>
                <a:ea typeface="华文楷体" panose="02010600040101010101" pitchFamily="2" charset="-122"/>
              </a:rPr>
              <a:t>知识表示与知识工程课程汇报</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第</a:t>
            </a:r>
            <a:r>
              <a:rPr lang="en-US" altLang="zh-CN" dirty="0">
                <a:latin typeface="华文楷体" panose="02010600040101010101" pitchFamily="2" charset="-122"/>
                <a:ea typeface="华文楷体" panose="02010600040101010101" pitchFamily="2" charset="-122"/>
              </a:rPr>
              <a:t>7</a:t>
            </a:r>
            <a:r>
              <a:rPr lang="zh-CN" altLang="en-US" dirty="0">
                <a:latin typeface="华文楷体" panose="02010600040101010101" pitchFamily="2" charset="-122"/>
                <a:ea typeface="华文楷体" panose="02010600040101010101" pitchFamily="2" charset="-122"/>
              </a:rPr>
              <a:t>组</a:t>
            </a:r>
          </a:p>
        </p:txBody>
      </p:sp>
      <p:pic>
        <p:nvPicPr>
          <p:cNvPr id="12" name="Picture 2">
            <a:extLst>
              <a:ext uri="{FF2B5EF4-FFF2-40B4-BE49-F238E27FC236}">
                <a16:creationId xmlns:a16="http://schemas.microsoft.com/office/drawing/2014/main" id="{B65CDCF1-86FB-45D8-BBD0-620CCD99B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0224" y="299027"/>
            <a:ext cx="1621736" cy="633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5364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8B1B35A-1A7A-4920-A02D-CF37F15E56FD}"/>
              </a:ext>
            </a:extLst>
          </p:cNvPr>
          <p:cNvSpPr>
            <a:spLocks noGrp="1"/>
          </p:cNvSpPr>
          <p:nvPr>
            <p:ph sz="quarter" idx="10"/>
          </p:nvPr>
        </p:nvSpPr>
        <p:spPr>
          <a:xfrm>
            <a:off x="531812" y="446577"/>
            <a:ext cx="8246427" cy="419100"/>
          </a:xfrm>
        </p:spPr>
        <p:txBody>
          <a:bodyPr/>
          <a:lstStyle/>
          <a:p>
            <a:r>
              <a:rPr lang="zh-CN" altLang="en-US" dirty="0"/>
              <a:t>基于语义的推理</a:t>
            </a:r>
          </a:p>
        </p:txBody>
      </p:sp>
      <p:sp>
        <p:nvSpPr>
          <p:cNvPr id="3" name="文本占位符 2">
            <a:extLst>
              <a:ext uri="{FF2B5EF4-FFF2-40B4-BE49-F238E27FC236}">
                <a16:creationId xmlns:a16="http://schemas.microsoft.com/office/drawing/2014/main" id="{159B8E5E-8C3F-4797-B45B-510DD0537370}"/>
              </a:ext>
            </a:extLst>
          </p:cNvPr>
          <p:cNvSpPr>
            <a:spLocks noGrp="1"/>
          </p:cNvSpPr>
          <p:nvPr>
            <p:ph type="body" sz="quarter" idx="12"/>
          </p:nvPr>
        </p:nvSpPr>
        <p:spPr/>
        <p:txBody>
          <a:bodyPr/>
          <a:lstStyle/>
          <a:p>
            <a:pPr>
              <a:lnSpc>
                <a:spcPct val="100000"/>
              </a:lnSpc>
            </a:pPr>
            <a:r>
              <a:rPr lang="zh-CN" altLang="en-US" sz="2000" dirty="0"/>
              <a:t>基于语义的推理是基于神经网络的知识推理的一个分支。</a:t>
            </a:r>
            <a:endParaRPr lang="en-US" altLang="zh-CN" sz="2000" dirty="0"/>
          </a:p>
          <a:p>
            <a:pPr>
              <a:lnSpc>
                <a:spcPct val="100000"/>
              </a:lnSpc>
            </a:pPr>
            <a:r>
              <a:rPr lang="zh-CN" altLang="en-US" sz="2000" dirty="0"/>
              <a:t>建立在挖掘和利用语义信息的基础上，例如实体和关系的名称、描述以及上下文信息等。</a:t>
            </a:r>
            <a:endParaRPr lang="en-US" altLang="zh-CN" sz="2000" dirty="0"/>
          </a:p>
          <a:p>
            <a:pPr>
              <a:lnSpc>
                <a:spcPct val="100000"/>
              </a:lnSpc>
            </a:pPr>
            <a:r>
              <a:rPr lang="zh-CN" altLang="en-US" sz="2000" dirty="0"/>
              <a:t>文本中蕴含的潜在语义信息非常丰富，信息之间存在着深刻的语义关联，因此，文本和语义信息自然而然地成为知识推理领域的主要推理依据。</a:t>
            </a:r>
          </a:p>
        </p:txBody>
      </p:sp>
      <p:graphicFrame>
        <p:nvGraphicFramePr>
          <p:cNvPr id="6" name="表格 6">
            <a:extLst>
              <a:ext uri="{FF2B5EF4-FFF2-40B4-BE49-F238E27FC236}">
                <a16:creationId xmlns:a16="http://schemas.microsoft.com/office/drawing/2014/main" id="{D65CE53C-3C40-4B56-8226-DC5CCAB32698}"/>
              </a:ext>
            </a:extLst>
          </p:cNvPr>
          <p:cNvGraphicFramePr>
            <a:graphicFrameLocks noGrp="1"/>
          </p:cNvGraphicFramePr>
          <p:nvPr/>
        </p:nvGraphicFramePr>
        <p:xfrm>
          <a:off x="871870" y="2927497"/>
          <a:ext cx="10448260" cy="3320430"/>
        </p:xfrm>
        <a:graphic>
          <a:graphicData uri="http://schemas.openxmlformats.org/drawingml/2006/table">
            <a:tbl>
              <a:tblPr firstRow="1" bandRow="1">
                <a:tableStyleId>{21E4AEA4-8DFA-4A89-87EB-49C32662AFE0}</a:tableStyleId>
              </a:tblPr>
              <a:tblGrid>
                <a:gridCol w="2244554">
                  <a:extLst>
                    <a:ext uri="{9D8B030D-6E8A-4147-A177-3AD203B41FA5}">
                      <a16:colId xmlns:a16="http://schemas.microsoft.com/office/drawing/2014/main" val="352527331"/>
                    </a:ext>
                  </a:extLst>
                </a:gridCol>
                <a:gridCol w="8203706">
                  <a:extLst>
                    <a:ext uri="{9D8B030D-6E8A-4147-A177-3AD203B41FA5}">
                      <a16:colId xmlns:a16="http://schemas.microsoft.com/office/drawing/2014/main" val="626715046"/>
                    </a:ext>
                  </a:extLst>
                </a:gridCol>
              </a:tblGrid>
              <a:tr h="408054">
                <a:tc>
                  <a:txBody>
                    <a:bodyPr/>
                    <a:lstStyle/>
                    <a:p>
                      <a:r>
                        <a:rPr lang="zh-CN" altLang="en-US" dirty="0"/>
                        <a:t>模型</a:t>
                      </a:r>
                    </a:p>
                  </a:txBody>
                  <a:tcPr/>
                </a:tc>
                <a:tc>
                  <a:txBody>
                    <a:bodyPr/>
                    <a:lstStyle/>
                    <a:p>
                      <a:r>
                        <a:rPr lang="zh-CN" altLang="en-US" dirty="0"/>
                        <a:t>主要特点</a:t>
                      </a:r>
                    </a:p>
                  </a:txBody>
                  <a:tcPr/>
                </a:tc>
                <a:extLst>
                  <a:ext uri="{0D108BD9-81ED-4DB2-BD59-A6C34878D82A}">
                    <a16:rowId xmlns:a16="http://schemas.microsoft.com/office/drawing/2014/main" val="4275575476"/>
                  </a:ext>
                </a:extLst>
              </a:tr>
              <a:tr h="408054">
                <a:tc>
                  <a:txBody>
                    <a:bodyPr/>
                    <a:lstStyle/>
                    <a:p>
                      <a:r>
                        <a:rPr lang="en-US" altLang="zh-CN" dirty="0"/>
                        <a:t>NTN</a:t>
                      </a:r>
                      <a:endParaRPr lang="zh-CN" altLang="en-US" dirty="0"/>
                    </a:p>
                  </a:txBody>
                  <a:tcPr/>
                </a:tc>
                <a:tc>
                  <a:txBody>
                    <a:bodyPr/>
                    <a:lstStyle/>
                    <a:p>
                      <a:r>
                        <a:rPr lang="zh-CN" altLang="en-US" dirty="0"/>
                        <a:t>提出 一个神经张量网络，并设计了一种长尾实体的新的表示方法。</a:t>
                      </a:r>
                    </a:p>
                  </a:txBody>
                  <a:tcPr/>
                </a:tc>
                <a:extLst>
                  <a:ext uri="{0D108BD9-81ED-4DB2-BD59-A6C34878D82A}">
                    <a16:rowId xmlns:a16="http://schemas.microsoft.com/office/drawing/2014/main" val="4283821321"/>
                  </a:ext>
                </a:extLst>
              </a:tr>
              <a:tr h="408054">
                <a:tc>
                  <a:txBody>
                    <a:bodyPr/>
                    <a:lstStyle/>
                    <a:p>
                      <a:r>
                        <a:rPr lang="en-US" altLang="zh-CN" dirty="0"/>
                        <a:t>DKRL</a:t>
                      </a:r>
                      <a:endParaRPr lang="zh-CN" altLang="en-US" dirty="0"/>
                    </a:p>
                  </a:txBody>
                  <a:tcPr/>
                </a:tc>
                <a:tc>
                  <a:txBody>
                    <a:bodyPr/>
                    <a:lstStyle/>
                    <a:p>
                      <a:r>
                        <a:rPr lang="zh-CN" altLang="en-US" dirty="0"/>
                        <a:t>分别通过</a:t>
                      </a:r>
                      <a:r>
                        <a:rPr lang="en-US" altLang="zh-CN" dirty="0"/>
                        <a:t>CBOW</a:t>
                      </a:r>
                      <a:r>
                        <a:rPr lang="zh-CN" altLang="en-US" dirty="0"/>
                        <a:t>和卷积神经网络两种编码器将实体描述添加到实体表示当中。</a:t>
                      </a:r>
                    </a:p>
                  </a:txBody>
                  <a:tcPr/>
                </a:tc>
                <a:extLst>
                  <a:ext uri="{0D108BD9-81ED-4DB2-BD59-A6C34878D82A}">
                    <a16:rowId xmlns:a16="http://schemas.microsoft.com/office/drawing/2014/main" val="4120802137"/>
                  </a:ext>
                </a:extLst>
              </a:tr>
              <a:tr h="4080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solidFill>
                            <a:srgbClr val="FF0000"/>
                          </a:solidFill>
                        </a:rPr>
                        <a:t>ProjE</a:t>
                      </a:r>
                      <a:endParaRPr lang="zh-CN" altLang="en-US" dirty="0">
                        <a:solidFill>
                          <a:srgbClr val="FF0000"/>
                        </a:solidFill>
                      </a:endParaRPr>
                    </a:p>
                  </a:txBody>
                  <a:tcPr/>
                </a:tc>
                <a:tc>
                  <a:txBody>
                    <a:bodyPr/>
                    <a:lstStyle/>
                    <a:p>
                      <a:r>
                        <a:rPr lang="zh-CN" altLang="en-US" dirty="0"/>
                        <a:t>设计一种组合运算符，将输入组合成新的向量，然后投影到候选集上。</a:t>
                      </a:r>
                    </a:p>
                  </a:txBody>
                  <a:tcPr/>
                </a:tc>
                <a:extLst>
                  <a:ext uri="{0D108BD9-81ED-4DB2-BD59-A6C34878D82A}">
                    <a16:rowId xmlns:a16="http://schemas.microsoft.com/office/drawing/2014/main" val="2036731052"/>
                  </a:ext>
                </a:extLst>
              </a:tr>
              <a:tr h="408054">
                <a:tc>
                  <a:txBody>
                    <a:bodyPr/>
                    <a:lstStyle/>
                    <a:p>
                      <a:r>
                        <a:rPr lang="en-US" altLang="zh-CN" dirty="0"/>
                        <a:t>MT-KGNN</a:t>
                      </a:r>
                      <a:endParaRPr lang="zh-CN" altLang="en-US" dirty="0"/>
                    </a:p>
                  </a:txBody>
                  <a:tcPr/>
                </a:tc>
                <a:tc>
                  <a:txBody>
                    <a:bodyPr/>
                    <a:lstStyle/>
                    <a:p>
                      <a:r>
                        <a:rPr lang="zh-CN" altLang="en-US" dirty="0"/>
                        <a:t>首次提出利用神经网络建模知识图谱中的属性信息。</a:t>
                      </a:r>
                    </a:p>
                  </a:txBody>
                  <a:tcPr/>
                </a:tc>
                <a:extLst>
                  <a:ext uri="{0D108BD9-81ED-4DB2-BD59-A6C34878D82A}">
                    <a16:rowId xmlns:a16="http://schemas.microsoft.com/office/drawing/2014/main" val="2321590438"/>
                  </a:ext>
                </a:extLst>
              </a:tr>
              <a:tr h="408054">
                <a:tc>
                  <a:txBody>
                    <a:bodyPr/>
                    <a:lstStyle/>
                    <a:p>
                      <a:r>
                        <a:rPr lang="en-US" altLang="zh-CN" dirty="0" err="1"/>
                        <a:t>ConMask</a:t>
                      </a:r>
                      <a:endParaRPr lang="zh-CN" altLang="en-US" dirty="0"/>
                    </a:p>
                  </a:txBody>
                  <a:tcPr/>
                </a:tc>
                <a:tc>
                  <a:txBody>
                    <a:bodyPr/>
                    <a:lstStyle/>
                    <a:p>
                      <a:r>
                        <a:rPr lang="zh-CN" altLang="en-US" dirty="0"/>
                        <a:t>型定义了“开放世界知识图谱补全”，能够将知识库外部新的实体链接到知识图谱中。</a:t>
                      </a:r>
                    </a:p>
                  </a:txBody>
                  <a:tcPr/>
                </a:tc>
                <a:extLst>
                  <a:ext uri="{0D108BD9-81ED-4DB2-BD59-A6C34878D82A}">
                    <a16:rowId xmlns:a16="http://schemas.microsoft.com/office/drawing/2014/main" val="2461248802"/>
                  </a:ext>
                </a:extLst>
              </a:tr>
              <a:tr h="408054">
                <a:tc>
                  <a:txBody>
                    <a:bodyPr/>
                    <a:lstStyle/>
                    <a:p>
                      <a:r>
                        <a:rPr lang="en-US" altLang="zh-CN" dirty="0"/>
                        <a:t>HNM</a:t>
                      </a:r>
                      <a:endParaRPr lang="zh-CN" altLang="en-US" dirty="0"/>
                    </a:p>
                  </a:txBody>
                  <a:tcPr/>
                </a:tc>
                <a:tc>
                  <a:txBody>
                    <a:bodyPr/>
                    <a:lstStyle/>
                    <a:p>
                      <a:r>
                        <a:rPr lang="zh-CN" altLang="en-US" dirty="0"/>
                        <a:t>应用于智能问答领域，与传统问答系统基于管道的方法不同，结合了字符及字词级的语义信息，避免了管道方法的错误传播问题。</a:t>
                      </a:r>
                    </a:p>
                  </a:txBody>
                  <a:tcPr/>
                </a:tc>
                <a:extLst>
                  <a:ext uri="{0D108BD9-81ED-4DB2-BD59-A6C34878D82A}">
                    <a16:rowId xmlns:a16="http://schemas.microsoft.com/office/drawing/2014/main" val="2151812691"/>
                  </a:ext>
                </a:extLst>
              </a:tr>
            </a:tbl>
          </a:graphicData>
        </a:graphic>
      </p:graphicFrame>
    </p:spTree>
    <p:extLst>
      <p:ext uri="{BB962C8B-B14F-4D97-AF65-F5344CB8AC3E}">
        <p14:creationId xmlns:p14="http://schemas.microsoft.com/office/powerpoint/2010/main" val="21779931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CBDCB53-5229-4E87-B87A-0DBE144B2138}"/>
              </a:ext>
            </a:extLst>
          </p:cNvPr>
          <p:cNvSpPr>
            <a:spLocks noGrp="1"/>
          </p:cNvSpPr>
          <p:nvPr>
            <p:ph sz="quarter" idx="10"/>
          </p:nvPr>
        </p:nvSpPr>
        <p:spPr/>
        <p:txBody>
          <a:bodyPr/>
          <a:lstStyle/>
          <a:p>
            <a:r>
              <a:rPr lang="en-US" altLang="zh-CN" dirty="0" err="1"/>
              <a:t>ProjE</a:t>
            </a:r>
            <a:r>
              <a:rPr lang="zh-CN" altLang="en-US" dirty="0"/>
              <a:t>模型</a:t>
            </a:r>
          </a:p>
        </p:txBody>
      </p:sp>
      <p:sp>
        <p:nvSpPr>
          <p:cNvPr id="3" name="文本占位符 2">
            <a:extLst>
              <a:ext uri="{FF2B5EF4-FFF2-40B4-BE49-F238E27FC236}">
                <a16:creationId xmlns:a16="http://schemas.microsoft.com/office/drawing/2014/main" id="{9BA133D9-1F8C-49A3-AAC1-20EA437F87A7}"/>
              </a:ext>
            </a:extLst>
          </p:cNvPr>
          <p:cNvSpPr>
            <a:spLocks noGrp="1"/>
          </p:cNvSpPr>
          <p:nvPr>
            <p:ph type="body" sz="quarter" idx="12"/>
          </p:nvPr>
        </p:nvSpPr>
        <p:spPr/>
        <p:txBody>
          <a:bodyPr/>
          <a:lstStyle/>
          <a:p>
            <a:r>
              <a:rPr lang="en-US" altLang="zh-CN" dirty="0"/>
              <a:t>1</a:t>
            </a:r>
            <a:r>
              <a:rPr lang="zh-CN" altLang="en-US" dirty="0"/>
              <a:t>、背景</a:t>
            </a:r>
            <a:endParaRPr lang="en-US" altLang="zh-CN" dirty="0"/>
          </a:p>
          <a:p>
            <a:r>
              <a:rPr lang="en-US" altLang="zh-CN" dirty="0"/>
              <a:t>2</a:t>
            </a:r>
            <a:r>
              <a:rPr lang="zh-CN" altLang="en-US" dirty="0"/>
              <a:t>、模型方法</a:t>
            </a:r>
            <a:endParaRPr lang="en-US" altLang="zh-CN" dirty="0"/>
          </a:p>
          <a:p>
            <a:r>
              <a:rPr lang="en-US" altLang="zh-CN" dirty="0"/>
              <a:t>3</a:t>
            </a:r>
            <a:r>
              <a:rPr lang="zh-CN" altLang="en-US" dirty="0"/>
              <a:t>、模型参数学习</a:t>
            </a:r>
            <a:endParaRPr lang="en-US" altLang="zh-CN" dirty="0"/>
          </a:p>
          <a:p>
            <a:r>
              <a:rPr lang="en-US" altLang="zh-CN" dirty="0"/>
              <a:t>4</a:t>
            </a:r>
            <a:r>
              <a:rPr lang="zh-CN" altLang="en-US" dirty="0"/>
              <a:t>、优缺点</a:t>
            </a:r>
          </a:p>
        </p:txBody>
      </p:sp>
    </p:spTree>
    <p:extLst>
      <p:ext uri="{BB962C8B-B14F-4D97-AF65-F5344CB8AC3E}">
        <p14:creationId xmlns:p14="http://schemas.microsoft.com/office/powerpoint/2010/main" val="2460504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D24088F-8688-46A1-8057-41C0EF208D12}"/>
              </a:ext>
            </a:extLst>
          </p:cNvPr>
          <p:cNvSpPr>
            <a:spLocks noGrp="1"/>
          </p:cNvSpPr>
          <p:nvPr>
            <p:ph sz="quarter" idx="10"/>
          </p:nvPr>
        </p:nvSpPr>
        <p:spPr/>
        <p:txBody>
          <a:bodyPr/>
          <a:lstStyle/>
          <a:p>
            <a:r>
              <a:rPr lang="en-US" altLang="zh-CN" dirty="0" err="1"/>
              <a:t>ProjE</a:t>
            </a:r>
            <a:r>
              <a:rPr lang="zh-CN" altLang="en-US" dirty="0"/>
              <a:t>模型</a:t>
            </a:r>
            <a:r>
              <a:rPr lang="en-US" altLang="zh-CN" dirty="0"/>
              <a:t>-</a:t>
            </a:r>
            <a:r>
              <a:rPr lang="zh-CN" altLang="en-US" dirty="0"/>
              <a:t>背景</a:t>
            </a:r>
          </a:p>
        </p:txBody>
      </p:sp>
      <p:sp>
        <p:nvSpPr>
          <p:cNvPr id="3" name="文本占位符 2">
            <a:extLst>
              <a:ext uri="{FF2B5EF4-FFF2-40B4-BE49-F238E27FC236}">
                <a16:creationId xmlns:a16="http://schemas.microsoft.com/office/drawing/2014/main" id="{78208F37-2390-4BF5-9550-9DDD742EE637}"/>
              </a:ext>
            </a:extLst>
          </p:cNvPr>
          <p:cNvSpPr>
            <a:spLocks noGrp="1"/>
          </p:cNvSpPr>
          <p:nvPr>
            <p:ph type="body" sz="quarter" idx="12"/>
          </p:nvPr>
        </p:nvSpPr>
        <p:spPr/>
        <p:txBody>
          <a:bodyPr/>
          <a:lstStyle/>
          <a:p>
            <a:pPr marL="342900" indent="-342900">
              <a:buFont typeface="Wingdings" panose="05000000000000000000" pitchFamily="2" charset="2"/>
              <a:buChar char="Ø"/>
            </a:pPr>
            <a:r>
              <a:rPr lang="zh-CN" altLang="en-US" sz="2000" dirty="0"/>
              <a:t>随着知识库存储量的不断增大，知识推理模型特征空间日益复杂，参数规模也随之不断增长。</a:t>
            </a:r>
            <a:endParaRPr lang="en-US" altLang="zh-CN" sz="2000" dirty="0"/>
          </a:p>
          <a:p>
            <a:pPr marL="342900" indent="-342900">
              <a:buFont typeface="Wingdings" panose="05000000000000000000" pitchFamily="2" charset="2"/>
              <a:buChar char="Ø"/>
            </a:pPr>
            <a:r>
              <a:rPr lang="zh-CN" altLang="en-US" sz="2000" b="0" i="0" dirty="0">
                <a:solidFill>
                  <a:srgbClr val="333333"/>
                </a:solidFill>
                <a:effectLst/>
                <a:latin typeface="Arial" panose="020B0604020202020204" pitchFamily="34" charset="0"/>
              </a:rPr>
              <a:t>诺特丹大学的</a:t>
            </a:r>
            <a:r>
              <a:rPr lang="en-US" altLang="zh-CN" sz="2000" b="0" i="0" dirty="0" err="1">
                <a:effectLst/>
                <a:latin typeface="-apple-system"/>
              </a:rPr>
              <a:t>Baoxu</a:t>
            </a:r>
            <a:r>
              <a:rPr lang="en-US" altLang="zh-CN" sz="2000" b="0" i="0" dirty="0">
                <a:effectLst/>
                <a:latin typeface="-apple-system"/>
              </a:rPr>
              <a:t> Shi </a:t>
            </a:r>
            <a:r>
              <a:rPr lang="zh-CN" altLang="en-US" sz="2000" b="0" i="0" dirty="0">
                <a:effectLst/>
                <a:latin typeface="-apple-system"/>
              </a:rPr>
              <a:t>和</a:t>
            </a:r>
            <a:r>
              <a:rPr lang="en-US" altLang="zh-CN" sz="2000" b="0" i="0" dirty="0">
                <a:effectLst/>
                <a:latin typeface="-apple-system"/>
              </a:rPr>
              <a:t> Tim </a:t>
            </a:r>
            <a:r>
              <a:rPr lang="en-US" altLang="zh-CN" sz="2000" b="0" i="0" dirty="0" err="1">
                <a:effectLst/>
                <a:latin typeface="-apple-system"/>
              </a:rPr>
              <a:t>Weninger</a:t>
            </a:r>
            <a:r>
              <a:rPr lang="zh-CN" altLang="en-US" sz="2000" b="0" i="0" dirty="0">
                <a:effectLst/>
                <a:latin typeface="-apple-system"/>
              </a:rPr>
              <a:t>在</a:t>
            </a:r>
            <a:r>
              <a:rPr lang="en-US" altLang="zh-CN" sz="2000" b="0" i="0" dirty="0">
                <a:effectLst/>
                <a:latin typeface="-apple-system"/>
              </a:rPr>
              <a:t>2017</a:t>
            </a:r>
            <a:r>
              <a:rPr lang="zh-CN" altLang="en-US" sz="2000" b="0" i="0" dirty="0">
                <a:effectLst/>
                <a:latin typeface="-apple-system"/>
              </a:rPr>
              <a:t>年</a:t>
            </a:r>
            <a:r>
              <a:rPr lang="zh-CN" altLang="en-US" sz="2000" dirty="0"/>
              <a:t>通过</a:t>
            </a:r>
            <a:r>
              <a:rPr lang="zh-CN" altLang="en-US" sz="2000" dirty="0">
                <a:solidFill>
                  <a:srgbClr val="FF0000"/>
                </a:solidFill>
              </a:rPr>
              <a:t>简化底层模型体系结构</a:t>
            </a:r>
            <a:r>
              <a:rPr lang="zh-CN" altLang="en-US" sz="2000" dirty="0"/>
              <a:t>，提出一种效果更好而参数规模更小的投影嵌入模型（</a:t>
            </a:r>
            <a:r>
              <a:rPr lang="en-US" altLang="zh-CN" sz="2000" dirty="0"/>
              <a:t>Embedding Projection</a:t>
            </a:r>
            <a:r>
              <a:rPr lang="zh-CN" altLang="en-US" sz="2000" dirty="0"/>
              <a:t>，</a:t>
            </a:r>
            <a:r>
              <a:rPr lang="en-US" altLang="zh-CN" sz="2000" dirty="0" err="1"/>
              <a:t>ProjE</a:t>
            </a:r>
            <a:r>
              <a:rPr lang="zh-CN" altLang="en-US" sz="2000" dirty="0"/>
              <a:t>）。</a:t>
            </a:r>
            <a:endParaRPr lang="en-US" altLang="zh-CN" sz="2000" dirty="0"/>
          </a:p>
          <a:p>
            <a:pPr marL="342900" indent="-342900">
              <a:buFont typeface="Wingdings" panose="05000000000000000000" pitchFamily="2" charset="2"/>
              <a:buChar char="Ø"/>
            </a:pPr>
            <a:r>
              <a:rPr lang="zh-CN" altLang="en-US" sz="2000" dirty="0"/>
              <a:t>主要针对知识图谱补全</a:t>
            </a:r>
            <a:r>
              <a:rPr lang="en-US" altLang="zh-CN" sz="2000" dirty="0"/>
              <a:t>(KGC)</a:t>
            </a:r>
            <a:r>
              <a:rPr lang="zh-CN" altLang="en-US" sz="2000" dirty="0"/>
              <a:t>的实体预测任务，通过改变输入，也可以适应关系预测任务。</a:t>
            </a:r>
            <a:endParaRPr lang="en-US" altLang="zh-CN" sz="2000" dirty="0"/>
          </a:p>
          <a:p>
            <a:endParaRPr lang="en-US" altLang="zh-CN" dirty="0"/>
          </a:p>
          <a:p>
            <a:endParaRPr lang="en-US" altLang="zh-CN" dirty="0"/>
          </a:p>
        </p:txBody>
      </p:sp>
      <p:pic>
        <p:nvPicPr>
          <p:cNvPr id="5" name="图片 4">
            <a:extLst>
              <a:ext uri="{FF2B5EF4-FFF2-40B4-BE49-F238E27FC236}">
                <a16:creationId xmlns:a16="http://schemas.microsoft.com/office/drawing/2014/main" id="{6C1B6C2F-A8C1-4E88-B748-AA8E4EAC7381}"/>
              </a:ext>
            </a:extLst>
          </p:cNvPr>
          <p:cNvPicPr>
            <a:picLocks noChangeAspect="1"/>
          </p:cNvPicPr>
          <p:nvPr/>
        </p:nvPicPr>
        <p:blipFill>
          <a:blip r:embed="rId3"/>
          <a:stretch>
            <a:fillRect/>
          </a:stretch>
        </p:blipFill>
        <p:spPr>
          <a:xfrm>
            <a:off x="1337506" y="3394038"/>
            <a:ext cx="4091500" cy="3085139"/>
          </a:xfrm>
          <a:prstGeom prst="rect">
            <a:avLst/>
          </a:prstGeom>
        </p:spPr>
      </p:pic>
      <p:pic>
        <p:nvPicPr>
          <p:cNvPr id="9" name="图片 8">
            <a:extLst>
              <a:ext uri="{FF2B5EF4-FFF2-40B4-BE49-F238E27FC236}">
                <a16:creationId xmlns:a16="http://schemas.microsoft.com/office/drawing/2014/main" id="{C5F14B63-82F0-480B-9AB9-BD4BC47B0F62}"/>
              </a:ext>
            </a:extLst>
          </p:cNvPr>
          <p:cNvPicPr>
            <a:picLocks noChangeAspect="1"/>
          </p:cNvPicPr>
          <p:nvPr/>
        </p:nvPicPr>
        <p:blipFill>
          <a:blip r:embed="rId4"/>
          <a:stretch>
            <a:fillRect/>
          </a:stretch>
        </p:blipFill>
        <p:spPr>
          <a:xfrm>
            <a:off x="6540158" y="3429000"/>
            <a:ext cx="4030488" cy="3085139"/>
          </a:xfrm>
          <a:prstGeom prst="rect">
            <a:avLst/>
          </a:prstGeom>
        </p:spPr>
      </p:pic>
    </p:spTree>
    <p:extLst>
      <p:ext uri="{BB962C8B-B14F-4D97-AF65-F5344CB8AC3E}">
        <p14:creationId xmlns:p14="http://schemas.microsoft.com/office/powerpoint/2010/main" val="2688636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ED85B4A-0BCC-4351-AE0E-45754F73A82C}"/>
              </a:ext>
            </a:extLst>
          </p:cNvPr>
          <p:cNvSpPr>
            <a:spLocks noGrp="1"/>
          </p:cNvSpPr>
          <p:nvPr>
            <p:ph sz="quarter" idx="10"/>
          </p:nvPr>
        </p:nvSpPr>
        <p:spPr/>
        <p:txBody>
          <a:bodyPr/>
          <a:lstStyle/>
          <a:p>
            <a:r>
              <a:rPr lang="en-US" altLang="zh-CN" dirty="0" err="1"/>
              <a:t>ProjE</a:t>
            </a:r>
            <a:r>
              <a:rPr lang="zh-CN" altLang="en-US" dirty="0"/>
              <a:t>模型</a:t>
            </a:r>
            <a:r>
              <a:rPr lang="en-US" altLang="zh-CN" dirty="0"/>
              <a:t>-</a:t>
            </a:r>
            <a:r>
              <a:rPr lang="zh-CN" altLang="en-US" dirty="0"/>
              <a:t>方法</a:t>
            </a:r>
          </a:p>
          <a:p>
            <a:endParaRPr lang="zh-CN" altLang="en-US" dirty="0"/>
          </a:p>
        </p:txBody>
      </p:sp>
      <p:sp>
        <p:nvSpPr>
          <p:cNvPr id="3" name="文本占位符 2">
            <a:extLst>
              <a:ext uri="{FF2B5EF4-FFF2-40B4-BE49-F238E27FC236}">
                <a16:creationId xmlns:a16="http://schemas.microsoft.com/office/drawing/2014/main" id="{2E5D32CC-1891-42F7-8699-842F124DA707}"/>
              </a:ext>
            </a:extLst>
          </p:cNvPr>
          <p:cNvSpPr>
            <a:spLocks noGrp="1"/>
          </p:cNvSpPr>
          <p:nvPr>
            <p:ph type="body" sz="quarter" idx="12"/>
          </p:nvPr>
        </p:nvSpPr>
        <p:spPr/>
        <p:txBody>
          <a:bodyPr/>
          <a:lstStyle/>
          <a:p>
            <a:pPr marL="342900" indent="-342900">
              <a:buFont typeface="Wingdings" panose="05000000000000000000" pitchFamily="2" charset="2"/>
              <a:buChar char="Ø"/>
            </a:pPr>
            <a:r>
              <a:rPr lang="zh-CN" altLang="en-US" dirty="0"/>
              <a:t>主要方法：模型将实体预测任务视为</a:t>
            </a:r>
            <a:r>
              <a:rPr lang="zh-CN" altLang="en-US" dirty="0">
                <a:solidFill>
                  <a:srgbClr val="FF0000"/>
                </a:solidFill>
              </a:rPr>
              <a:t>排序问题</a:t>
            </a:r>
            <a:r>
              <a:rPr lang="zh-CN" altLang="en-US" dirty="0"/>
              <a:t>，给定两个输入嵌入，模型将每个候选对象</a:t>
            </a:r>
            <a:r>
              <a:rPr lang="zh-CN" altLang="en-US" dirty="0">
                <a:solidFill>
                  <a:srgbClr val="FF0000"/>
                </a:solidFill>
              </a:rPr>
              <a:t>投影</a:t>
            </a:r>
            <a:r>
              <a:rPr lang="zh-CN" altLang="en-US" dirty="0"/>
              <a:t>到由两个输入嵌入通过</a:t>
            </a:r>
            <a:r>
              <a:rPr lang="zh-CN" altLang="en-US" dirty="0">
                <a:solidFill>
                  <a:srgbClr val="FF0000"/>
                </a:solidFill>
              </a:rPr>
              <a:t>组合运算符</a:t>
            </a:r>
            <a:r>
              <a:rPr lang="zh-CN" altLang="en-US" dirty="0"/>
              <a:t>定义的目标向量上，生成有序列表，其中排名最高</a:t>
            </a:r>
            <a:r>
              <a:rPr lang="en-US" altLang="zh-CN" dirty="0"/>
              <a:t>(</a:t>
            </a:r>
            <a:r>
              <a:rPr lang="zh-CN" altLang="en-US" dirty="0"/>
              <a:t>相似度得分</a:t>
            </a:r>
            <a:r>
              <a:rPr lang="en-US" altLang="zh-CN" dirty="0"/>
              <a:t>)</a:t>
            </a:r>
            <a:r>
              <a:rPr lang="zh-CN" altLang="en-US" dirty="0"/>
              <a:t>的候选对象是正确的</a:t>
            </a:r>
            <a:r>
              <a:rPr lang="zh-CN" altLang="en-US" dirty="0">
                <a:solidFill>
                  <a:srgbClr val="FF0000"/>
                </a:solidFill>
              </a:rPr>
              <a:t>实体</a:t>
            </a:r>
            <a:r>
              <a:rPr lang="zh-CN" altLang="en-US" dirty="0"/>
              <a:t>。</a:t>
            </a:r>
          </a:p>
        </p:txBody>
      </p:sp>
      <p:pic>
        <p:nvPicPr>
          <p:cNvPr id="10" name="图片 9">
            <a:extLst>
              <a:ext uri="{FF2B5EF4-FFF2-40B4-BE49-F238E27FC236}">
                <a16:creationId xmlns:a16="http://schemas.microsoft.com/office/drawing/2014/main" id="{9B204F4E-13BF-4AEB-8C71-3E10A8543104}"/>
              </a:ext>
            </a:extLst>
          </p:cNvPr>
          <p:cNvPicPr>
            <a:picLocks noChangeAspect="1"/>
          </p:cNvPicPr>
          <p:nvPr/>
        </p:nvPicPr>
        <p:blipFill>
          <a:blip r:embed="rId3"/>
          <a:stretch>
            <a:fillRect/>
          </a:stretch>
        </p:blipFill>
        <p:spPr>
          <a:xfrm>
            <a:off x="964201" y="4019833"/>
            <a:ext cx="2943225" cy="409575"/>
          </a:xfrm>
          <a:prstGeom prst="rect">
            <a:avLst/>
          </a:prstGeom>
        </p:spPr>
      </p:pic>
      <p:pic>
        <p:nvPicPr>
          <p:cNvPr id="12" name="图片 11">
            <a:extLst>
              <a:ext uri="{FF2B5EF4-FFF2-40B4-BE49-F238E27FC236}">
                <a16:creationId xmlns:a16="http://schemas.microsoft.com/office/drawing/2014/main" id="{CDD53F6C-370D-4272-8407-D3A1C27D0DAF}"/>
              </a:ext>
            </a:extLst>
          </p:cNvPr>
          <p:cNvPicPr>
            <a:picLocks noChangeAspect="1"/>
          </p:cNvPicPr>
          <p:nvPr/>
        </p:nvPicPr>
        <p:blipFill>
          <a:blip r:embed="rId4"/>
          <a:stretch>
            <a:fillRect/>
          </a:stretch>
        </p:blipFill>
        <p:spPr>
          <a:xfrm>
            <a:off x="5758524" y="3996020"/>
            <a:ext cx="3467100" cy="457200"/>
          </a:xfrm>
          <a:prstGeom prst="rect">
            <a:avLst/>
          </a:prstGeom>
        </p:spPr>
      </p:pic>
      <p:sp>
        <p:nvSpPr>
          <p:cNvPr id="14" name="文本框 13">
            <a:extLst>
              <a:ext uri="{FF2B5EF4-FFF2-40B4-BE49-F238E27FC236}">
                <a16:creationId xmlns:a16="http://schemas.microsoft.com/office/drawing/2014/main" id="{67A7F0EA-8575-4D16-9FFF-8B7C65BBA3E8}"/>
              </a:ext>
            </a:extLst>
          </p:cNvPr>
          <p:cNvSpPr txBox="1"/>
          <p:nvPr/>
        </p:nvSpPr>
        <p:spPr>
          <a:xfrm>
            <a:off x="964201" y="3429000"/>
            <a:ext cx="6096000" cy="369332"/>
          </a:xfrm>
          <a:prstGeom prst="rect">
            <a:avLst/>
          </a:prstGeom>
          <a:noFill/>
        </p:spPr>
        <p:txBody>
          <a:bodyPr wrap="square">
            <a:spAutoFit/>
          </a:bodyPr>
          <a:lstStyle/>
          <a:p>
            <a:pPr marL="285750" indent="-285750" algn="just">
              <a:buFont typeface="Wingdings" panose="05000000000000000000" pitchFamily="2" charset="2"/>
              <a:buChar char="Ø"/>
            </a:pPr>
            <a:r>
              <a:rPr lang="zh-CN" altLang="zh-CN" sz="1800" kern="100" spc="75" dirty="0">
                <a:effectLst/>
                <a:latin typeface="Arial" panose="020B0604020202020204" pitchFamily="34" charset="0"/>
                <a:ea typeface="等线" panose="02010600030101010101" pitchFamily="2" charset="-122"/>
                <a:cs typeface="Arial" panose="020B0604020202020204" pitchFamily="34" charset="0"/>
              </a:rPr>
              <a:t>组合操作符</a:t>
            </a:r>
            <a:r>
              <a:rPr lang="en-US" altLang="zh-CN" kern="100" spc="75" dirty="0">
                <a:latin typeface="Arial" panose="020B0604020202020204" pitchFamily="34" charset="0"/>
                <a:ea typeface="等线" panose="02010600030101010101" pitchFamily="2" charset="-122"/>
                <a:cs typeface="Arial" panose="020B0604020202020204" pitchFamily="34"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81F31D4-5FB1-4B79-B383-B2B6B408FD9F}"/>
                  </a:ext>
                </a:extLst>
              </p:cNvPr>
              <p:cNvSpPr txBox="1"/>
              <p:nvPr/>
            </p:nvSpPr>
            <p:spPr>
              <a:xfrm>
                <a:off x="964201" y="4913842"/>
                <a:ext cx="4508020" cy="1212640"/>
              </a:xfrm>
              <a:prstGeom prst="rect">
                <a:avLst/>
              </a:prstGeom>
              <a:noFill/>
            </p:spPr>
            <p:txBody>
              <a:bodyPr wrap="square">
                <a:spAutoFit/>
              </a:bodyPr>
              <a:lstStyle/>
              <a:p>
                <a:r>
                  <a:rPr lang="en-US" altLang="zh-CN" dirty="0">
                    <a:latin typeface="Cambria Math" panose="02040503050406030204" pitchFamily="18" charset="0"/>
                  </a:rPr>
                  <a:t>e</a:t>
                </a:r>
                <a:r>
                  <a:rPr lang="zh-CN" altLang="en-US" dirty="0">
                    <a:latin typeface="Cambria Math" panose="02040503050406030204" pitchFamily="18" charset="0"/>
                  </a:rPr>
                  <a:t>实体嵌入，</a:t>
                </a:r>
                <a:r>
                  <a:rPr lang="en-US" altLang="zh-CN" dirty="0">
                    <a:latin typeface="Cambria Math" panose="02040503050406030204" pitchFamily="18" charset="0"/>
                  </a:rPr>
                  <a:t>r</a:t>
                </a:r>
                <a:r>
                  <a:rPr lang="zh-CN" altLang="en-US" dirty="0">
                    <a:latin typeface="Cambria Math" panose="02040503050406030204" pitchFamily="18" charset="0"/>
                  </a:rPr>
                  <a:t>关系嵌入</a:t>
                </a:r>
                <a:r>
                  <a:rPr lang="en-US" altLang="zh-CN" dirty="0">
                    <a:latin typeface="Cambria Math" panose="02040503050406030204" pitchFamily="18" charset="0"/>
                  </a:rPr>
                  <a:t>;</a:t>
                </a:r>
              </a:p>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D</m:t>
                        </m:r>
                      </m:e>
                      <m:sub>
                        <m:r>
                          <m:rPr>
                            <m:sty m:val="p"/>
                          </m:rPr>
                          <a:rPr lang="en-US" altLang="zh-CN" i="0">
                            <a:latin typeface="Cambria Math" panose="02040503050406030204" pitchFamily="18" charset="0"/>
                          </a:rPr>
                          <m:t>e</m:t>
                        </m:r>
                      </m:sub>
                    </m:sSub>
                    <m:r>
                      <a:rPr lang="zh-CN" altLang="en-US" i="1">
                        <a:latin typeface="Cambria Math" panose="02040503050406030204" pitchFamily="18" charset="0"/>
                      </a:rPr>
                      <m:t>为</m:t>
                    </m:r>
                    <m:r>
                      <m:rPr>
                        <m:nor/>
                      </m:rPr>
                      <a:rPr lang="zh-CN" altLang="en-US" dirty="0"/>
                      <m:t>全局</m:t>
                    </m:r>
                  </m:oMath>
                </a14:m>
                <a:r>
                  <a:rPr lang="zh-CN" altLang="en-US" dirty="0"/>
                  <a:t>实体权重</a:t>
                </a:r>
                <a:r>
                  <a:rPr lang="en-US" altLang="zh-CN" dirty="0"/>
                  <a:t>, k</a:t>
                </a:r>
                <a:r>
                  <a:rPr lang="zh-CN" altLang="en-US" dirty="0"/>
                  <a:t>维对角阵</a:t>
                </a:r>
                <a:r>
                  <a:rPr lang="en-US" altLang="zh-CN" dirty="0"/>
                  <a:t>;</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0">
                            <a:latin typeface="Cambria Math" panose="02040503050406030204" pitchFamily="18" charset="0"/>
                          </a:rPr>
                          <m:t>D</m:t>
                        </m:r>
                      </m:e>
                      <m:sub>
                        <m:r>
                          <m:rPr>
                            <m:sty m:val="p"/>
                          </m:rPr>
                          <a:rPr lang="en-US" altLang="zh-CN" b="0" i="0" smtClean="0">
                            <a:latin typeface="Cambria Math" panose="02040503050406030204" pitchFamily="18" charset="0"/>
                          </a:rPr>
                          <m:t>r</m:t>
                        </m:r>
                      </m:sub>
                    </m:sSub>
                  </m:oMath>
                </a14:m>
                <a:r>
                  <a:rPr lang="zh-CN" altLang="en-US" dirty="0"/>
                  <a:t>为全局关系权重</a:t>
                </a:r>
                <a:r>
                  <a:rPr lang="en-US" altLang="zh-CN" dirty="0"/>
                  <a:t>, k</a:t>
                </a:r>
                <a:r>
                  <a:rPr lang="zh-CN" altLang="en-US" dirty="0"/>
                  <a:t>维对角阵</a:t>
                </a:r>
                <a:r>
                  <a:rPr lang="en-US" altLang="zh-CN" dirty="0"/>
                  <a:t>;</a:t>
                </a:r>
              </a:p>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b</m:t>
                        </m:r>
                      </m:e>
                      <m:sub>
                        <m:r>
                          <m:rPr>
                            <m:sty m:val="p"/>
                          </m:rPr>
                          <a:rPr lang="en-US" altLang="zh-CN" i="1">
                            <a:latin typeface="Cambria Math" panose="02040503050406030204" pitchFamily="18" charset="0"/>
                          </a:rPr>
                          <m:t>c</m:t>
                        </m:r>
                      </m:sub>
                    </m:sSub>
                    <m:r>
                      <a:rPr lang="en-US" altLang="zh-CN" b="0" i="1" smtClean="0">
                        <a:latin typeface="Cambria Math" panose="02040503050406030204" pitchFamily="18" charset="0"/>
                      </a:rPr>
                      <m:t> </m:t>
                    </m:r>
                  </m:oMath>
                </a14:m>
                <a:r>
                  <a:rPr lang="en-US" altLang="zh-CN" dirty="0"/>
                  <a:t>∈</a:t>
                </a:r>
                <a14:m>
                  <m:oMath xmlns:m="http://schemas.openxmlformats.org/officeDocument/2006/math">
                    <m:sSup>
                      <m:sSupPr>
                        <m:ctrlPr>
                          <a:rPr lang="en-US" altLang="zh-CN" i="1" smtClean="0">
                            <a:latin typeface="Cambria Math" panose="02040503050406030204" pitchFamily="18" charset="0"/>
                          </a:rPr>
                        </m:ctrlPr>
                      </m:sSupPr>
                      <m:e>
                        <m:r>
                          <m:rPr>
                            <m:sty m:val="p"/>
                          </m:rPr>
                          <a:rPr lang="en-US" altLang="zh-CN" b="0" i="0" smtClean="0">
                            <a:latin typeface="Cambria Math" panose="02040503050406030204" pitchFamily="18" charset="0"/>
                          </a:rPr>
                          <m:t>R</m:t>
                        </m:r>
                      </m:e>
                      <m:sup>
                        <m:r>
                          <m:rPr>
                            <m:sty m:val="p"/>
                          </m:rPr>
                          <a:rPr lang="en-US" altLang="zh-CN" i="0">
                            <a:latin typeface="Cambria Math" panose="02040503050406030204" pitchFamily="18" charset="0"/>
                          </a:rPr>
                          <m:t>k</m:t>
                        </m:r>
                      </m:sup>
                    </m:sSup>
                  </m:oMath>
                </a14:m>
                <a:r>
                  <a:rPr lang="zh-CN" altLang="en-US" dirty="0"/>
                  <a:t>为组合偏差。</a:t>
                </a:r>
              </a:p>
            </p:txBody>
          </p:sp>
        </mc:Choice>
        <mc:Fallback xmlns="">
          <p:sp>
            <p:nvSpPr>
              <p:cNvPr id="18" name="文本框 17">
                <a:extLst>
                  <a:ext uri="{FF2B5EF4-FFF2-40B4-BE49-F238E27FC236}">
                    <a16:creationId xmlns:a16="http://schemas.microsoft.com/office/drawing/2014/main" id="{A81F31D4-5FB1-4B79-B383-B2B6B408FD9F}"/>
                  </a:ext>
                </a:extLst>
              </p:cNvPr>
              <p:cNvSpPr txBox="1">
                <a:spLocks noRot="1" noChangeAspect="1" noMove="1" noResize="1" noEditPoints="1" noAdjustHandles="1" noChangeArrowheads="1" noChangeShapeType="1" noTextEdit="1"/>
              </p:cNvSpPr>
              <p:nvPr/>
            </p:nvSpPr>
            <p:spPr>
              <a:xfrm>
                <a:off x="964201" y="4913842"/>
                <a:ext cx="4508020" cy="1212640"/>
              </a:xfrm>
              <a:prstGeom prst="rect">
                <a:avLst/>
              </a:prstGeom>
              <a:blipFill>
                <a:blip r:embed="rId5"/>
                <a:stretch>
                  <a:fillRect l="-1081" t="-3518" b="-7035"/>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B540700F-E022-4E6A-B96C-DAC0ACBA89B6}"/>
              </a:ext>
            </a:extLst>
          </p:cNvPr>
          <p:cNvSpPr txBox="1"/>
          <p:nvPr/>
        </p:nvSpPr>
        <p:spPr>
          <a:xfrm>
            <a:off x="5758523" y="3436814"/>
            <a:ext cx="2240555" cy="369332"/>
          </a:xfrm>
          <a:prstGeom prst="rect">
            <a:avLst/>
          </a:prstGeom>
          <a:noFill/>
        </p:spPr>
        <p:txBody>
          <a:bodyPr wrap="square">
            <a:spAutoFit/>
          </a:bodyPr>
          <a:lstStyle/>
          <a:p>
            <a:pPr marL="285750" indent="-285750">
              <a:buFont typeface="Wingdings" panose="05000000000000000000" pitchFamily="2" charset="2"/>
              <a:buChar char="Ø"/>
            </a:pPr>
            <a:r>
              <a:rPr lang="zh-CN" altLang="en-US" dirty="0"/>
              <a:t>嵌入投影函数</a:t>
            </a:r>
            <a:r>
              <a:rPr lang="en-US" altLang="zh-CN" dirty="0"/>
              <a:t>:</a:t>
            </a:r>
            <a:endParaRPr lang="zh-CN" altLang="en-US"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23508B3B-2321-48D1-A272-7175747DD0DA}"/>
                  </a:ext>
                </a:extLst>
              </p:cNvPr>
              <p:cNvSpPr txBox="1"/>
              <p:nvPr/>
            </p:nvSpPr>
            <p:spPr>
              <a:xfrm>
                <a:off x="5758523" y="4781498"/>
                <a:ext cx="4952005" cy="1511055"/>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W</m:t>
                        </m:r>
                      </m:e>
                      <m:sub>
                        <m:r>
                          <m:rPr>
                            <m:sty m:val="p"/>
                          </m:rPr>
                          <a:rPr lang="en-US" altLang="zh-CN" i="1">
                            <a:latin typeface="Cambria Math" panose="02040503050406030204" pitchFamily="18" charset="0"/>
                          </a:rPr>
                          <m:t>c</m:t>
                        </m:r>
                      </m:sub>
                    </m:sSub>
                    <m:r>
                      <a:rPr lang="en-US" altLang="zh-CN" b="0" i="1" smtClean="0">
                        <a:latin typeface="Cambria Math" panose="02040503050406030204" pitchFamily="18" charset="0"/>
                      </a:rPr>
                      <m:t> </m:t>
                    </m:r>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R</m:t>
                        </m:r>
                      </m:e>
                      <m:sup>
                        <m:r>
                          <m:rPr>
                            <m:sty m:val="p"/>
                          </m:rPr>
                          <a:rPr lang="en-US" altLang="zh-CN" i="1" smtClean="0">
                            <a:latin typeface="Cambria Math" panose="02040503050406030204" pitchFamily="18" charset="0"/>
                          </a:rPr>
                          <m:t>s</m:t>
                        </m:r>
                        <m:r>
                          <m:rPr>
                            <m:nor/>
                          </m:rPr>
                          <a:rPr lang="en-US" altLang="zh-CN" dirty="0"/>
                          <m:t>×</m:t>
                        </m:r>
                        <m:r>
                          <m:rPr>
                            <m:sty m:val="p"/>
                          </m:rPr>
                          <a:rPr lang="en-US" altLang="zh-CN">
                            <a:latin typeface="Cambria Math" panose="02040503050406030204" pitchFamily="18" charset="0"/>
                          </a:rPr>
                          <m:t>k</m:t>
                        </m:r>
                      </m:sup>
                    </m:sSup>
                  </m:oMath>
                </a14:m>
                <a:r>
                  <a:rPr lang="zh-CN" altLang="en-US" dirty="0"/>
                  <a:t>为候选实体矩阵</a:t>
                </a:r>
                <a:r>
                  <a:rPr lang="en-US" altLang="zh-CN" dirty="0"/>
                  <a:t>, s</a:t>
                </a:r>
                <a:r>
                  <a:rPr lang="zh-CN" altLang="en-US" dirty="0"/>
                  <a:t>为候选实体数量</a:t>
                </a:r>
                <a:r>
                  <a:rPr lang="en-US" altLang="zh-CN" dirty="0"/>
                  <a:t>;</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b</m:t>
                        </m:r>
                      </m:e>
                      <m:sub>
                        <m:r>
                          <a:rPr lang="en-US" altLang="zh-CN" b="0" i="1" smtClean="0">
                            <a:latin typeface="Cambria Math" panose="02040503050406030204" pitchFamily="18" charset="0"/>
                          </a:rPr>
                          <m:t>𝑝</m:t>
                        </m:r>
                      </m:sub>
                    </m:sSub>
                  </m:oMath>
                </a14:m>
                <a:r>
                  <a:rPr lang="zh-CN" altLang="en-US" dirty="0"/>
                  <a:t>为投影偏差</a:t>
                </a:r>
                <a:r>
                  <a:rPr lang="en-US" altLang="zh-CN" dirty="0"/>
                  <a:t>;</a:t>
                </a:r>
              </a:p>
              <a:p>
                <a:r>
                  <a:rPr lang="en-US" altLang="zh-CN" dirty="0"/>
                  <a:t>f</a:t>
                </a:r>
                <a:r>
                  <a:rPr lang="zh-CN" altLang="en-US" dirty="0"/>
                  <a:t>和</a:t>
                </a:r>
                <a:r>
                  <a:rPr lang="en-US" altLang="zh-CN" dirty="0"/>
                  <a:t>g</a:t>
                </a:r>
                <a:r>
                  <a:rPr lang="zh-CN" altLang="en-US" dirty="0"/>
                  <a:t>为激活函数</a:t>
                </a:r>
                <a:r>
                  <a:rPr lang="en-US" altLang="zh-CN" dirty="0"/>
                  <a:t>;</a:t>
                </a:r>
              </a:p>
              <a:p>
                <a:r>
                  <a:rPr lang="en-US" altLang="zh-CN" dirty="0"/>
                  <a:t>h(</a:t>
                </a:r>
                <a:r>
                  <a:rPr lang="en-US" altLang="zh-CN" dirty="0" err="1"/>
                  <a:t>e,r</a:t>
                </a:r>
                <a:r>
                  <a:rPr lang="en-US" altLang="zh-CN" dirty="0"/>
                  <a:t>)</a:t>
                </a:r>
                <a:r>
                  <a:rPr lang="zh-CN" altLang="en-US" dirty="0"/>
                  <a:t>表示排名得分向量，其中每个元素表示候选实体与组合输入嵌入</a:t>
                </a:r>
                <a:r>
                  <a:rPr lang="en-US" altLang="zh-CN" dirty="0" err="1"/>
                  <a:t>e⊕r</a:t>
                </a:r>
                <a:r>
                  <a:rPr lang="zh-CN" altLang="en-US" dirty="0"/>
                  <a:t>之间的相似度。</a:t>
                </a:r>
              </a:p>
            </p:txBody>
          </p:sp>
        </mc:Choice>
        <mc:Fallback xmlns="">
          <p:sp>
            <p:nvSpPr>
              <p:cNvPr id="24" name="文本框 23">
                <a:extLst>
                  <a:ext uri="{FF2B5EF4-FFF2-40B4-BE49-F238E27FC236}">
                    <a16:creationId xmlns:a16="http://schemas.microsoft.com/office/drawing/2014/main" id="{23508B3B-2321-48D1-A272-7175747DD0DA}"/>
                  </a:ext>
                </a:extLst>
              </p:cNvPr>
              <p:cNvSpPr txBox="1">
                <a:spLocks noRot="1" noChangeAspect="1" noMove="1" noResize="1" noEditPoints="1" noAdjustHandles="1" noChangeArrowheads="1" noChangeShapeType="1" noTextEdit="1"/>
              </p:cNvSpPr>
              <p:nvPr/>
            </p:nvSpPr>
            <p:spPr>
              <a:xfrm>
                <a:off x="5758523" y="4781498"/>
                <a:ext cx="4952005" cy="1511055"/>
              </a:xfrm>
              <a:prstGeom prst="rect">
                <a:avLst/>
              </a:prstGeom>
              <a:blipFill>
                <a:blip r:embed="rId6"/>
                <a:stretch>
                  <a:fillRect l="-1108" t="-1210" b="-52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95556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8A524E1-8853-40F1-A91B-C870B62A5378}"/>
              </a:ext>
            </a:extLst>
          </p:cNvPr>
          <p:cNvSpPr>
            <a:spLocks noGrp="1"/>
          </p:cNvSpPr>
          <p:nvPr>
            <p:ph sz="quarter" idx="10"/>
          </p:nvPr>
        </p:nvSpPr>
        <p:spPr/>
        <p:txBody>
          <a:bodyPr/>
          <a:lstStyle/>
          <a:p>
            <a:r>
              <a:rPr lang="en-US" altLang="zh-CN" dirty="0" err="1"/>
              <a:t>ProjE</a:t>
            </a:r>
            <a:r>
              <a:rPr lang="zh-CN" altLang="en-US" dirty="0"/>
              <a:t>模型</a:t>
            </a:r>
            <a:r>
              <a:rPr lang="en-US" altLang="zh-CN" dirty="0"/>
              <a:t>-</a:t>
            </a:r>
            <a:r>
              <a:rPr lang="zh-CN" altLang="en-US" dirty="0"/>
              <a:t>方法</a:t>
            </a:r>
          </a:p>
          <a:p>
            <a:endParaRPr lang="zh-CN" altLang="en-US" dirty="0"/>
          </a:p>
        </p:txBody>
      </p:sp>
      <p:sp>
        <p:nvSpPr>
          <p:cNvPr id="7" name="文本框 6">
            <a:extLst>
              <a:ext uri="{FF2B5EF4-FFF2-40B4-BE49-F238E27FC236}">
                <a16:creationId xmlns:a16="http://schemas.microsoft.com/office/drawing/2014/main" id="{803B1575-9059-4668-839A-7A7B66AE10C9}"/>
              </a:ext>
            </a:extLst>
          </p:cNvPr>
          <p:cNvSpPr txBox="1"/>
          <p:nvPr/>
        </p:nvSpPr>
        <p:spPr>
          <a:xfrm>
            <a:off x="531812" y="1154502"/>
            <a:ext cx="7237044" cy="369332"/>
          </a:xfrm>
          <a:prstGeom prst="rect">
            <a:avLst/>
          </a:prstGeom>
          <a:noFill/>
        </p:spPr>
        <p:txBody>
          <a:bodyPr wrap="square">
            <a:spAutoFit/>
          </a:bodyPr>
          <a:lstStyle/>
          <a:p>
            <a:r>
              <a:rPr lang="en-US" altLang="zh-CN" sz="1800" spc="75" dirty="0" err="1">
                <a:effectLst/>
                <a:latin typeface="Arial" panose="020B0604020202020204" pitchFamily="34" charset="0"/>
                <a:ea typeface="等线" panose="02010600030101010101" pitchFamily="2" charset="-122"/>
              </a:rPr>
              <a:t>projE</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可以看作是一个具有组合层和投影</a:t>
            </a:r>
            <a:r>
              <a:rPr lang="en-US" altLang="zh-CN" sz="1800" spc="75" dirty="0">
                <a:effectLst/>
                <a:latin typeface="Arial" panose="020B0604020202020204" pitchFamily="34" charset="0"/>
                <a:ea typeface="等线" panose="02010600030101010101" pitchFamily="2" charset="-122"/>
              </a:rPr>
              <a:t>(</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即输出</a:t>
            </a:r>
            <a:r>
              <a:rPr lang="en-US" altLang="zh-CN" sz="1800" spc="75" dirty="0">
                <a:effectLst/>
                <a:latin typeface="Arial" panose="020B0604020202020204" pitchFamily="34" charset="0"/>
                <a:ea typeface="等线" panose="02010600030101010101" pitchFamily="2" charset="-122"/>
              </a:rPr>
              <a:t>)</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层的神经网络</a:t>
            </a:r>
            <a:r>
              <a:rPr lang="zh-CN" altLang="en-US" sz="1800" spc="75" dirty="0">
                <a:effectLst/>
                <a:latin typeface="Arial" panose="020B0604020202020204" pitchFamily="34" charset="0"/>
                <a:ea typeface="等线" panose="02010600030101010101" pitchFamily="2" charset="-122"/>
                <a:cs typeface="Arial" panose="020B0604020202020204" pitchFamily="34" charset="0"/>
              </a:rPr>
              <a:t>。</a:t>
            </a:r>
            <a:endParaRPr lang="zh-CN" altLang="en-US" dirty="0"/>
          </a:p>
        </p:txBody>
      </p:sp>
      <p:pic>
        <p:nvPicPr>
          <p:cNvPr id="11" name="图片 10">
            <a:extLst>
              <a:ext uri="{FF2B5EF4-FFF2-40B4-BE49-F238E27FC236}">
                <a16:creationId xmlns:a16="http://schemas.microsoft.com/office/drawing/2014/main" id="{77488DCA-4436-4DFB-A2F4-632A799CEF5A}"/>
              </a:ext>
            </a:extLst>
          </p:cNvPr>
          <p:cNvPicPr>
            <a:picLocks noChangeAspect="1"/>
          </p:cNvPicPr>
          <p:nvPr/>
        </p:nvPicPr>
        <p:blipFill>
          <a:blip r:embed="rId3"/>
          <a:stretch>
            <a:fillRect/>
          </a:stretch>
        </p:blipFill>
        <p:spPr>
          <a:xfrm>
            <a:off x="8711788" y="3429000"/>
            <a:ext cx="2943225" cy="409575"/>
          </a:xfrm>
          <a:prstGeom prst="rect">
            <a:avLst/>
          </a:prstGeom>
        </p:spPr>
      </p:pic>
      <p:pic>
        <p:nvPicPr>
          <p:cNvPr id="12" name="图片 11">
            <a:extLst>
              <a:ext uri="{FF2B5EF4-FFF2-40B4-BE49-F238E27FC236}">
                <a16:creationId xmlns:a16="http://schemas.microsoft.com/office/drawing/2014/main" id="{0941DACE-4EA5-4496-914A-25B9712B96AA}"/>
              </a:ext>
            </a:extLst>
          </p:cNvPr>
          <p:cNvPicPr>
            <a:picLocks noChangeAspect="1"/>
          </p:cNvPicPr>
          <p:nvPr/>
        </p:nvPicPr>
        <p:blipFill>
          <a:blip r:embed="rId4"/>
          <a:stretch>
            <a:fillRect/>
          </a:stretch>
        </p:blipFill>
        <p:spPr>
          <a:xfrm>
            <a:off x="8640720" y="4726122"/>
            <a:ext cx="3467100" cy="457200"/>
          </a:xfrm>
          <a:prstGeom prst="rect">
            <a:avLst/>
          </a:prstGeom>
        </p:spPr>
      </p:pic>
      <p:sp>
        <p:nvSpPr>
          <p:cNvPr id="13" name="文本框 12">
            <a:extLst>
              <a:ext uri="{FF2B5EF4-FFF2-40B4-BE49-F238E27FC236}">
                <a16:creationId xmlns:a16="http://schemas.microsoft.com/office/drawing/2014/main" id="{ACF6932D-6C2D-47B5-B6E7-B13DC1D22D16}"/>
              </a:ext>
            </a:extLst>
          </p:cNvPr>
          <p:cNvSpPr txBox="1"/>
          <p:nvPr/>
        </p:nvSpPr>
        <p:spPr>
          <a:xfrm>
            <a:off x="8555659" y="2484607"/>
            <a:ext cx="2523461" cy="369332"/>
          </a:xfrm>
          <a:prstGeom prst="rect">
            <a:avLst/>
          </a:prstGeom>
          <a:noFill/>
        </p:spPr>
        <p:txBody>
          <a:bodyPr wrap="square" rtlCol="0">
            <a:spAutoFit/>
          </a:bodyPr>
          <a:lstStyle/>
          <a:p>
            <a:r>
              <a:rPr lang="zh-CN" altLang="en-US" dirty="0"/>
              <a:t>（</a:t>
            </a:r>
            <a:r>
              <a:rPr lang="en-US" altLang="zh-CN" dirty="0"/>
              <a:t>? , </a:t>
            </a:r>
            <a:r>
              <a:rPr lang="en-US" altLang="zh-CN" dirty="0" err="1"/>
              <a:t>CityOf</a:t>
            </a:r>
            <a:r>
              <a:rPr lang="en-US" altLang="zh-CN" dirty="0"/>
              <a:t> , </a:t>
            </a:r>
            <a:r>
              <a:rPr lang="en-US" altLang="zh-CN" dirty="0" err="1"/>
              <a:t>illinois</a:t>
            </a:r>
            <a:r>
              <a:rPr lang="zh-CN" altLang="en-US" dirty="0"/>
              <a:t>）</a:t>
            </a:r>
          </a:p>
        </p:txBody>
      </p:sp>
      <p:sp>
        <p:nvSpPr>
          <p:cNvPr id="14" name="AutoShape 9">
            <a:extLst>
              <a:ext uri="{FF2B5EF4-FFF2-40B4-BE49-F238E27FC236}">
                <a16:creationId xmlns:a16="http://schemas.microsoft.com/office/drawing/2014/main" id="{20F75D6D-3E5B-4356-A68F-BE283F711AE0}"/>
              </a:ext>
            </a:extLst>
          </p:cNvPr>
          <p:cNvSpPr>
            <a:spLocks noChangeArrowheads="1"/>
          </p:cNvSpPr>
          <p:nvPr/>
        </p:nvSpPr>
        <p:spPr bwMode="auto">
          <a:xfrm>
            <a:off x="1082238" y="4024629"/>
            <a:ext cx="288455" cy="473324"/>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5995D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方正粗黑宋简体" panose="02010600030101010101" charset="-122"/>
              <a:ea typeface="方正粗黑宋简体" panose="02010600030101010101" charset="-122"/>
            </a:endParaRPr>
          </a:p>
        </p:txBody>
      </p:sp>
      <p:sp>
        <p:nvSpPr>
          <p:cNvPr id="15" name="AutoShape 9">
            <a:extLst>
              <a:ext uri="{FF2B5EF4-FFF2-40B4-BE49-F238E27FC236}">
                <a16:creationId xmlns:a16="http://schemas.microsoft.com/office/drawing/2014/main" id="{3D6AB0B7-0E86-4EF5-A01C-E0E4DDD8EEF5}"/>
              </a:ext>
            </a:extLst>
          </p:cNvPr>
          <p:cNvSpPr>
            <a:spLocks noChangeArrowheads="1"/>
          </p:cNvSpPr>
          <p:nvPr/>
        </p:nvSpPr>
        <p:spPr bwMode="auto">
          <a:xfrm>
            <a:off x="1082238" y="5279080"/>
            <a:ext cx="288455" cy="473324"/>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5995D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方正粗黑宋简体" panose="02010600030101010101" charset="-122"/>
              <a:ea typeface="方正粗黑宋简体" panose="02010600030101010101" charset="-122"/>
            </a:endParaRPr>
          </a:p>
        </p:txBody>
      </p:sp>
      <p:sp>
        <p:nvSpPr>
          <p:cNvPr id="16" name="文本框 15">
            <a:extLst>
              <a:ext uri="{FF2B5EF4-FFF2-40B4-BE49-F238E27FC236}">
                <a16:creationId xmlns:a16="http://schemas.microsoft.com/office/drawing/2014/main" id="{5CA8CC93-61C7-46AB-8C16-F25DB178749E}"/>
              </a:ext>
            </a:extLst>
          </p:cNvPr>
          <p:cNvSpPr txBox="1"/>
          <p:nvPr/>
        </p:nvSpPr>
        <p:spPr>
          <a:xfrm>
            <a:off x="44875" y="4076625"/>
            <a:ext cx="876676" cy="369332"/>
          </a:xfrm>
          <a:prstGeom prst="rect">
            <a:avLst/>
          </a:prstGeom>
          <a:noFill/>
        </p:spPr>
        <p:txBody>
          <a:bodyPr wrap="square" rtlCol="0">
            <a:spAutoFit/>
          </a:bodyPr>
          <a:lstStyle/>
          <a:p>
            <a:r>
              <a:rPr lang="zh-CN" altLang="en-US" dirty="0"/>
              <a:t>组合层</a:t>
            </a:r>
          </a:p>
        </p:txBody>
      </p:sp>
      <p:sp>
        <p:nvSpPr>
          <p:cNvPr id="17" name="文本框 16">
            <a:extLst>
              <a:ext uri="{FF2B5EF4-FFF2-40B4-BE49-F238E27FC236}">
                <a16:creationId xmlns:a16="http://schemas.microsoft.com/office/drawing/2014/main" id="{8E48BC1C-F26D-455C-BCAE-258B318984BD}"/>
              </a:ext>
            </a:extLst>
          </p:cNvPr>
          <p:cNvSpPr txBox="1"/>
          <p:nvPr/>
        </p:nvSpPr>
        <p:spPr>
          <a:xfrm>
            <a:off x="44875" y="5331076"/>
            <a:ext cx="876676" cy="369332"/>
          </a:xfrm>
          <a:prstGeom prst="rect">
            <a:avLst/>
          </a:prstGeom>
          <a:noFill/>
        </p:spPr>
        <p:txBody>
          <a:bodyPr wrap="square" rtlCol="0">
            <a:spAutoFit/>
          </a:bodyPr>
          <a:lstStyle/>
          <a:p>
            <a:r>
              <a:rPr lang="zh-CN" altLang="en-US" dirty="0"/>
              <a:t>投影层</a:t>
            </a:r>
          </a:p>
        </p:txBody>
      </p:sp>
      <p:sp>
        <p:nvSpPr>
          <p:cNvPr id="18" name="AutoShape 9">
            <a:extLst>
              <a:ext uri="{FF2B5EF4-FFF2-40B4-BE49-F238E27FC236}">
                <a16:creationId xmlns:a16="http://schemas.microsoft.com/office/drawing/2014/main" id="{C3F3C4B1-30D1-45B6-9550-15FC22BACB99}"/>
              </a:ext>
            </a:extLst>
          </p:cNvPr>
          <p:cNvSpPr>
            <a:spLocks noChangeArrowheads="1"/>
          </p:cNvSpPr>
          <p:nvPr/>
        </p:nvSpPr>
        <p:spPr bwMode="auto">
          <a:xfrm>
            <a:off x="1084875" y="2992666"/>
            <a:ext cx="288455" cy="473324"/>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5995D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方正粗黑宋简体" panose="02010600030101010101" charset="-122"/>
              <a:ea typeface="方正粗黑宋简体" panose="02010600030101010101" charset="-122"/>
            </a:endParaRPr>
          </a:p>
        </p:txBody>
      </p:sp>
      <p:sp>
        <p:nvSpPr>
          <p:cNvPr id="19" name="文本框 18">
            <a:extLst>
              <a:ext uri="{FF2B5EF4-FFF2-40B4-BE49-F238E27FC236}">
                <a16:creationId xmlns:a16="http://schemas.microsoft.com/office/drawing/2014/main" id="{0C9695D1-B802-4202-9C51-15E82CBB4871}"/>
              </a:ext>
            </a:extLst>
          </p:cNvPr>
          <p:cNvSpPr txBox="1"/>
          <p:nvPr/>
        </p:nvSpPr>
        <p:spPr>
          <a:xfrm>
            <a:off x="44875" y="3058123"/>
            <a:ext cx="876676" cy="369332"/>
          </a:xfrm>
          <a:prstGeom prst="rect">
            <a:avLst/>
          </a:prstGeom>
          <a:noFill/>
        </p:spPr>
        <p:txBody>
          <a:bodyPr wrap="square" rtlCol="0">
            <a:spAutoFit/>
          </a:bodyPr>
          <a:lstStyle/>
          <a:p>
            <a:r>
              <a:rPr lang="zh-CN" altLang="en-US" dirty="0"/>
              <a:t>输入</a:t>
            </a:r>
          </a:p>
        </p:txBody>
      </p:sp>
      <p:sp>
        <p:nvSpPr>
          <p:cNvPr id="20" name="AutoShape 9">
            <a:extLst>
              <a:ext uri="{FF2B5EF4-FFF2-40B4-BE49-F238E27FC236}">
                <a16:creationId xmlns:a16="http://schemas.microsoft.com/office/drawing/2014/main" id="{2565301A-926F-497D-87DD-8A406698584D}"/>
              </a:ext>
            </a:extLst>
          </p:cNvPr>
          <p:cNvSpPr>
            <a:spLocks noChangeArrowheads="1"/>
          </p:cNvSpPr>
          <p:nvPr/>
        </p:nvSpPr>
        <p:spPr bwMode="auto">
          <a:xfrm rot="10800000">
            <a:off x="1082238" y="6246869"/>
            <a:ext cx="288455" cy="473324"/>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5995D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方正粗黑宋简体" panose="02010600030101010101" charset="-122"/>
              <a:ea typeface="方正粗黑宋简体" panose="02010600030101010101" charset="-122"/>
            </a:endParaRPr>
          </a:p>
        </p:txBody>
      </p:sp>
      <p:sp>
        <p:nvSpPr>
          <p:cNvPr id="21" name="文本框 20">
            <a:extLst>
              <a:ext uri="{FF2B5EF4-FFF2-40B4-BE49-F238E27FC236}">
                <a16:creationId xmlns:a16="http://schemas.microsoft.com/office/drawing/2014/main" id="{8E989623-6CC2-4E6F-B228-442E8F64DA67}"/>
              </a:ext>
            </a:extLst>
          </p:cNvPr>
          <p:cNvSpPr txBox="1"/>
          <p:nvPr/>
        </p:nvSpPr>
        <p:spPr>
          <a:xfrm>
            <a:off x="44875" y="6272892"/>
            <a:ext cx="876676" cy="369332"/>
          </a:xfrm>
          <a:prstGeom prst="rect">
            <a:avLst/>
          </a:prstGeom>
          <a:noFill/>
        </p:spPr>
        <p:txBody>
          <a:bodyPr wrap="square" rtlCol="0">
            <a:spAutoFit/>
          </a:bodyPr>
          <a:lstStyle/>
          <a:p>
            <a:r>
              <a:rPr lang="zh-CN" altLang="en-US" dirty="0"/>
              <a:t>输出</a:t>
            </a:r>
          </a:p>
        </p:txBody>
      </p:sp>
      <p:pic>
        <p:nvPicPr>
          <p:cNvPr id="25" name="图片 24">
            <a:extLst>
              <a:ext uri="{FF2B5EF4-FFF2-40B4-BE49-F238E27FC236}">
                <a16:creationId xmlns:a16="http://schemas.microsoft.com/office/drawing/2014/main" id="{AC266EFE-D6E8-4A69-A7E7-FD62E6DAF604}"/>
              </a:ext>
            </a:extLst>
          </p:cNvPr>
          <p:cNvPicPr>
            <a:picLocks noChangeAspect="1"/>
          </p:cNvPicPr>
          <p:nvPr/>
        </p:nvPicPr>
        <p:blipFill>
          <a:blip r:embed="rId5"/>
          <a:stretch>
            <a:fillRect/>
          </a:stretch>
        </p:blipFill>
        <p:spPr>
          <a:xfrm>
            <a:off x="1581994" y="1657358"/>
            <a:ext cx="6865204" cy="5062835"/>
          </a:xfrm>
          <a:prstGeom prst="rect">
            <a:avLst/>
          </a:prstGeom>
        </p:spPr>
      </p:pic>
    </p:spTree>
    <p:extLst>
      <p:ext uri="{BB962C8B-B14F-4D97-AF65-F5344CB8AC3E}">
        <p14:creationId xmlns:p14="http://schemas.microsoft.com/office/powerpoint/2010/main" val="42587310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16B739E-AC46-4069-968D-C47767C01477}"/>
              </a:ext>
            </a:extLst>
          </p:cNvPr>
          <p:cNvSpPr>
            <a:spLocks noGrp="1"/>
          </p:cNvSpPr>
          <p:nvPr>
            <p:ph sz="quarter" idx="10"/>
          </p:nvPr>
        </p:nvSpPr>
        <p:spPr/>
        <p:txBody>
          <a:bodyPr/>
          <a:lstStyle/>
          <a:p>
            <a:r>
              <a:rPr lang="en-US" altLang="zh-CN" dirty="0" err="1"/>
              <a:t>ProjE</a:t>
            </a:r>
            <a:r>
              <a:rPr lang="zh-CN" altLang="en-US" dirty="0"/>
              <a:t>模型</a:t>
            </a:r>
            <a:r>
              <a:rPr lang="en-US" altLang="zh-CN" dirty="0"/>
              <a:t>-</a:t>
            </a:r>
            <a:r>
              <a:rPr lang="zh-CN" altLang="en-US" dirty="0"/>
              <a:t>参数学习</a:t>
            </a:r>
          </a:p>
          <a:p>
            <a:endParaRPr lang="zh-CN" altLang="en-US" dirty="0"/>
          </a:p>
        </p:txBody>
      </p:sp>
      <p:sp>
        <p:nvSpPr>
          <p:cNvPr id="3" name="文本占位符 2">
            <a:extLst>
              <a:ext uri="{FF2B5EF4-FFF2-40B4-BE49-F238E27FC236}">
                <a16:creationId xmlns:a16="http://schemas.microsoft.com/office/drawing/2014/main" id="{5C449D8F-6F56-4DD9-8005-06C3F38E0A64}"/>
              </a:ext>
            </a:extLst>
          </p:cNvPr>
          <p:cNvSpPr>
            <a:spLocks noGrp="1"/>
          </p:cNvSpPr>
          <p:nvPr>
            <p:ph type="body" sz="quarter" idx="12"/>
          </p:nvPr>
        </p:nvSpPr>
        <p:spPr/>
        <p:txBody>
          <a:bodyPr/>
          <a:lstStyle/>
          <a:p>
            <a:pPr marL="342900" indent="-342900">
              <a:buFont typeface="Wingdings" panose="05000000000000000000" pitchFamily="2" charset="2"/>
              <a:buChar char="Ø"/>
            </a:pPr>
            <a:r>
              <a:rPr lang="zh-CN" altLang="en-US" sz="2400" spc="75" dirty="0">
                <a:effectLst/>
                <a:latin typeface="Arial" panose="020B0604020202020204" pitchFamily="34" charset="0"/>
                <a:ea typeface="等线" panose="02010600030101010101" pitchFamily="2" charset="-122"/>
                <a:cs typeface="Arial" panose="020B0604020202020204" pitchFamily="34" charset="0"/>
              </a:rPr>
              <a:t>模型</a:t>
            </a:r>
            <a:r>
              <a:rPr lang="zh-CN" altLang="zh-CN" sz="2400" spc="75" dirty="0">
                <a:effectLst/>
                <a:latin typeface="Arial" panose="020B0604020202020204" pitchFamily="34" charset="0"/>
                <a:ea typeface="等线" panose="02010600030101010101" pitchFamily="2" charset="-122"/>
                <a:cs typeface="Arial" panose="020B0604020202020204" pitchFamily="34" charset="0"/>
              </a:rPr>
              <a:t>将</a:t>
            </a:r>
            <a:r>
              <a:rPr lang="en-US" altLang="zh-CN" sz="2400" spc="75" dirty="0">
                <a:effectLst/>
                <a:latin typeface="Arial" panose="020B0604020202020204" pitchFamily="34" charset="0"/>
                <a:ea typeface="等线" panose="02010600030101010101" pitchFamily="2" charset="-122"/>
              </a:rPr>
              <a:t>KGC</a:t>
            </a:r>
            <a:r>
              <a:rPr lang="zh-CN" altLang="zh-CN" sz="2400" spc="75" dirty="0">
                <a:effectLst/>
                <a:latin typeface="Arial" panose="020B0604020202020204" pitchFamily="34" charset="0"/>
                <a:ea typeface="等线" panose="02010600030101010101" pitchFamily="2" charset="-122"/>
                <a:cs typeface="Arial" panose="020B0604020202020204" pitchFamily="34" charset="0"/>
              </a:rPr>
              <a:t>问题视为一个</a:t>
            </a:r>
            <a:r>
              <a:rPr lang="zh-CN" altLang="en-US" sz="2400" spc="75" dirty="0">
                <a:effectLst/>
                <a:latin typeface="Arial" panose="020B0604020202020204" pitchFamily="34" charset="0"/>
                <a:ea typeface="等线" panose="02010600030101010101" pitchFamily="2" charset="-122"/>
                <a:cs typeface="Arial" panose="020B0604020202020204" pitchFamily="34" charset="0"/>
              </a:rPr>
              <a:t>实体</a:t>
            </a:r>
            <a:r>
              <a:rPr lang="zh-CN" altLang="zh-CN" sz="2400" spc="75" dirty="0">
                <a:effectLst/>
                <a:latin typeface="Arial" panose="020B0604020202020204" pitchFamily="34" charset="0"/>
                <a:ea typeface="等线" panose="02010600030101010101" pitchFamily="2" charset="-122"/>
                <a:cs typeface="Arial" panose="020B0604020202020204" pitchFamily="34" charset="0"/>
              </a:rPr>
              <a:t>排序任务</a:t>
            </a:r>
            <a:endParaRPr lang="zh-CN" altLang="en-US" dirty="0"/>
          </a:p>
        </p:txBody>
      </p:sp>
      <p:sp>
        <p:nvSpPr>
          <p:cNvPr id="5" name="文本框 4">
            <a:extLst>
              <a:ext uri="{FF2B5EF4-FFF2-40B4-BE49-F238E27FC236}">
                <a16:creationId xmlns:a16="http://schemas.microsoft.com/office/drawing/2014/main" id="{A1416256-88CC-4B36-A100-40EA7FE749D6}"/>
              </a:ext>
            </a:extLst>
          </p:cNvPr>
          <p:cNvSpPr txBox="1"/>
          <p:nvPr/>
        </p:nvSpPr>
        <p:spPr>
          <a:xfrm>
            <a:off x="6398100" y="1884034"/>
            <a:ext cx="5274310" cy="1200329"/>
          </a:xfrm>
          <a:prstGeom prst="rect">
            <a:avLst/>
          </a:prstGeom>
          <a:noFill/>
        </p:spPr>
        <p:txBody>
          <a:bodyPr wrap="square">
            <a:spAutoFit/>
          </a:bodyPr>
          <a:lstStyle/>
          <a:p>
            <a:r>
              <a:rPr lang="zh-CN" altLang="zh-CN" sz="1800" spc="75" dirty="0">
                <a:effectLst/>
                <a:latin typeface="Arial" panose="020B0604020202020204" pitchFamily="34" charset="0"/>
                <a:ea typeface="等线" panose="02010600030101010101" pitchFamily="2" charset="-122"/>
                <a:cs typeface="Arial" panose="020B0604020202020204" pitchFamily="34" charset="0"/>
              </a:rPr>
              <a:t>所有正候选</a:t>
            </a:r>
            <a:r>
              <a:rPr lang="zh-CN" altLang="en-US" sz="1800" spc="75" dirty="0">
                <a:effectLst/>
                <a:latin typeface="Arial" panose="020B0604020202020204" pitchFamily="34" charset="0"/>
                <a:ea typeface="等线" panose="02010600030101010101" pitchFamily="2" charset="-122"/>
                <a:cs typeface="Arial" panose="020B0604020202020204" pitchFamily="34" charset="0"/>
              </a:rPr>
              <a:t>排名</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都在负候选之前</a:t>
            </a:r>
            <a:r>
              <a:rPr lang="zh-CN" altLang="en-US" sz="1800" spc="75" dirty="0">
                <a:effectLst/>
                <a:latin typeface="Arial" panose="020B0604020202020204" pitchFamily="34" charset="0"/>
                <a:ea typeface="等线" panose="02010600030101010101" pitchFamily="2" charset="-122"/>
                <a:cs typeface="Arial" panose="020B0604020202020204" pitchFamily="34" charset="0"/>
              </a:rPr>
              <a:t>。（偏序关系）</a:t>
            </a:r>
            <a:endParaRPr lang="en-US" altLang="zh-CN" sz="1800" spc="75" dirty="0">
              <a:effectLst/>
              <a:latin typeface="Arial" panose="020B0604020202020204" pitchFamily="34" charset="0"/>
              <a:ea typeface="等线" panose="02010600030101010101" pitchFamily="2" charset="-122"/>
              <a:cs typeface="Arial" panose="020B0604020202020204" pitchFamily="34" charset="0"/>
            </a:endParaRPr>
          </a:p>
          <a:p>
            <a:r>
              <a:rPr lang="zh-CN" altLang="en-US" spc="75" dirty="0">
                <a:latin typeface="Arial" panose="020B0604020202020204" pitchFamily="34" charset="0"/>
                <a:ea typeface="等线" panose="02010600030101010101" pitchFamily="2" charset="-122"/>
                <a:cs typeface="Arial" panose="020B0604020202020204" pitchFamily="34" charset="0"/>
              </a:rPr>
              <a:t>正候选指候选实体</a:t>
            </a:r>
            <a:r>
              <a:rPr lang="en-US" altLang="zh-CN" spc="75" dirty="0">
                <a:latin typeface="Arial" panose="020B0604020202020204" pitchFamily="34" charset="0"/>
                <a:ea typeface="等线" panose="02010600030101010101" pitchFamily="2" charset="-122"/>
                <a:cs typeface="Arial" panose="020B0604020202020204" pitchFamily="34" charset="0"/>
              </a:rPr>
              <a:t>(E+)</a:t>
            </a:r>
            <a:r>
              <a:rPr lang="zh-CN" altLang="en-US" spc="75" dirty="0">
                <a:latin typeface="Arial" panose="020B0604020202020204" pitchFamily="34" charset="0"/>
                <a:ea typeface="等线" panose="02010600030101010101" pitchFamily="2" charset="-122"/>
                <a:cs typeface="Arial" panose="020B0604020202020204" pitchFamily="34" charset="0"/>
              </a:rPr>
              <a:t>与</a:t>
            </a:r>
            <a:r>
              <a:rPr lang="en-US" altLang="zh-CN" spc="75" dirty="0">
                <a:latin typeface="Arial" panose="020B0604020202020204" pitchFamily="34" charset="0"/>
                <a:ea typeface="等线" panose="02010600030101010101" pitchFamily="2" charset="-122"/>
                <a:cs typeface="Arial" panose="020B0604020202020204" pitchFamily="34" charset="0"/>
              </a:rPr>
              <a:t>(</a:t>
            </a:r>
            <a:r>
              <a:rPr lang="en-US" altLang="zh-CN" spc="75" dirty="0" err="1">
                <a:latin typeface="Arial" panose="020B0604020202020204" pitchFamily="34" charset="0"/>
                <a:ea typeface="等线" panose="02010600030101010101" pitchFamily="2" charset="-122"/>
                <a:cs typeface="Arial" panose="020B0604020202020204" pitchFamily="34" charset="0"/>
              </a:rPr>
              <a:t>h,r</a:t>
            </a:r>
            <a:r>
              <a:rPr lang="en-US" altLang="zh-CN" spc="75" dirty="0">
                <a:latin typeface="Arial" panose="020B0604020202020204" pitchFamily="34" charset="0"/>
                <a:ea typeface="等线" panose="02010600030101010101" pitchFamily="2" charset="-122"/>
                <a:cs typeface="Arial" panose="020B0604020202020204" pitchFamily="34" charset="0"/>
              </a:rPr>
              <a:t>)</a:t>
            </a:r>
            <a:r>
              <a:rPr lang="zh-CN" altLang="en-US" spc="75" dirty="0">
                <a:latin typeface="Arial" panose="020B0604020202020204" pitchFamily="34" charset="0"/>
                <a:ea typeface="等线" panose="02010600030101010101" pitchFamily="2" charset="-122"/>
                <a:cs typeface="Arial" panose="020B0604020202020204" pitchFamily="34" charset="0"/>
              </a:rPr>
              <a:t>构成三元组属于知识图谱。</a:t>
            </a:r>
            <a:endParaRPr lang="en-US" altLang="zh-CN" spc="75" dirty="0">
              <a:latin typeface="Arial" panose="020B0604020202020204" pitchFamily="34" charset="0"/>
              <a:ea typeface="等线" panose="02010600030101010101" pitchFamily="2" charset="-122"/>
              <a:cs typeface="Arial" panose="020B0604020202020204" pitchFamily="34" charset="0"/>
            </a:endParaRPr>
          </a:p>
          <a:p>
            <a:r>
              <a:rPr lang="zh-CN" altLang="en-US" spc="75" dirty="0">
                <a:latin typeface="Arial" panose="020B0604020202020204" pitchFamily="34" charset="0"/>
                <a:ea typeface="等线" panose="02010600030101010101" pitchFamily="2" charset="-122"/>
                <a:cs typeface="Arial" panose="020B0604020202020204" pitchFamily="34" charset="0"/>
              </a:rPr>
              <a:t>负候选指不能构成知识图谱三元组。</a:t>
            </a:r>
            <a:endParaRPr lang="zh-CN" altLang="en-US" dirty="0"/>
          </a:p>
        </p:txBody>
      </p:sp>
      <p:pic>
        <p:nvPicPr>
          <p:cNvPr id="6" name="图片 5">
            <a:extLst>
              <a:ext uri="{FF2B5EF4-FFF2-40B4-BE49-F238E27FC236}">
                <a16:creationId xmlns:a16="http://schemas.microsoft.com/office/drawing/2014/main" id="{6C942D1D-5633-462E-A3B7-C05EA38C5B7A}"/>
              </a:ext>
            </a:extLst>
          </p:cNvPr>
          <p:cNvPicPr>
            <a:picLocks noChangeAspect="1"/>
          </p:cNvPicPr>
          <p:nvPr/>
        </p:nvPicPr>
        <p:blipFill>
          <a:blip r:embed="rId3"/>
          <a:stretch>
            <a:fillRect/>
          </a:stretch>
        </p:blipFill>
        <p:spPr>
          <a:xfrm>
            <a:off x="926464" y="1987550"/>
            <a:ext cx="5274310" cy="1441450"/>
          </a:xfrm>
          <a:prstGeom prst="rect">
            <a:avLst/>
          </a:prstGeom>
        </p:spPr>
      </p:pic>
      <p:sp>
        <p:nvSpPr>
          <p:cNvPr id="10" name="文本框 9">
            <a:extLst>
              <a:ext uri="{FF2B5EF4-FFF2-40B4-BE49-F238E27FC236}">
                <a16:creationId xmlns:a16="http://schemas.microsoft.com/office/drawing/2014/main" id="{FFBA2A20-1474-4329-AED7-3E6E5549EB7C}"/>
              </a:ext>
            </a:extLst>
          </p:cNvPr>
          <p:cNvSpPr txBox="1"/>
          <p:nvPr/>
        </p:nvSpPr>
        <p:spPr>
          <a:xfrm>
            <a:off x="867741" y="4609084"/>
            <a:ext cx="10029558" cy="369332"/>
          </a:xfrm>
          <a:prstGeom prst="rect">
            <a:avLst/>
          </a:prstGeom>
          <a:noFill/>
        </p:spPr>
        <p:txBody>
          <a:bodyPr wrap="square">
            <a:spAutoFit/>
          </a:bodyPr>
          <a:lstStyle/>
          <a:p>
            <a:r>
              <a:rPr lang="en-US" altLang="zh-CN" dirty="0" err="1"/>
              <a:t>ProjE</a:t>
            </a:r>
            <a:r>
              <a:rPr lang="zh-CN" altLang="en-US" dirty="0"/>
              <a:t>使用排序学习的单点法（Pointwise Approach）、和列表法（Listwise Approach）</a:t>
            </a:r>
          </a:p>
        </p:txBody>
      </p:sp>
      <p:sp>
        <p:nvSpPr>
          <p:cNvPr id="18" name="文本框 17">
            <a:extLst>
              <a:ext uri="{FF2B5EF4-FFF2-40B4-BE49-F238E27FC236}">
                <a16:creationId xmlns:a16="http://schemas.microsoft.com/office/drawing/2014/main" id="{4F85DEE6-4D20-4C7A-87FB-845C836FF0CC}"/>
              </a:ext>
            </a:extLst>
          </p:cNvPr>
          <p:cNvSpPr txBox="1"/>
          <p:nvPr/>
        </p:nvSpPr>
        <p:spPr>
          <a:xfrm>
            <a:off x="870603" y="3624781"/>
            <a:ext cx="6094602" cy="369332"/>
          </a:xfrm>
          <a:prstGeom prst="rect">
            <a:avLst/>
          </a:prstGeom>
          <a:noFill/>
        </p:spPr>
        <p:txBody>
          <a:bodyPr wrap="square">
            <a:spAutoFit/>
          </a:bodyPr>
          <a:lstStyle/>
          <a:p>
            <a:r>
              <a:rPr lang="zh-CN" altLang="en-US" b="0" i="0" dirty="0">
                <a:solidFill>
                  <a:srgbClr val="333333"/>
                </a:solidFill>
                <a:effectLst/>
                <a:latin typeface="-apple-system"/>
              </a:rPr>
              <a:t>排序问题也是信息检索领域的基本问题之一。</a:t>
            </a:r>
            <a:endParaRPr lang="zh-CN" altLang="en-US" dirty="0"/>
          </a:p>
        </p:txBody>
      </p:sp>
      <p:sp>
        <p:nvSpPr>
          <p:cNvPr id="22" name="文本框 21">
            <a:extLst>
              <a:ext uri="{FF2B5EF4-FFF2-40B4-BE49-F238E27FC236}">
                <a16:creationId xmlns:a16="http://schemas.microsoft.com/office/drawing/2014/main" id="{7E0F5133-3CDE-401B-A9E1-636D25D41349}"/>
              </a:ext>
            </a:extLst>
          </p:cNvPr>
          <p:cNvSpPr txBox="1"/>
          <p:nvPr/>
        </p:nvSpPr>
        <p:spPr>
          <a:xfrm>
            <a:off x="867741" y="4118723"/>
            <a:ext cx="6097464" cy="369332"/>
          </a:xfrm>
          <a:prstGeom prst="rect">
            <a:avLst/>
          </a:prstGeom>
          <a:noFill/>
        </p:spPr>
        <p:txBody>
          <a:bodyPr wrap="square">
            <a:spAutoFit/>
          </a:bodyPr>
          <a:lstStyle/>
          <a:p>
            <a:r>
              <a:rPr lang="zh-CN" altLang="en-US" b="0" i="0" dirty="0">
                <a:solidFill>
                  <a:srgbClr val="333333"/>
                </a:solidFill>
                <a:effectLst/>
                <a:latin typeface="-apple-system"/>
              </a:rPr>
              <a:t>排序学习</a:t>
            </a:r>
            <a:r>
              <a:rPr lang="zh-CN" altLang="en-US" dirty="0">
                <a:solidFill>
                  <a:srgbClr val="333333"/>
                </a:solidFill>
                <a:latin typeface="-apple-system"/>
              </a:rPr>
              <a:t>主要技术：</a:t>
            </a:r>
            <a:r>
              <a:rPr lang="en-US" altLang="zh-CN" b="0" i="0" dirty="0">
                <a:solidFill>
                  <a:srgbClr val="333333"/>
                </a:solidFill>
                <a:effectLst/>
                <a:latin typeface="Microsoft Yahei" panose="020B0503020204020204" pitchFamily="34" charset="-122"/>
                <a:ea typeface="Microsoft Yahei" panose="020B0503020204020204" pitchFamily="34" charset="-122"/>
              </a:rPr>
              <a:t>learning2rank</a:t>
            </a:r>
            <a:endParaRPr lang="zh-CN" altLang="en-US" dirty="0"/>
          </a:p>
        </p:txBody>
      </p:sp>
      <p:sp>
        <p:nvSpPr>
          <p:cNvPr id="23" name="文本框 22">
            <a:extLst>
              <a:ext uri="{FF2B5EF4-FFF2-40B4-BE49-F238E27FC236}">
                <a16:creationId xmlns:a16="http://schemas.microsoft.com/office/drawing/2014/main" id="{69476AB0-B2B8-458F-A794-F25339E6A087}"/>
              </a:ext>
            </a:extLst>
          </p:cNvPr>
          <p:cNvSpPr txBox="1"/>
          <p:nvPr/>
        </p:nvSpPr>
        <p:spPr>
          <a:xfrm>
            <a:off x="926464" y="5134708"/>
            <a:ext cx="9756190" cy="369332"/>
          </a:xfrm>
          <a:prstGeom prst="rect">
            <a:avLst/>
          </a:prstGeom>
          <a:noFill/>
        </p:spPr>
        <p:txBody>
          <a:bodyPr wrap="square" rtlCol="0">
            <a:spAutoFit/>
          </a:bodyPr>
          <a:lstStyle/>
          <a:p>
            <a:r>
              <a:rPr lang="en-US" altLang="zh-CN" sz="1800" spc="75" dirty="0" err="1">
                <a:effectLst/>
                <a:latin typeface="Arial" panose="020B0604020202020204" pitchFamily="34" charset="0"/>
                <a:ea typeface="等线" panose="02010600030101010101" pitchFamily="2" charset="-122"/>
              </a:rPr>
              <a:t>TransE</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a:t>
            </a:r>
            <a:r>
              <a:rPr lang="en-US" altLang="zh-CN" sz="1800" spc="75" dirty="0" err="1">
                <a:effectLst/>
                <a:latin typeface="Arial" panose="020B0604020202020204" pitchFamily="34" charset="0"/>
                <a:ea typeface="等线" panose="02010600030101010101" pitchFamily="2" charset="-122"/>
              </a:rPr>
              <a:t>TransR</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a:t>
            </a:r>
            <a:r>
              <a:rPr lang="en-US" altLang="zh-CN" sz="1800" spc="75" dirty="0" err="1">
                <a:effectLst/>
                <a:latin typeface="Arial" panose="020B0604020202020204" pitchFamily="34" charset="0"/>
                <a:ea typeface="等线" panose="02010600030101010101" pitchFamily="2" charset="-122"/>
              </a:rPr>
              <a:t>TransH</a:t>
            </a:r>
            <a:r>
              <a:rPr lang="zh-CN" altLang="en-US" sz="1800" spc="75" dirty="0">
                <a:effectLst/>
                <a:latin typeface="Arial" panose="020B0604020202020204" pitchFamily="34" charset="0"/>
                <a:ea typeface="等线" panose="02010600030101010101" pitchFamily="2" charset="-122"/>
              </a:rPr>
              <a:t>方法虽然用了成对法</a:t>
            </a:r>
            <a:r>
              <a:rPr lang="en-US" altLang="zh-CN" sz="1800" spc="75" dirty="0">
                <a:effectLst/>
                <a:latin typeface="Arial" panose="020B0604020202020204" pitchFamily="34" charset="0"/>
                <a:ea typeface="等线" panose="02010600030101010101" pitchFamily="2" charset="-122"/>
              </a:rPr>
              <a:t>(pairwise)</a:t>
            </a:r>
            <a:r>
              <a:rPr lang="zh-CN" altLang="en-US" sz="1800" spc="75" dirty="0">
                <a:effectLst/>
                <a:latin typeface="Arial" panose="020B0604020202020204" pitchFamily="34" charset="0"/>
                <a:ea typeface="等线" panose="02010600030101010101" pitchFamily="2" charset="-122"/>
              </a:rPr>
              <a:t>，但部署时本质上还是</a:t>
            </a:r>
            <a:r>
              <a:rPr lang="en-US" altLang="zh-CN" sz="1800" spc="75" dirty="0">
                <a:effectLst/>
                <a:latin typeface="Arial" panose="020B0604020202020204" pitchFamily="34" charset="0"/>
                <a:ea typeface="等线" panose="02010600030101010101" pitchFamily="2" charset="-122"/>
              </a:rPr>
              <a:t>pointwise</a:t>
            </a:r>
            <a:r>
              <a:rPr lang="zh-CN" altLang="en-US" sz="1800" spc="75" dirty="0">
                <a:effectLst/>
                <a:latin typeface="Arial" panose="020B0604020202020204" pitchFamily="34" charset="0"/>
                <a:ea typeface="等线" panose="02010600030101010101" pitchFamily="2" charset="-122"/>
              </a:rPr>
              <a:t>。</a:t>
            </a:r>
            <a:endParaRPr lang="zh-CN" altLang="en-US" dirty="0"/>
          </a:p>
        </p:txBody>
      </p:sp>
    </p:spTree>
    <p:extLst>
      <p:ext uri="{BB962C8B-B14F-4D97-AF65-F5344CB8AC3E}">
        <p14:creationId xmlns:p14="http://schemas.microsoft.com/office/powerpoint/2010/main" val="24483386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C6AEC17-F10B-48C9-A1E4-EDCE66186335}"/>
              </a:ext>
            </a:extLst>
          </p:cNvPr>
          <p:cNvSpPr>
            <a:spLocks noGrp="1"/>
          </p:cNvSpPr>
          <p:nvPr>
            <p:ph sz="quarter" idx="10"/>
          </p:nvPr>
        </p:nvSpPr>
        <p:spPr/>
        <p:txBody>
          <a:bodyPr/>
          <a:lstStyle/>
          <a:p>
            <a:r>
              <a:rPr lang="en-US" altLang="zh-CN" dirty="0" err="1"/>
              <a:t>ProjE</a:t>
            </a:r>
            <a:r>
              <a:rPr lang="zh-CN" altLang="en-US" dirty="0"/>
              <a:t>模型</a:t>
            </a:r>
            <a:r>
              <a:rPr lang="en-US" altLang="zh-CN" dirty="0"/>
              <a:t>-</a:t>
            </a:r>
            <a:r>
              <a:rPr lang="zh-CN" altLang="en-US" dirty="0"/>
              <a:t>参数学习</a:t>
            </a:r>
          </a:p>
          <a:p>
            <a:endParaRPr lang="zh-CN" altLang="en-US" dirty="0"/>
          </a:p>
        </p:txBody>
      </p:sp>
      <p:sp>
        <p:nvSpPr>
          <p:cNvPr id="4" name="文本框 3">
            <a:extLst>
              <a:ext uri="{FF2B5EF4-FFF2-40B4-BE49-F238E27FC236}">
                <a16:creationId xmlns:a16="http://schemas.microsoft.com/office/drawing/2014/main" id="{4040D46C-0F53-41E4-AAA4-A442183E4D8F}"/>
              </a:ext>
            </a:extLst>
          </p:cNvPr>
          <p:cNvSpPr txBox="1"/>
          <p:nvPr/>
        </p:nvSpPr>
        <p:spPr>
          <a:xfrm>
            <a:off x="531812" y="1558735"/>
            <a:ext cx="5013312" cy="1477328"/>
          </a:xfrm>
          <a:prstGeom prst="rect">
            <a:avLst/>
          </a:prstGeom>
          <a:noFill/>
        </p:spPr>
        <p:txBody>
          <a:bodyPr wrap="square">
            <a:spAutoFit/>
          </a:bodyPr>
          <a:lstStyle/>
          <a:p>
            <a:r>
              <a:rPr lang="zh-CN" altLang="en-US" dirty="0"/>
              <a:t>单点法：</a:t>
            </a:r>
            <a:endParaRPr lang="en-US" altLang="zh-CN" dirty="0"/>
          </a:p>
          <a:p>
            <a:r>
              <a:rPr lang="zh-CN" altLang="en-US" dirty="0"/>
              <a:t>多分类问题</a:t>
            </a:r>
            <a:endParaRPr lang="en-US" altLang="zh-CN" dirty="0"/>
          </a:p>
          <a:p>
            <a:r>
              <a:rPr lang="zh-CN" altLang="en-US" dirty="0"/>
              <a:t>候选实体被归为某个类别，</a:t>
            </a:r>
            <a:endParaRPr lang="en-US" altLang="zh-CN" dirty="0"/>
          </a:p>
          <a:p>
            <a:r>
              <a:rPr lang="zh-CN" altLang="en-US" dirty="0"/>
              <a:t>训练时单独计算每个实体相关度分数，</a:t>
            </a:r>
            <a:endParaRPr lang="en-US" altLang="zh-CN" dirty="0"/>
          </a:p>
          <a:p>
            <a:r>
              <a:rPr lang="zh-CN" altLang="en-US" dirty="0"/>
              <a:t>交叉熵损失优化。</a:t>
            </a:r>
          </a:p>
        </p:txBody>
      </p:sp>
      <p:sp>
        <p:nvSpPr>
          <p:cNvPr id="5" name="文本框 4">
            <a:extLst>
              <a:ext uri="{FF2B5EF4-FFF2-40B4-BE49-F238E27FC236}">
                <a16:creationId xmlns:a16="http://schemas.microsoft.com/office/drawing/2014/main" id="{52FAFD1B-5717-4D6E-B96C-F7D1A172D431}"/>
              </a:ext>
            </a:extLst>
          </p:cNvPr>
          <p:cNvSpPr txBox="1"/>
          <p:nvPr/>
        </p:nvSpPr>
        <p:spPr>
          <a:xfrm>
            <a:off x="6274964" y="1558735"/>
            <a:ext cx="4626952" cy="1200329"/>
          </a:xfrm>
          <a:prstGeom prst="rect">
            <a:avLst/>
          </a:prstGeom>
          <a:noFill/>
        </p:spPr>
        <p:txBody>
          <a:bodyPr wrap="square">
            <a:spAutoFit/>
          </a:bodyPr>
          <a:lstStyle/>
          <a:p>
            <a:r>
              <a:rPr lang="zh-CN" altLang="en-US" dirty="0"/>
              <a:t>列表法：</a:t>
            </a:r>
            <a:endParaRPr lang="en-US" altLang="zh-CN" dirty="0"/>
          </a:p>
          <a:p>
            <a:r>
              <a:rPr lang="zh-CN" altLang="en-US" dirty="0"/>
              <a:t>训练时将所有候选实体做为一个训练实例来得到最优评分函数。训练候选间的排名。</a:t>
            </a:r>
            <a:endParaRPr lang="en-US" altLang="zh-CN" dirty="0"/>
          </a:p>
          <a:p>
            <a:r>
              <a:rPr lang="zh-CN" altLang="en-US" dirty="0"/>
              <a:t>也就是会说</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整体优化排名得分</a:t>
            </a:r>
            <a:r>
              <a:rPr lang="zh-CN" altLang="en-US" sz="1800" spc="75" dirty="0">
                <a:effectLst/>
                <a:latin typeface="Arial" panose="020B0604020202020204" pitchFamily="34" charset="0"/>
                <a:ea typeface="等线" panose="02010600030101010101" pitchFamily="2" charset="-122"/>
                <a:cs typeface="Arial" panose="020B0604020202020204" pitchFamily="34" charset="0"/>
              </a:rPr>
              <a:t>函数</a:t>
            </a:r>
            <a:r>
              <a:rPr lang="en-US" altLang="zh-CN" sz="1800" spc="75" dirty="0">
                <a:effectLst/>
                <a:latin typeface="Arial" panose="020B0604020202020204" pitchFamily="34" charset="0"/>
                <a:ea typeface="等线" panose="02010600030101010101" pitchFamily="2" charset="-122"/>
                <a:cs typeface="Arial" panose="020B0604020202020204" pitchFamily="34" charset="0"/>
              </a:rPr>
              <a:t>h</a:t>
            </a:r>
            <a:r>
              <a:rPr lang="zh-CN" altLang="en-US" sz="1800" spc="75" dirty="0">
                <a:effectLst/>
                <a:latin typeface="Arial" panose="020B0604020202020204" pitchFamily="34" charset="0"/>
                <a:ea typeface="等线" panose="02010600030101010101" pitchFamily="2" charset="-122"/>
                <a:cs typeface="Arial" panose="020B0604020202020204" pitchFamily="34" charset="0"/>
              </a:rPr>
              <a:t>。</a:t>
            </a:r>
            <a:endParaRPr lang="zh-CN" altLang="en-US" dirty="0"/>
          </a:p>
        </p:txBody>
      </p:sp>
      <p:pic>
        <p:nvPicPr>
          <p:cNvPr id="9" name="图片 8">
            <a:extLst>
              <a:ext uri="{FF2B5EF4-FFF2-40B4-BE49-F238E27FC236}">
                <a16:creationId xmlns:a16="http://schemas.microsoft.com/office/drawing/2014/main" id="{6F8D10CA-AD93-4B55-A912-F21D999561F4}"/>
              </a:ext>
            </a:extLst>
          </p:cNvPr>
          <p:cNvPicPr>
            <a:picLocks noChangeAspect="1"/>
          </p:cNvPicPr>
          <p:nvPr/>
        </p:nvPicPr>
        <p:blipFill>
          <a:blip r:embed="rId3"/>
          <a:stretch>
            <a:fillRect/>
          </a:stretch>
        </p:blipFill>
        <p:spPr>
          <a:xfrm>
            <a:off x="668663" y="3195292"/>
            <a:ext cx="3279084" cy="2372947"/>
          </a:xfrm>
          <a:prstGeom prst="rect">
            <a:avLst/>
          </a:prstGeom>
        </p:spPr>
      </p:pic>
      <p:pic>
        <p:nvPicPr>
          <p:cNvPr id="11" name="图片 10">
            <a:extLst>
              <a:ext uri="{FF2B5EF4-FFF2-40B4-BE49-F238E27FC236}">
                <a16:creationId xmlns:a16="http://schemas.microsoft.com/office/drawing/2014/main" id="{178FA472-B3C9-4CC4-AD34-2172869E166F}"/>
              </a:ext>
            </a:extLst>
          </p:cNvPr>
          <p:cNvPicPr>
            <a:picLocks noChangeAspect="1"/>
          </p:cNvPicPr>
          <p:nvPr/>
        </p:nvPicPr>
        <p:blipFill>
          <a:blip r:embed="rId4"/>
          <a:stretch>
            <a:fillRect/>
          </a:stretch>
        </p:blipFill>
        <p:spPr>
          <a:xfrm>
            <a:off x="6274965" y="3267655"/>
            <a:ext cx="2825074" cy="2245934"/>
          </a:xfrm>
          <a:prstGeom prst="rect">
            <a:avLst/>
          </a:prstGeom>
        </p:spPr>
      </p:pic>
    </p:spTree>
    <p:extLst>
      <p:ext uri="{BB962C8B-B14F-4D97-AF65-F5344CB8AC3E}">
        <p14:creationId xmlns:p14="http://schemas.microsoft.com/office/powerpoint/2010/main" val="54342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基于规则的推理</a:t>
            </a:r>
          </a:p>
        </p:txBody>
      </p:sp>
      <p:sp>
        <p:nvSpPr>
          <p:cNvPr id="2" name="文本框 1">
            <a:extLst>
              <a:ext uri="{FF2B5EF4-FFF2-40B4-BE49-F238E27FC236}">
                <a16:creationId xmlns:a16="http://schemas.microsoft.com/office/drawing/2014/main" id="{5FA312A8-C8DA-44A7-BD22-E9C2BDFDA651}"/>
              </a:ext>
            </a:extLst>
          </p:cNvPr>
          <p:cNvSpPr txBox="1"/>
          <p:nvPr/>
        </p:nvSpPr>
        <p:spPr>
          <a:xfrm>
            <a:off x="1075364" y="1229249"/>
            <a:ext cx="10477849" cy="5262979"/>
          </a:xfrm>
          <a:prstGeom prst="rect">
            <a:avLst/>
          </a:prstGeom>
          <a:noFill/>
        </p:spPr>
        <p:txBody>
          <a:bodyPr wrap="square" rtlCol="0">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介绍规则：规则一般包括两个部分，规则头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head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和规则主体</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body</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形式为：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rule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head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body</a:t>
            </a: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有规则的主体信息可以推出规则头的信息</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规则头由一个二元的原子构成，原子就是包含变量的元组；规则主体一般包括一系列的原子构成。</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isFatherOf</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f,c</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ismotherOf</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m,c</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marriedTo</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m,f</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IsFatherOf</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(X,Z)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hasWife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(X,Y) ^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hasChild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(Y,Z) ^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usedDivocied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(X) ^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usedDivocied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rule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head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body</a:t>
            </a:r>
            <a:r>
              <a:rPr lang="en-US" altLang="zh-CN" sz="1800" kern="100" baseline="300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 body</a:t>
            </a:r>
            <a:r>
              <a:rPr lang="en-US" altLang="zh-CN" sz="1800" kern="100" baseline="30000" dirty="0">
                <a:effectLst/>
                <a:latin typeface="等线" panose="02010600030101010101" pitchFamily="2" charset="-122"/>
                <a:ea typeface="等线" panose="02010600030101010101" pitchFamily="2" charset="-122"/>
                <a:cs typeface="Times New Roman" panose="02020603050405020304" pitchFamily="18" charset="0"/>
              </a:rPr>
              <a:t>-</a:t>
            </a:r>
          </a:p>
          <a:p>
            <a:pPr algn="just"/>
            <a:endParaRPr lang="en-US" altLang="zh-CN" sz="1800" kern="100" baseline="300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以</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肯定形式出现的原子的逻辑集合，</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以</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否定形式</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出现的原子的逻辑集合</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800" dirty="0">
                <a:effectLst/>
                <a:ea typeface="等线" panose="02010600030101010101" pitchFamily="2" charset="-122"/>
                <a:cs typeface="Times New Roman" panose="02020603050405020304" pitchFamily="18" charset="0"/>
              </a:rPr>
              <a:t>如果规则主体之中只包含肯定形式出现的原子而没有否定形式的原子，称这样的规则为霍恩规则（</a:t>
            </a:r>
            <a:r>
              <a:rPr lang="en-US" altLang="zh-CN" sz="1800" dirty="0">
                <a:effectLst/>
                <a:ea typeface="等线" panose="02010600030101010101" pitchFamily="2" charset="-122"/>
                <a:cs typeface="Times New Roman" panose="02020603050405020304" pitchFamily="18" charset="0"/>
              </a:rPr>
              <a:t>horn rule</a:t>
            </a:r>
            <a:r>
              <a:rPr lang="zh-CN" altLang="zh-CN" sz="1800" dirty="0">
                <a:effectLst/>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1121540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0A87556-9B05-4C2A-A7F3-03465F1837FF}"/>
              </a:ext>
            </a:extLst>
          </p:cNvPr>
          <p:cNvSpPr>
            <a:spLocks noGrp="1"/>
          </p:cNvSpPr>
          <p:nvPr>
            <p:ph sz="quarter" idx="10"/>
          </p:nvPr>
        </p:nvSpPr>
        <p:spPr/>
        <p:txBody>
          <a:bodyPr/>
          <a:lstStyle/>
          <a:p>
            <a:r>
              <a:rPr lang="en-US" altLang="zh-CN" dirty="0" err="1"/>
              <a:t>ProjE</a:t>
            </a:r>
            <a:r>
              <a:rPr lang="zh-CN" altLang="en-US" dirty="0"/>
              <a:t>模型</a:t>
            </a:r>
            <a:r>
              <a:rPr lang="en-US" altLang="zh-CN" dirty="0"/>
              <a:t>-</a:t>
            </a:r>
            <a:r>
              <a:rPr lang="zh-CN" altLang="en-US" dirty="0"/>
              <a:t>参数学习</a:t>
            </a:r>
          </a:p>
          <a:p>
            <a:endParaRPr lang="zh-CN" altLang="en-US" dirty="0"/>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0356C8AE-A3B6-412C-A9A4-1E17F36D2EC2}"/>
                  </a:ext>
                </a:extLst>
              </p:cNvPr>
              <p:cNvSpPr txBox="1">
                <a:spLocks noGrp="1"/>
              </p:cNvSpPr>
              <p:nvPr>
                <p:ph type="body" sz="quarter" idx="12"/>
              </p:nvPr>
            </p:nvSpPr>
            <p:spPr>
              <a:xfrm>
                <a:off x="531813" y="1298575"/>
                <a:ext cx="11337925" cy="1563057"/>
              </a:xfrm>
              <a:prstGeom prst="rect">
                <a:avLst/>
              </a:prstGeom>
              <a:noFill/>
            </p:spPr>
            <p:txBody>
              <a:bodyPr wrap="square">
                <a:spAutoFit/>
              </a:bodyPr>
              <a:lstStyle/>
              <a:p>
                <a:pPr marL="285750" indent="-285750">
                  <a:buFont typeface="Wingdings" panose="05000000000000000000" pitchFamily="2" charset="2"/>
                  <a:buChar char="Ø"/>
                </a:pPr>
                <a:r>
                  <a:rPr lang="zh-CN" altLang="en-US" dirty="0"/>
                  <a:t>设置</a:t>
                </a:r>
                <a:endParaRPr lang="en-US" altLang="zh-CN" dirty="0"/>
              </a:p>
              <a:p>
                <a:r>
                  <a:rPr lang="zh-CN" altLang="en-US" dirty="0"/>
                  <a:t>定义</a:t>
                </a:r>
                <a:r>
                  <a:rPr lang="zh-CN" altLang="zh-CN" dirty="0"/>
                  <a:t>二进制标签向量</a:t>
                </a:r>
                <a:r>
                  <a:rPr lang="en-US" altLang="zh-CN" dirty="0"/>
                  <a:t>y</a:t>
                </a:r>
                <a:r>
                  <a:rPr lang="zh-CN" altLang="zh-CN" dirty="0"/>
                  <a:t>∈</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𝑅</m:t>
                        </m:r>
                      </m:e>
                      <m:sub>
                        <m:r>
                          <m:rPr>
                            <m:sty m:val="p"/>
                          </m:rPr>
                          <a:rPr lang="en-US" altLang="zh-CN">
                            <a:latin typeface="Cambria Math" panose="02040503050406030204" pitchFamily="18" charset="0"/>
                          </a:rPr>
                          <m:t>s</m:t>
                        </m:r>
                      </m:sub>
                    </m:sSub>
                  </m:oMath>
                </a14:m>
                <a:r>
                  <a:rPr lang="zh-CN" altLang="zh-CN" dirty="0"/>
                  <a:t>，</a:t>
                </a:r>
                <a:r>
                  <a:rPr lang="zh-CN" altLang="en-US" dirty="0"/>
                  <a:t>定义正候选实体的标签为 </a:t>
                </a:r>
                <a:r>
                  <a:rPr lang="en-US" altLang="zh-CN" dirty="0"/>
                  <a:t>1</a:t>
                </a:r>
                <a:r>
                  <a:rPr lang="zh-CN" altLang="en-US" dirty="0"/>
                  <a:t>，负候选的标签为 </a:t>
                </a:r>
                <a:r>
                  <a:rPr lang="en-US" altLang="zh-CN" dirty="0"/>
                  <a:t>0</a:t>
                </a:r>
                <a:r>
                  <a:rPr lang="zh-CN" altLang="en-US" dirty="0"/>
                  <a:t>。</a:t>
                </a:r>
                <a:endParaRPr lang="en-US" altLang="zh-CN" dirty="0"/>
              </a:p>
              <a:p>
                <a:r>
                  <a:rPr lang="zh-CN" altLang="en-US" dirty="0"/>
                  <a:t>目标：最大化得分向量 </a:t>
                </a:r>
                <a:r>
                  <a:rPr lang="en-US" altLang="zh-CN" dirty="0"/>
                  <a:t>h(</a:t>
                </a:r>
                <a:r>
                  <a:rPr lang="en-US" altLang="zh-CN" dirty="0" err="1"/>
                  <a:t>e,r</a:t>
                </a:r>
                <a:r>
                  <a:rPr lang="en-US" altLang="zh-CN" dirty="0"/>
                  <a:t>) </a:t>
                </a:r>
                <a:r>
                  <a:rPr lang="zh-CN" altLang="en-US" dirty="0"/>
                  <a:t>和二值的标签向量之间的似然。</a:t>
                </a:r>
              </a:p>
            </p:txBody>
          </p:sp>
        </mc:Choice>
        <mc:Fallback xmlns="">
          <p:sp>
            <p:nvSpPr>
              <p:cNvPr id="4" name="文本占位符 3">
                <a:extLst>
                  <a:ext uri="{FF2B5EF4-FFF2-40B4-BE49-F238E27FC236}">
                    <a16:creationId xmlns:a16="http://schemas.microsoft.com/office/drawing/2014/main" id="{0356C8AE-A3B6-412C-A9A4-1E17F36D2EC2}"/>
                  </a:ext>
                </a:extLst>
              </p:cNvPr>
              <p:cNvSpPr txBox="1">
                <a:spLocks noGrp="1" noRot="1" noChangeAspect="1" noMove="1" noResize="1" noEditPoints="1" noAdjustHandles="1" noChangeArrowheads="1" noChangeShapeType="1" noTextEdit="1"/>
              </p:cNvSpPr>
              <p:nvPr>
                <p:ph type="body" sz="quarter" idx="12"/>
              </p:nvPr>
            </p:nvSpPr>
            <p:spPr>
              <a:xfrm>
                <a:off x="531813" y="1298575"/>
                <a:ext cx="11337925" cy="1563057"/>
              </a:xfrm>
              <a:prstGeom prst="rect">
                <a:avLst/>
              </a:prstGeom>
              <a:blipFill>
                <a:blip r:embed="rId3"/>
                <a:stretch>
                  <a:fillRect l="-806" t="-1563" b="-82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30015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69595E6-A15D-4929-BB99-1B549FEA3BA0}"/>
              </a:ext>
            </a:extLst>
          </p:cNvPr>
          <p:cNvSpPr>
            <a:spLocks noGrp="1"/>
          </p:cNvSpPr>
          <p:nvPr>
            <p:ph sz="quarter" idx="10"/>
          </p:nvPr>
        </p:nvSpPr>
        <p:spPr/>
        <p:txBody>
          <a:bodyPr/>
          <a:lstStyle/>
          <a:p>
            <a:r>
              <a:rPr lang="en-US" altLang="zh-CN" dirty="0" err="1"/>
              <a:t>ProjE</a:t>
            </a:r>
            <a:r>
              <a:rPr lang="zh-CN" altLang="en-US" dirty="0"/>
              <a:t>模型</a:t>
            </a:r>
            <a:r>
              <a:rPr lang="en-US" altLang="zh-CN" dirty="0"/>
              <a:t>-</a:t>
            </a:r>
            <a:r>
              <a:rPr lang="zh-CN" altLang="en-US" dirty="0"/>
              <a:t>参数学习</a:t>
            </a:r>
          </a:p>
          <a:p>
            <a:endParaRPr lang="zh-CN" altLang="en-US" dirty="0"/>
          </a:p>
        </p:txBody>
      </p:sp>
      <p:sp>
        <p:nvSpPr>
          <p:cNvPr id="3" name="文本占位符 2">
            <a:extLst>
              <a:ext uri="{FF2B5EF4-FFF2-40B4-BE49-F238E27FC236}">
                <a16:creationId xmlns:a16="http://schemas.microsoft.com/office/drawing/2014/main" id="{D4A6D6AD-218F-400E-BCA0-CFCCE4B40789}"/>
              </a:ext>
            </a:extLst>
          </p:cNvPr>
          <p:cNvSpPr>
            <a:spLocks noGrp="1"/>
          </p:cNvSpPr>
          <p:nvPr>
            <p:ph type="body" sz="quarter" idx="12"/>
          </p:nvPr>
        </p:nvSpPr>
        <p:spPr/>
        <p:txBody>
          <a:bodyPr/>
          <a:lstStyle/>
          <a:p>
            <a:pPr marL="342900" indent="-342900">
              <a:buFont typeface="Wingdings" panose="05000000000000000000" pitchFamily="2" charset="2"/>
              <a:buChar char="Ø"/>
            </a:pPr>
            <a:r>
              <a:rPr lang="en-US" altLang="zh-CN" sz="2400" spc="75" dirty="0" err="1">
                <a:effectLst/>
                <a:latin typeface="Arial" panose="020B0604020202020204" pitchFamily="34" charset="0"/>
                <a:ea typeface="等线" panose="02010600030101010101" pitchFamily="2" charset="-122"/>
              </a:rPr>
              <a:t>ProjE_pointwise</a:t>
            </a:r>
            <a:endParaRPr lang="zh-CN" altLang="en-US" dirty="0"/>
          </a:p>
        </p:txBody>
      </p:sp>
      <p:sp>
        <p:nvSpPr>
          <p:cNvPr id="5" name="文本框 4">
            <a:extLst>
              <a:ext uri="{FF2B5EF4-FFF2-40B4-BE49-F238E27FC236}">
                <a16:creationId xmlns:a16="http://schemas.microsoft.com/office/drawing/2014/main" id="{B8173FE7-C185-485B-8716-859A936E35A4}"/>
              </a:ext>
            </a:extLst>
          </p:cNvPr>
          <p:cNvSpPr txBox="1"/>
          <p:nvPr/>
        </p:nvSpPr>
        <p:spPr>
          <a:xfrm>
            <a:off x="6143061" y="2315133"/>
            <a:ext cx="6096000" cy="369332"/>
          </a:xfrm>
          <a:prstGeom prst="rect">
            <a:avLst/>
          </a:prstGeom>
          <a:noFill/>
        </p:spPr>
        <p:txBody>
          <a:bodyPr wrap="square">
            <a:spAutoFit/>
          </a:bodyPr>
          <a:lstStyle/>
          <a:p>
            <a:r>
              <a:rPr lang="en-US" altLang="zh-CN" sz="1800" spc="75" dirty="0">
                <a:effectLst/>
                <a:latin typeface="Arial" panose="020B0604020202020204" pitchFamily="34" charset="0"/>
                <a:ea typeface="等线" panose="02010600030101010101" pitchFamily="2" charset="-122"/>
              </a:rPr>
              <a:t>loss</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函数</a:t>
            </a:r>
            <a:r>
              <a:rPr lang="zh-CN" altLang="en-US" sz="1800" spc="75" dirty="0">
                <a:effectLst/>
                <a:latin typeface="Arial" panose="020B0604020202020204" pitchFamily="34" charset="0"/>
                <a:ea typeface="等线" panose="02010600030101010101" pitchFamily="2" charset="-122"/>
                <a:cs typeface="Arial" panose="020B0604020202020204" pitchFamily="34" charset="0"/>
              </a:rPr>
              <a:t>：</a:t>
            </a:r>
            <a:endParaRPr lang="zh-CN" altLang="en-US" dirty="0"/>
          </a:p>
        </p:txBody>
      </p:sp>
      <p:grpSp>
        <p:nvGrpSpPr>
          <p:cNvPr id="24" name="组合 23">
            <a:extLst>
              <a:ext uri="{FF2B5EF4-FFF2-40B4-BE49-F238E27FC236}">
                <a16:creationId xmlns:a16="http://schemas.microsoft.com/office/drawing/2014/main" id="{067DEA42-CA32-40EB-8B33-39A861BF64B6}"/>
              </a:ext>
            </a:extLst>
          </p:cNvPr>
          <p:cNvGrpSpPr/>
          <p:nvPr/>
        </p:nvGrpSpPr>
        <p:grpSpPr>
          <a:xfrm>
            <a:off x="572924" y="2315133"/>
            <a:ext cx="3806457" cy="1617982"/>
            <a:chOff x="6235194" y="746868"/>
            <a:chExt cx="3806457" cy="1617982"/>
          </a:xfrm>
        </p:grpSpPr>
        <p:sp>
          <p:nvSpPr>
            <p:cNvPr id="9" name="文本框 8">
              <a:extLst>
                <a:ext uri="{FF2B5EF4-FFF2-40B4-BE49-F238E27FC236}">
                  <a16:creationId xmlns:a16="http://schemas.microsoft.com/office/drawing/2014/main" id="{2958FE15-1497-4CE8-8813-FA82E1CB0BEB}"/>
                </a:ext>
              </a:extLst>
            </p:cNvPr>
            <p:cNvSpPr txBox="1"/>
            <p:nvPr/>
          </p:nvSpPr>
          <p:spPr>
            <a:xfrm>
              <a:off x="6290793" y="746868"/>
              <a:ext cx="3040911" cy="923330"/>
            </a:xfrm>
            <a:prstGeom prst="rect">
              <a:avLst/>
            </a:prstGeom>
            <a:noFill/>
          </p:spPr>
          <p:txBody>
            <a:bodyPr wrap="square">
              <a:spAutoFit/>
            </a:bodyPr>
            <a:lstStyle/>
            <a:p>
              <a:r>
                <a:rPr lang="en-US" altLang="zh-CN" sz="1800" spc="75" dirty="0">
                  <a:effectLst/>
                  <a:latin typeface="Arial" panose="020B0604020202020204" pitchFamily="34" charset="0"/>
                  <a:ea typeface="等线" panose="02010600030101010101" pitchFamily="2" charset="-122"/>
                </a:rPr>
                <a:t>g(·):  sigmoid</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激活函数</a:t>
              </a:r>
              <a:endParaRPr lang="en-US" altLang="zh-CN" sz="1800" spc="75" dirty="0">
                <a:effectLst/>
                <a:latin typeface="Arial" panose="020B0604020202020204" pitchFamily="34" charset="0"/>
                <a:ea typeface="等线" panose="02010600030101010101" pitchFamily="2" charset="-122"/>
                <a:cs typeface="Arial" panose="020B0604020202020204" pitchFamily="34" charset="0"/>
              </a:endParaRPr>
            </a:p>
            <a:p>
              <a:endParaRPr lang="en-US" altLang="zh-CN" spc="75" dirty="0">
                <a:latin typeface="Arial" panose="020B0604020202020204" pitchFamily="34" charset="0"/>
                <a:ea typeface="等线" panose="02010600030101010101" pitchFamily="2" charset="-122"/>
                <a:cs typeface="Arial" panose="020B0604020202020204" pitchFamily="34" charset="0"/>
              </a:endParaRPr>
            </a:p>
            <a:p>
              <a:r>
                <a:rPr lang="en-US" altLang="zh-CN" sz="1800" spc="75" dirty="0">
                  <a:effectLst/>
                  <a:latin typeface="Arial" panose="020B0604020202020204" pitchFamily="34" charset="0"/>
                  <a:ea typeface="等线" panose="02010600030101010101" pitchFamily="2" charset="-122"/>
                </a:rPr>
                <a:t>f(·):   tanh</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激活函数</a:t>
              </a:r>
              <a:endParaRPr lang="zh-CN" altLang="en-US" dirty="0"/>
            </a:p>
          </p:txBody>
        </p:sp>
        <p:sp>
          <p:nvSpPr>
            <p:cNvPr id="11" name="文本框 10">
              <a:extLst>
                <a:ext uri="{FF2B5EF4-FFF2-40B4-BE49-F238E27FC236}">
                  <a16:creationId xmlns:a16="http://schemas.microsoft.com/office/drawing/2014/main" id="{31666560-99E0-4F0F-83D0-07A38DF1E514}"/>
                </a:ext>
              </a:extLst>
            </p:cNvPr>
            <p:cNvSpPr txBox="1"/>
            <p:nvPr/>
          </p:nvSpPr>
          <p:spPr>
            <a:xfrm>
              <a:off x="6235194" y="1995518"/>
              <a:ext cx="3806457" cy="369332"/>
            </a:xfrm>
            <a:prstGeom prst="rect">
              <a:avLst/>
            </a:prstGeom>
            <a:noFill/>
          </p:spPr>
          <p:txBody>
            <a:bodyPr wrap="square">
              <a:spAutoFit/>
            </a:bodyPr>
            <a:lstStyle/>
            <a:p>
              <a:pPr algn="just"/>
              <a:r>
                <a:rPr lang="zh-CN" altLang="zh-CN" sz="1800" kern="100" spc="75" dirty="0">
                  <a:effectLst/>
                  <a:latin typeface="Arial" panose="020B0604020202020204" pitchFamily="34" charset="0"/>
                  <a:ea typeface="等线" panose="02010600030101010101" pitchFamily="2" charset="-122"/>
                  <a:cs typeface="Arial" panose="020B0604020202020204" pitchFamily="34" charset="0"/>
                </a:rPr>
                <a:t>第</a:t>
              </a:r>
              <a:r>
                <a:rPr lang="en-US" altLang="zh-CN" sz="1800" kern="100" spc="75" dirty="0" err="1">
                  <a:effectLst/>
                  <a:latin typeface="Arial" panose="020B0604020202020204" pitchFamily="34" charset="0"/>
                  <a:ea typeface="等线" panose="02010600030101010101" pitchFamily="2" charset="-122"/>
                  <a:cs typeface="Times New Roman" panose="02020603050405020304" pitchFamily="18" charset="0"/>
                </a:rPr>
                <a:t>i</a:t>
              </a:r>
              <a:r>
                <a:rPr lang="zh-CN" altLang="zh-CN" sz="1800" kern="100" spc="75" dirty="0">
                  <a:effectLst/>
                  <a:latin typeface="Arial" panose="020B0604020202020204" pitchFamily="34" charset="0"/>
                  <a:ea typeface="等线" panose="02010600030101010101" pitchFamily="2" charset="-122"/>
                  <a:cs typeface="Arial" panose="020B0604020202020204" pitchFamily="34" charset="0"/>
                </a:rPr>
                <a:t>个</a:t>
              </a:r>
              <a:r>
                <a:rPr lang="zh-CN" altLang="en-US" sz="1800" kern="100" spc="75" dirty="0">
                  <a:effectLst/>
                  <a:latin typeface="Arial" panose="020B0604020202020204" pitchFamily="34" charset="0"/>
                  <a:ea typeface="等线" panose="02010600030101010101" pitchFamily="2" charset="-122"/>
                  <a:cs typeface="Times New Roman" panose="02020603050405020304" pitchFamily="18" charset="0"/>
                </a:rPr>
                <a:t>候选实体</a:t>
              </a:r>
              <a:r>
                <a:rPr lang="zh-CN" altLang="zh-CN" sz="1800" kern="100" spc="75" dirty="0">
                  <a:effectLst/>
                  <a:latin typeface="Arial" panose="020B0604020202020204" pitchFamily="34" charset="0"/>
                  <a:ea typeface="等线" panose="02010600030101010101" pitchFamily="2" charset="-122"/>
                  <a:cs typeface="Arial" panose="020B0604020202020204" pitchFamily="34" charset="0"/>
                </a:rPr>
                <a:t>的排名得分为</a:t>
              </a:r>
              <a:r>
                <a:rPr lang="en-US" altLang="zh-CN" sz="1800" kern="100" spc="75" dirty="0">
                  <a:effectLst/>
                  <a:latin typeface="Arial" panose="020B0604020202020204" pitchFamily="34" charset="0"/>
                  <a:ea typeface="等线" panose="0201060003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pic>
        <p:nvPicPr>
          <p:cNvPr id="15" name="图片 14">
            <a:extLst>
              <a:ext uri="{FF2B5EF4-FFF2-40B4-BE49-F238E27FC236}">
                <a16:creationId xmlns:a16="http://schemas.microsoft.com/office/drawing/2014/main" id="{DCC8E39B-6011-43E6-A364-19B4542A9D03}"/>
              </a:ext>
            </a:extLst>
          </p:cNvPr>
          <p:cNvPicPr>
            <a:picLocks noChangeAspect="1"/>
          </p:cNvPicPr>
          <p:nvPr/>
        </p:nvPicPr>
        <p:blipFill>
          <a:blip r:embed="rId3"/>
          <a:stretch>
            <a:fillRect/>
          </a:stretch>
        </p:blipFill>
        <p:spPr>
          <a:xfrm>
            <a:off x="6096000" y="2751961"/>
            <a:ext cx="5040958" cy="1744947"/>
          </a:xfrm>
          <a:prstGeom prst="rect">
            <a:avLst/>
          </a:prstGeom>
        </p:spPr>
      </p:pic>
      <p:pic>
        <p:nvPicPr>
          <p:cNvPr id="26" name="图片 25">
            <a:extLst>
              <a:ext uri="{FF2B5EF4-FFF2-40B4-BE49-F238E27FC236}">
                <a16:creationId xmlns:a16="http://schemas.microsoft.com/office/drawing/2014/main" id="{139FCEBE-F9C7-45F4-A1E7-E80637875F65}"/>
              </a:ext>
            </a:extLst>
          </p:cNvPr>
          <p:cNvPicPr>
            <a:picLocks noChangeAspect="1"/>
          </p:cNvPicPr>
          <p:nvPr/>
        </p:nvPicPr>
        <p:blipFill>
          <a:blip r:embed="rId4"/>
          <a:stretch>
            <a:fillRect/>
          </a:stretch>
        </p:blipFill>
        <p:spPr>
          <a:xfrm>
            <a:off x="531812" y="4173448"/>
            <a:ext cx="5046381" cy="559737"/>
          </a:xfrm>
          <a:prstGeom prst="rect">
            <a:avLst/>
          </a:prstGeom>
        </p:spPr>
      </p:pic>
    </p:spTree>
    <p:extLst>
      <p:ext uri="{BB962C8B-B14F-4D97-AF65-F5344CB8AC3E}">
        <p14:creationId xmlns:p14="http://schemas.microsoft.com/office/powerpoint/2010/main" val="516042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D5E4AF8-03C7-4F3B-B1F0-6BF98CF51F2F}"/>
              </a:ext>
            </a:extLst>
          </p:cNvPr>
          <p:cNvSpPr>
            <a:spLocks noGrp="1"/>
          </p:cNvSpPr>
          <p:nvPr>
            <p:ph sz="quarter" idx="10"/>
          </p:nvPr>
        </p:nvSpPr>
        <p:spPr/>
        <p:txBody>
          <a:bodyPr/>
          <a:lstStyle/>
          <a:p>
            <a:r>
              <a:rPr lang="en-US" altLang="zh-CN" dirty="0" err="1"/>
              <a:t>ProjE</a:t>
            </a:r>
            <a:r>
              <a:rPr lang="zh-CN" altLang="en-US" dirty="0"/>
              <a:t>模型</a:t>
            </a:r>
            <a:r>
              <a:rPr lang="en-US" altLang="zh-CN" dirty="0"/>
              <a:t>-</a:t>
            </a:r>
            <a:r>
              <a:rPr lang="zh-CN" altLang="en-US" dirty="0"/>
              <a:t>参数学习</a:t>
            </a:r>
          </a:p>
          <a:p>
            <a:endParaRPr lang="zh-CN" altLang="en-US" dirty="0"/>
          </a:p>
        </p:txBody>
      </p:sp>
      <p:sp>
        <p:nvSpPr>
          <p:cNvPr id="3" name="文本占位符 2">
            <a:extLst>
              <a:ext uri="{FF2B5EF4-FFF2-40B4-BE49-F238E27FC236}">
                <a16:creationId xmlns:a16="http://schemas.microsoft.com/office/drawing/2014/main" id="{28225073-C4B9-486D-81F7-1A99AE95B291}"/>
              </a:ext>
            </a:extLst>
          </p:cNvPr>
          <p:cNvSpPr>
            <a:spLocks noGrp="1"/>
          </p:cNvSpPr>
          <p:nvPr>
            <p:ph type="body" sz="quarter" idx="12"/>
          </p:nvPr>
        </p:nvSpPr>
        <p:spPr/>
        <p:txBody>
          <a:bodyPr/>
          <a:lstStyle/>
          <a:p>
            <a:pPr marL="342900" indent="-342900">
              <a:buFont typeface="Wingdings" panose="05000000000000000000" pitchFamily="2" charset="2"/>
              <a:buChar char="Ø"/>
            </a:pPr>
            <a:r>
              <a:rPr lang="en-US" altLang="zh-CN" sz="2400" kern="100" spc="75" dirty="0" err="1">
                <a:effectLst/>
                <a:latin typeface="Arial" panose="020B0604020202020204" pitchFamily="34" charset="0"/>
                <a:ea typeface="等线" panose="02010600030101010101" pitchFamily="2" charset="-122"/>
                <a:cs typeface="Times New Roman" panose="02020603050405020304" pitchFamily="18" charset="0"/>
              </a:rPr>
              <a:t>ProjE_listwise</a:t>
            </a:r>
            <a:endParaRPr lang="zh-CN" altLang="en-US" dirty="0"/>
          </a:p>
        </p:txBody>
      </p:sp>
      <p:pic>
        <p:nvPicPr>
          <p:cNvPr id="5" name="图片 4">
            <a:extLst>
              <a:ext uri="{FF2B5EF4-FFF2-40B4-BE49-F238E27FC236}">
                <a16:creationId xmlns:a16="http://schemas.microsoft.com/office/drawing/2014/main" id="{9B0A5F2D-286A-4375-821D-5275E0E25A29}"/>
              </a:ext>
            </a:extLst>
          </p:cNvPr>
          <p:cNvPicPr>
            <a:picLocks noChangeAspect="1"/>
          </p:cNvPicPr>
          <p:nvPr/>
        </p:nvPicPr>
        <p:blipFill>
          <a:blip r:embed="rId3"/>
          <a:stretch>
            <a:fillRect/>
          </a:stretch>
        </p:blipFill>
        <p:spPr>
          <a:xfrm>
            <a:off x="6200775" y="2897128"/>
            <a:ext cx="4924425" cy="1104900"/>
          </a:xfrm>
          <a:prstGeom prst="rect">
            <a:avLst/>
          </a:prstGeom>
        </p:spPr>
      </p:pic>
      <p:sp>
        <p:nvSpPr>
          <p:cNvPr id="7" name="文本框 6">
            <a:extLst>
              <a:ext uri="{FF2B5EF4-FFF2-40B4-BE49-F238E27FC236}">
                <a16:creationId xmlns:a16="http://schemas.microsoft.com/office/drawing/2014/main" id="{D36338B4-6151-4F8A-AE3F-9C6A89026530}"/>
              </a:ext>
            </a:extLst>
          </p:cNvPr>
          <p:cNvSpPr txBox="1"/>
          <p:nvPr/>
        </p:nvSpPr>
        <p:spPr>
          <a:xfrm>
            <a:off x="6200775" y="2527796"/>
            <a:ext cx="6096000" cy="369332"/>
          </a:xfrm>
          <a:prstGeom prst="rect">
            <a:avLst/>
          </a:prstGeom>
          <a:noFill/>
        </p:spPr>
        <p:txBody>
          <a:bodyPr wrap="square">
            <a:spAutoFit/>
          </a:bodyPr>
          <a:lstStyle/>
          <a:p>
            <a:pPr algn="just"/>
            <a:r>
              <a:rPr lang="en-US" altLang="zh-CN" sz="1800" kern="100" spc="75" dirty="0">
                <a:effectLst/>
                <a:latin typeface="Arial" panose="020B0604020202020204" pitchFamily="34" charset="0"/>
                <a:ea typeface="等线" panose="02010600030101010101" pitchFamily="2" charset="-122"/>
                <a:cs typeface="Times New Roman" panose="02020603050405020304" pitchFamily="18" charset="0"/>
              </a:rPr>
              <a:t>loss</a:t>
            </a:r>
            <a:r>
              <a:rPr lang="zh-CN" altLang="zh-CN" sz="1800" kern="100" spc="75" dirty="0">
                <a:effectLst/>
                <a:latin typeface="Arial" panose="020B0604020202020204" pitchFamily="34" charset="0"/>
                <a:ea typeface="等线" panose="02010600030101010101" pitchFamily="2" charset="-122"/>
                <a:cs typeface="Arial" panose="020B0604020202020204" pitchFamily="34" charset="0"/>
              </a:rPr>
              <a:t>函数</a:t>
            </a:r>
            <a:r>
              <a:rPr lang="en-US" altLang="zh-CN" sz="1800" kern="100" spc="75" dirty="0">
                <a:effectLst/>
                <a:latin typeface="Arial" panose="020B0604020202020204" pitchFamily="34" charset="0"/>
                <a:ea typeface="等线" panose="0201060003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62E2119-3C34-40C6-9054-0BCD09C2C71E}"/>
                  </a:ext>
                </a:extLst>
              </p:cNvPr>
              <p:cNvSpPr txBox="1"/>
              <p:nvPr/>
            </p:nvSpPr>
            <p:spPr>
              <a:xfrm>
                <a:off x="6162591" y="4428317"/>
                <a:ext cx="6096000" cy="1200842"/>
              </a:xfrm>
              <a:prstGeom prst="rect">
                <a:avLst/>
              </a:prstGeom>
              <a:noFill/>
            </p:spPr>
            <p:txBody>
              <a:bodyPr wrap="square">
                <a:spAutoFit/>
              </a:bodyPr>
              <a:lstStyle/>
              <a:p>
                <a:r>
                  <a:rPr lang="zh-CN" altLang="en-US" sz="1800" spc="75" dirty="0">
                    <a:effectLst/>
                    <a:latin typeface="Arial" panose="020B0604020202020204" pitchFamily="34" charset="0"/>
                    <a:ea typeface="等线" panose="02010600030101010101" pitchFamily="2" charset="-122"/>
                    <a:cs typeface="Arial" panose="020B0604020202020204" pitchFamily="34" charset="0"/>
                  </a:rPr>
                  <a:t>只计算</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正候选</a:t>
                </a:r>
                <a:r>
                  <a:rPr lang="zh-CN" altLang="en-US" sz="1800" spc="75" dirty="0">
                    <a:effectLst/>
                    <a:latin typeface="Arial" panose="020B0604020202020204" pitchFamily="34" charset="0"/>
                    <a:ea typeface="等线" panose="02010600030101010101" pitchFamily="2" charset="-122"/>
                    <a:cs typeface="Arial" panose="020B0604020202020204" pitchFamily="34" charset="0"/>
                  </a:rPr>
                  <a:t>实体，</a:t>
                </a:r>
                <a:endParaRPr lang="en-US" altLang="zh-CN" sz="1800" spc="75" dirty="0">
                  <a:effectLst/>
                  <a:latin typeface="Arial" panose="020B0604020202020204" pitchFamily="34" charset="0"/>
                  <a:ea typeface="等线" panose="02010600030101010101" pitchFamily="2" charset="-122"/>
                  <a:cs typeface="Arial" panose="020B0604020202020204" pitchFamily="34" charset="0"/>
                </a:endParaRPr>
              </a:p>
              <a:p>
                <a:r>
                  <a:rPr lang="zh-CN" altLang="zh-CN" sz="1800" spc="75" dirty="0">
                    <a:effectLst/>
                    <a:latin typeface="Arial" panose="020B0604020202020204" pitchFamily="34" charset="0"/>
                    <a:ea typeface="等线" panose="02010600030101010101" pitchFamily="2" charset="-122"/>
                    <a:cs typeface="Arial" panose="020B0604020202020204" pitchFamily="34" charset="0"/>
                  </a:rPr>
                  <a:t>正候选</a:t>
                </a:r>
                <a:r>
                  <a:rPr lang="zh-CN" altLang="en-US" sz="1800" spc="75" dirty="0">
                    <a:effectLst/>
                    <a:latin typeface="Arial" panose="020B0604020202020204" pitchFamily="34" charset="0"/>
                    <a:ea typeface="等线" panose="02010600030101010101" pitchFamily="2" charset="-122"/>
                    <a:cs typeface="Arial" panose="020B0604020202020204" pitchFamily="34" charset="0"/>
                  </a:rPr>
                  <a:t>实体</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的目标概率</a:t>
                </a:r>
                <a:r>
                  <a:rPr lang="en-US" altLang="zh-CN" sz="1800" spc="75" dirty="0">
                    <a:effectLst/>
                    <a:latin typeface="Arial" panose="020B0604020202020204" pitchFamily="34" charset="0"/>
                    <a:ea typeface="等线" panose="02010600030101010101" pitchFamily="2" charset="-122"/>
                  </a:rPr>
                  <a:t>(</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即目标得分</a:t>
                </a:r>
                <a:r>
                  <a:rPr lang="en-US" altLang="zh-CN" sz="1800" spc="75" dirty="0">
                    <a:effectLst/>
                    <a:latin typeface="Arial" panose="020B0604020202020204" pitchFamily="34" charset="0"/>
                    <a:ea typeface="等线" panose="02010600030101010101" pitchFamily="2" charset="-122"/>
                  </a:rPr>
                  <a:t>)</a:t>
                </a:r>
                <a:r>
                  <a:rPr lang="zh-CN" altLang="en-US" spc="75" dirty="0">
                    <a:latin typeface="Arial" panose="020B0604020202020204" pitchFamily="34" charset="0"/>
                    <a:ea typeface="等线" panose="02010600030101010101" pitchFamily="2" charset="-122"/>
                    <a:cs typeface="Arial" panose="020B0604020202020204" pitchFamily="34" charset="0"/>
                  </a:rPr>
                  <a:t>：</a:t>
                </a:r>
                <a:endParaRPr lang="en-US" altLang="zh-CN" spc="75" dirty="0">
                  <a:latin typeface="Arial" panose="020B0604020202020204" pitchFamily="34" charset="0"/>
                  <a:ea typeface="等线" panose="02010600030101010101" pitchFamily="2" charset="-122"/>
                  <a:cs typeface="Arial" panose="020B0604020202020204" pitchFamily="34" charset="0"/>
                </a:endParaRPr>
              </a:p>
              <a:p>
                <a:pPr/>
                <a14:m>
                  <m:oMathPara xmlns:m="http://schemas.openxmlformats.org/officeDocument/2006/math">
                    <m:oMathParaPr>
                      <m:jc m:val="centerGroup"/>
                    </m:oMathParaPr>
                    <m:oMath xmlns:m="http://schemas.openxmlformats.org/officeDocument/2006/math">
                      <m:f>
                        <m:fPr>
                          <m:ctrlPr>
                            <a:rPr lang="en-US" altLang="zh-CN" sz="1800" i="1" spc="75" smtClean="0">
                              <a:effectLst/>
                              <a:latin typeface="Cambria Math" panose="02040503050406030204" pitchFamily="18" charset="0"/>
                              <a:ea typeface="等线" panose="02010600030101010101" pitchFamily="2" charset="-122"/>
                            </a:rPr>
                          </m:ctrlPr>
                        </m:fPr>
                        <m:num>
                          <m:r>
                            <a:rPr lang="en-US" altLang="zh-CN" sz="1800" b="0" i="1" spc="75" smtClean="0">
                              <a:effectLst/>
                              <a:latin typeface="Cambria Math" panose="02040503050406030204" pitchFamily="18" charset="0"/>
                              <a:ea typeface="等线" panose="02010600030101010101" pitchFamily="2" charset="-122"/>
                            </a:rPr>
                            <m:t>1</m:t>
                          </m:r>
                        </m:num>
                        <m:den>
                          <m:r>
                            <m:rPr>
                              <m:nor/>
                            </m:rPr>
                            <a:rPr lang="zh-CN" altLang="zh-CN" spc="75" dirty="0">
                              <a:latin typeface="Arial" panose="020B0604020202020204" pitchFamily="34" charset="0"/>
                              <a:cs typeface="Arial" panose="020B0604020202020204" pitchFamily="34" charset="0"/>
                            </a:rPr>
                            <m:t>正候选</m:t>
                          </m:r>
                          <m:r>
                            <m:rPr>
                              <m:nor/>
                            </m:rPr>
                            <a:rPr lang="zh-CN" altLang="en-US" spc="75" dirty="0">
                              <a:latin typeface="Arial" panose="020B0604020202020204" pitchFamily="34" charset="0"/>
                              <a:cs typeface="Arial" panose="020B0604020202020204" pitchFamily="34" charset="0"/>
                            </a:rPr>
                            <m:t>实体</m:t>
                          </m:r>
                          <m:r>
                            <m:rPr>
                              <m:nor/>
                            </m:rPr>
                            <a:rPr lang="zh-CN" altLang="zh-CN" spc="75" dirty="0">
                              <a:latin typeface="Arial" panose="020B0604020202020204" pitchFamily="34" charset="0"/>
                              <a:cs typeface="Arial" panose="020B0604020202020204" pitchFamily="34" charset="0"/>
                            </a:rPr>
                            <m:t>的总数</m:t>
                          </m:r>
                        </m:den>
                      </m:f>
                    </m:oMath>
                  </m:oMathPara>
                </a14:m>
                <a:endParaRPr lang="zh-CN" altLang="en-US" dirty="0"/>
              </a:p>
            </p:txBody>
          </p:sp>
        </mc:Choice>
        <mc:Fallback xmlns="">
          <p:sp>
            <p:nvSpPr>
              <p:cNvPr id="9" name="文本框 8">
                <a:extLst>
                  <a:ext uri="{FF2B5EF4-FFF2-40B4-BE49-F238E27FC236}">
                    <a16:creationId xmlns:a16="http://schemas.microsoft.com/office/drawing/2014/main" id="{D62E2119-3C34-40C6-9054-0BCD09C2C71E}"/>
                  </a:ext>
                </a:extLst>
              </p:cNvPr>
              <p:cNvSpPr txBox="1">
                <a:spLocks noRot="1" noChangeAspect="1" noMove="1" noResize="1" noEditPoints="1" noAdjustHandles="1" noChangeArrowheads="1" noChangeShapeType="1" noTextEdit="1"/>
              </p:cNvSpPr>
              <p:nvPr/>
            </p:nvSpPr>
            <p:spPr>
              <a:xfrm>
                <a:off x="6162591" y="4428317"/>
                <a:ext cx="6096000" cy="1200842"/>
              </a:xfrm>
              <a:prstGeom prst="rect">
                <a:avLst/>
              </a:prstGeom>
              <a:blipFill>
                <a:blip r:embed="rId4"/>
                <a:stretch>
                  <a:fillRect l="-900" t="-2538"/>
                </a:stretch>
              </a:blipFill>
            </p:spPr>
            <p:txBody>
              <a:bodyPr/>
              <a:lstStyle/>
              <a:p>
                <a:r>
                  <a:rPr lang="zh-CN" altLang="en-US">
                    <a:noFill/>
                  </a:rPr>
                  <a:t> </a:t>
                </a:r>
              </a:p>
            </p:txBody>
          </p:sp>
        </mc:Fallback>
      </mc:AlternateContent>
      <p:grpSp>
        <p:nvGrpSpPr>
          <p:cNvPr id="18" name="组合 17">
            <a:extLst>
              <a:ext uri="{FF2B5EF4-FFF2-40B4-BE49-F238E27FC236}">
                <a16:creationId xmlns:a16="http://schemas.microsoft.com/office/drawing/2014/main" id="{42D4F1BF-B20A-44C5-9E4B-EB6BBF98D72B}"/>
              </a:ext>
            </a:extLst>
          </p:cNvPr>
          <p:cNvGrpSpPr/>
          <p:nvPr/>
        </p:nvGrpSpPr>
        <p:grpSpPr>
          <a:xfrm>
            <a:off x="531812" y="2477452"/>
            <a:ext cx="6096000" cy="2343144"/>
            <a:chOff x="6689331" y="2036601"/>
            <a:chExt cx="6096000" cy="2343144"/>
          </a:xfrm>
        </p:grpSpPr>
        <p:sp>
          <p:nvSpPr>
            <p:cNvPr id="11" name="文本框 10">
              <a:extLst>
                <a:ext uri="{FF2B5EF4-FFF2-40B4-BE49-F238E27FC236}">
                  <a16:creationId xmlns:a16="http://schemas.microsoft.com/office/drawing/2014/main" id="{343BDA80-54CF-4EA0-85E4-40A9A22300D4}"/>
                </a:ext>
              </a:extLst>
            </p:cNvPr>
            <p:cNvSpPr txBox="1"/>
            <p:nvPr/>
          </p:nvSpPr>
          <p:spPr>
            <a:xfrm>
              <a:off x="6689331" y="2036601"/>
              <a:ext cx="6096000" cy="923330"/>
            </a:xfrm>
            <a:prstGeom prst="rect">
              <a:avLst/>
            </a:prstGeom>
            <a:noFill/>
          </p:spPr>
          <p:txBody>
            <a:bodyPr wrap="square">
              <a:spAutoFit/>
            </a:bodyPr>
            <a:lstStyle/>
            <a:p>
              <a:r>
                <a:rPr lang="en-US" altLang="zh-CN" sz="1800" spc="75" dirty="0">
                  <a:effectLst/>
                  <a:latin typeface="Arial" panose="020B0604020202020204" pitchFamily="34" charset="0"/>
                  <a:ea typeface="等线" panose="02010600030101010101" pitchFamily="2" charset="-122"/>
                </a:rPr>
                <a:t>g(·)</a:t>
              </a:r>
              <a:r>
                <a:rPr lang="zh-CN" altLang="en-US" spc="75" dirty="0">
                  <a:latin typeface="Arial" panose="020B0604020202020204" pitchFamily="34" charset="0"/>
                  <a:ea typeface="等线" panose="02010600030101010101" pitchFamily="2" charset="-122"/>
                </a:rPr>
                <a:t>：</a:t>
              </a:r>
              <a:r>
                <a:rPr lang="en-US" altLang="zh-CN" sz="1800" spc="75" dirty="0" err="1">
                  <a:effectLst/>
                  <a:latin typeface="Arial" panose="020B0604020202020204" pitchFamily="34" charset="0"/>
                  <a:ea typeface="等线" panose="02010600030101010101" pitchFamily="2" charset="-122"/>
                </a:rPr>
                <a:t>softmax</a:t>
              </a:r>
              <a:endParaRPr lang="en-US" altLang="zh-CN" sz="1800" spc="75" dirty="0">
                <a:effectLst/>
                <a:latin typeface="Arial" panose="020B0604020202020204" pitchFamily="34" charset="0"/>
                <a:ea typeface="等线" panose="02010600030101010101" pitchFamily="2" charset="-122"/>
              </a:endParaRPr>
            </a:p>
            <a:p>
              <a:endParaRPr lang="en-US" altLang="zh-CN" sz="1800" spc="75" dirty="0">
                <a:effectLst/>
                <a:latin typeface="Arial" panose="020B0604020202020204" pitchFamily="34" charset="0"/>
                <a:ea typeface="等线" panose="02010600030101010101" pitchFamily="2" charset="-122"/>
                <a:cs typeface="Arial" panose="020B0604020202020204" pitchFamily="34" charset="0"/>
              </a:endParaRPr>
            </a:p>
            <a:p>
              <a:r>
                <a:rPr lang="en-US" altLang="zh-CN" sz="1800" spc="75" dirty="0">
                  <a:effectLst/>
                  <a:latin typeface="Arial" panose="020B0604020202020204" pitchFamily="34" charset="0"/>
                  <a:ea typeface="等线" panose="02010600030101010101" pitchFamily="2" charset="-122"/>
                </a:rPr>
                <a:t>f(·)</a:t>
              </a:r>
              <a:r>
                <a:rPr lang="zh-CN" altLang="en-US" sz="1800" spc="75" dirty="0">
                  <a:effectLst/>
                  <a:latin typeface="Arial" panose="020B0604020202020204" pitchFamily="34" charset="0"/>
                  <a:ea typeface="等线" panose="02010600030101010101" pitchFamily="2" charset="-122"/>
                </a:rPr>
                <a:t>： </a:t>
              </a:r>
              <a:r>
                <a:rPr lang="en-US" altLang="zh-CN" sz="1800" spc="75" dirty="0">
                  <a:effectLst/>
                  <a:latin typeface="Arial" panose="020B0604020202020204" pitchFamily="34" charset="0"/>
                  <a:ea typeface="等线" panose="02010600030101010101" pitchFamily="2" charset="-122"/>
                </a:rPr>
                <a:t>tanh</a:t>
              </a:r>
              <a:endParaRPr lang="zh-CN" altLang="en-US" dirty="0"/>
            </a:p>
          </p:txBody>
        </p:sp>
        <p:pic>
          <p:nvPicPr>
            <p:cNvPr id="13" name="图片 12">
              <a:extLst>
                <a:ext uri="{FF2B5EF4-FFF2-40B4-BE49-F238E27FC236}">
                  <a16:creationId xmlns:a16="http://schemas.microsoft.com/office/drawing/2014/main" id="{489533B2-3AF2-4166-A6C2-67184B55BB90}"/>
                </a:ext>
              </a:extLst>
            </p:cNvPr>
            <p:cNvPicPr>
              <a:picLocks noChangeAspect="1"/>
            </p:cNvPicPr>
            <p:nvPr/>
          </p:nvPicPr>
          <p:blipFill>
            <a:blip r:embed="rId5"/>
            <a:stretch>
              <a:fillRect/>
            </a:stretch>
          </p:blipFill>
          <p:spPr>
            <a:xfrm>
              <a:off x="6826102" y="3465345"/>
              <a:ext cx="4914900" cy="914400"/>
            </a:xfrm>
            <a:prstGeom prst="rect">
              <a:avLst/>
            </a:prstGeom>
          </p:spPr>
        </p:pic>
        <p:sp>
          <p:nvSpPr>
            <p:cNvPr id="17" name="文本框 16">
              <a:extLst>
                <a:ext uri="{FF2B5EF4-FFF2-40B4-BE49-F238E27FC236}">
                  <a16:creationId xmlns:a16="http://schemas.microsoft.com/office/drawing/2014/main" id="{4C6BC4DF-9258-4B37-A5B3-BB138F286091}"/>
                </a:ext>
              </a:extLst>
            </p:cNvPr>
            <p:cNvSpPr txBox="1"/>
            <p:nvPr/>
          </p:nvSpPr>
          <p:spPr>
            <a:xfrm>
              <a:off x="6689331" y="3064900"/>
              <a:ext cx="3296093" cy="369332"/>
            </a:xfrm>
            <a:prstGeom prst="rect">
              <a:avLst/>
            </a:prstGeom>
            <a:noFill/>
          </p:spPr>
          <p:txBody>
            <a:bodyPr wrap="square">
              <a:spAutoFit/>
            </a:bodyPr>
            <a:lstStyle/>
            <a:p>
              <a:pPr algn="just"/>
              <a:r>
                <a:rPr lang="zh-CN" altLang="zh-CN" sz="1800" kern="100" spc="75" dirty="0">
                  <a:effectLst/>
                  <a:latin typeface="Arial" panose="020B0604020202020204" pitchFamily="34" charset="0"/>
                  <a:ea typeface="等线" panose="02010600030101010101" pitchFamily="2" charset="-122"/>
                  <a:cs typeface="Arial" panose="020B0604020202020204" pitchFamily="34" charset="0"/>
                </a:rPr>
                <a:t>第</a:t>
              </a:r>
              <a:r>
                <a:rPr lang="en-US" altLang="zh-CN" sz="1800" kern="100" spc="75" dirty="0" err="1">
                  <a:effectLst/>
                  <a:latin typeface="Arial" panose="020B0604020202020204" pitchFamily="34" charset="0"/>
                  <a:ea typeface="等线" panose="02010600030101010101" pitchFamily="2" charset="-122"/>
                  <a:cs typeface="Times New Roman" panose="02020603050405020304" pitchFamily="18" charset="0"/>
                </a:rPr>
                <a:t>i</a:t>
              </a:r>
              <a:r>
                <a:rPr lang="zh-CN" altLang="zh-CN" sz="1800" kern="100" spc="75" dirty="0">
                  <a:effectLst/>
                  <a:latin typeface="Arial" panose="020B0604020202020204" pitchFamily="34" charset="0"/>
                  <a:ea typeface="等线" panose="02010600030101010101" pitchFamily="2" charset="-122"/>
                  <a:cs typeface="Arial" panose="020B0604020202020204" pitchFamily="34" charset="0"/>
                </a:rPr>
                <a:t>个</a:t>
              </a:r>
              <a:r>
                <a:rPr lang="zh-CN" altLang="en-US" sz="1800" kern="100" spc="75" dirty="0">
                  <a:effectLst/>
                  <a:latin typeface="Arial" panose="020B0604020202020204" pitchFamily="34" charset="0"/>
                  <a:ea typeface="等线" panose="02010600030101010101" pitchFamily="2" charset="-122"/>
                  <a:cs typeface="Times New Roman" panose="02020603050405020304" pitchFamily="18" charset="0"/>
                </a:rPr>
                <a:t>候选实体</a:t>
              </a:r>
              <a:r>
                <a:rPr lang="zh-CN" altLang="zh-CN" sz="1800" kern="100" spc="75" dirty="0">
                  <a:effectLst/>
                  <a:latin typeface="Arial" panose="020B0604020202020204" pitchFamily="34" charset="0"/>
                  <a:ea typeface="等线" panose="02010600030101010101" pitchFamily="2" charset="-122"/>
                  <a:cs typeface="Arial" panose="020B0604020202020204" pitchFamily="34" charset="0"/>
                </a:rPr>
                <a:t>的排名得分为</a:t>
              </a:r>
              <a:r>
                <a:rPr lang="en-US" altLang="zh-CN" sz="1800" kern="100" spc="75" dirty="0">
                  <a:effectLst/>
                  <a:latin typeface="Arial" panose="020B0604020202020204" pitchFamily="34" charset="0"/>
                  <a:ea typeface="等线" panose="0201060003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4058826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2591753-8B8E-4F7D-9199-D731FD3D79E5}"/>
              </a:ext>
            </a:extLst>
          </p:cNvPr>
          <p:cNvSpPr>
            <a:spLocks noGrp="1"/>
          </p:cNvSpPr>
          <p:nvPr>
            <p:ph sz="quarter" idx="10"/>
          </p:nvPr>
        </p:nvSpPr>
        <p:spPr/>
        <p:txBody>
          <a:bodyPr/>
          <a:lstStyle/>
          <a:p>
            <a:r>
              <a:rPr lang="en-US" altLang="zh-CN" dirty="0" err="1"/>
              <a:t>ProjE</a:t>
            </a:r>
            <a:r>
              <a:rPr lang="zh-CN" altLang="en-US" dirty="0"/>
              <a:t>模型</a:t>
            </a:r>
            <a:r>
              <a:rPr lang="en-US" altLang="zh-CN" dirty="0"/>
              <a:t>-</a:t>
            </a:r>
            <a:r>
              <a:rPr lang="zh-CN" altLang="en-US" dirty="0"/>
              <a:t>参数学习</a:t>
            </a:r>
          </a:p>
          <a:p>
            <a:endParaRPr lang="zh-CN" altLang="en-US" dirty="0"/>
          </a:p>
        </p:txBody>
      </p:sp>
      <p:sp>
        <p:nvSpPr>
          <p:cNvPr id="3" name="文本占位符 2">
            <a:extLst>
              <a:ext uri="{FF2B5EF4-FFF2-40B4-BE49-F238E27FC236}">
                <a16:creationId xmlns:a16="http://schemas.microsoft.com/office/drawing/2014/main" id="{EEDD1953-F3FE-4A0B-A3A2-F21ADB5DF730}"/>
              </a:ext>
            </a:extLst>
          </p:cNvPr>
          <p:cNvSpPr>
            <a:spLocks noGrp="1"/>
          </p:cNvSpPr>
          <p:nvPr>
            <p:ph type="body" sz="quarter" idx="12"/>
          </p:nvPr>
        </p:nvSpPr>
        <p:spPr/>
        <p:txBody>
          <a:bodyPr/>
          <a:lstStyle/>
          <a:p>
            <a:r>
              <a:rPr lang="zh-CN" altLang="en-US" dirty="0"/>
              <a:t>模型作者实验发现</a:t>
            </a:r>
            <a:r>
              <a:rPr lang="en-US" altLang="zh-CN" dirty="0" err="1"/>
              <a:t>ProjE_listwise</a:t>
            </a:r>
            <a:r>
              <a:rPr lang="zh-CN" altLang="en-US" dirty="0"/>
              <a:t>在大多数情况下都比</a:t>
            </a:r>
            <a:r>
              <a:rPr lang="en-US" altLang="zh-CN" dirty="0" err="1"/>
              <a:t>ProjE_pointwise</a:t>
            </a:r>
            <a:r>
              <a:rPr lang="zh-CN" altLang="en-US" dirty="0"/>
              <a:t>表现得更好。</a:t>
            </a:r>
            <a:endParaRPr lang="en-US" altLang="zh-CN" dirty="0"/>
          </a:p>
          <a:p>
            <a:r>
              <a:rPr lang="zh-CN" altLang="en-US" dirty="0"/>
              <a:t>因为</a:t>
            </a:r>
            <a:r>
              <a:rPr lang="en-US" altLang="zh-CN" dirty="0"/>
              <a:t>KGC</a:t>
            </a:r>
            <a:r>
              <a:rPr lang="zh-CN" altLang="en-US" dirty="0"/>
              <a:t>排名是一个特殊的任务</a:t>
            </a:r>
            <a:r>
              <a:rPr lang="en-US" altLang="zh-CN" dirty="0"/>
              <a:t>,</a:t>
            </a:r>
            <a:r>
              <a:rPr lang="zh-CN" altLang="en-US" dirty="0"/>
              <a:t>一个好的模型应该具有以下特性</a:t>
            </a:r>
            <a:r>
              <a:rPr lang="en-US" altLang="zh-CN" dirty="0"/>
              <a:t>:</a:t>
            </a:r>
          </a:p>
          <a:p>
            <a:r>
              <a:rPr lang="en-US" altLang="zh-CN" dirty="0"/>
              <a:t>1) </a:t>
            </a:r>
            <a:r>
              <a:rPr lang="zh-CN" altLang="en-US" dirty="0"/>
              <a:t>所有正候选的分数应该最大化，所有负候选的分数应该最小化。</a:t>
            </a:r>
            <a:endParaRPr lang="en-US" altLang="zh-CN" dirty="0"/>
          </a:p>
          <a:p>
            <a:r>
              <a:rPr lang="en-US" altLang="zh-CN" dirty="0"/>
              <a:t>2) </a:t>
            </a:r>
            <a:r>
              <a:rPr lang="zh-CN" altLang="en-US" dirty="0"/>
              <a:t>应该最大限度地增加排名在负候选之上的正候选的数量。</a:t>
            </a:r>
            <a:endParaRPr lang="en-US" altLang="zh-CN" dirty="0"/>
          </a:p>
          <a:p>
            <a:r>
              <a:rPr lang="en-US" altLang="zh-CN" dirty="0" err="1"/>
              <a:t>ProjE_pointwise</a:t>
            </a:r>
            <a:r>
              <a:rPr lang="zh-CN" altLang="en-US" dirty="0"/>
              <a:t>通过最大化排名分数向量与二进制标签向量之间的相似性，满足第一个属性，但不满足第二个属性。</a:t>
            </a:r>
          </a:p>
        </p:txBody>
      </p:sp>
    </p:spTree>
    <p:extLst>
      <p:ext uri="{BB962C8B-B14F-4D97-AF65-F5344CB8AC3E}">
        <p14:creationId xmlns:p14="http://schemas.microsoft.com/office/powerpoint/2010/main" val="9207657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C08FCDC-8726-43E4-9EF4-C53C98C333A4}"/>
              </a:ext>
            </a:extLst>
          </p:cNvPr>
          <p:cNvSpPr>
            <a:spLocks noGrp="1"/>
          </p:cNvSpPr>
          <p:nvPr>
            <p:ph sz="quarter" idx="10"/>
          </p:nvPr>
        </p:nvSpPr>
        <p:spPr/>
        <p:txBody>
          <a:bodyPr/>
          <a:lstStyle/>
          <a:p>
            <a:r>
              <a:rPr lang="en-US" altLang="zh-CN" dirty="0" err="1"/>
              <a:t>ProjE</a:t>
            </a:r>
            <a:r>
              <a:rPr lang="zh-CN" altLang="en-US" dirty="0"/>
              <a:t>模型</a:t>
            </a:r>
            <a:r>
              <a:rPr lang="en-US" altLang="zh-CN" dirty="0"/>
              <a:t>-</a:t>
            </a:r>
            <a:r>
              <a:rPr lang="zh-CN" altLang="en-US" dirty="0"/>
              <a:t>参数学习</a:t>
            </a:r>
          </a:p>
          <a:p>
            <a:endParaRPr lang="zh-CN" altLang="en-US" dirty="0"/>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5ABCCABC-2F7C-407D-AB59-01522C703C07}"/>
                  </a:ext>
                </a:extLst>
              </p:cNvPr>
              <p:cNvSpPr>
                <a:spLocks noGrp="1"/>
              </p:cNvSpPr>
              <p:nvPr>
                <p:ph type="body" sz="quarter" idx="12"/>
              </p:nvPr>
            </p:nvSpPr>
            <p:spPr/>
            <p:txBody>
              <a:bodyPr/>
              <a:lstStyle/>
              <a:p>
                <a:pPr marL="342900" indent="-342900">
                  <a:buFont typeface="Wingdings" panose="05000000000000000000" pitchFamily="2" charset="2"/>
                  <a:buChar char="Ø"/>
                </a:pPr>
                <a:r>
                  <a:rPr lang="zh-CN" altLang="en-US" dirty="0"/>
                  <a:t>候选抽样</a:t>
                </a:r>
                <a:endParaRPr lang="en-US" altLang="zh-CN" dirty="0"/>
              </a:p>
              <a:p>
                <a:r>
                  <a:rPr lang="en-US" altLang="zh-CN" sz="1800" spc="75" dirty="0">
                    <a:effectLst/>
                    <a:latin typeface="Arial" panose="020B0604020202020204" pitchFamily="34" charset="0"/>
                    <a:ea typeface="等线" panose="02010600030101010101" pitchFamily="2" charset="-122"/>
                    <a:cs typeface="Arial" panose="020B0604020202020204" pitchFamily="34" charset="0"/>
                  </a:rPr>
                  <a:t>     </a:t>
                </a:r>
                <a:r>
                  <a:rPr lang="zh-CN" altLang="en-US" sz="1800" spc="75" dirty="0">
                    <a:effectLst/>
                    <a:latin typeface="Arial" panose="020B0604020202020204" pitchFamily="34" charset="0"/>
                    <a:ea typeface="等线" panose="02010600030101010101" pitchFamily="2" charset="-122"/>
                    <a:cs typeface="Arial" panose="020B0604020202020204" pitchFamily="34" charset="0"/>
                  </a:rPr>
                  <a:t>如果</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候选实体的数量很大，投影操作的成本可能很高</a:t>
                </a:r>
                <a:r>
                  <a:rPr lang="zh-CN" altLang="en-US" sz="1800" spc="75" dirty="0">
                    <a:effectLst/>
                    <a:latin typeface="Arial" panose="020B0604020202020204" pitchFamily="34" charset="0"/>
                    <a:ea typeface="等线" panose="02010600030101010101" pitchFamily="2" charset="-122"/>
                    <a:cs typeface="Arial" panose="020B0604020202020204" pitchFamily="34" charset="0"/>
                  </a:rPr>
                  <a:t>。</a:t>
                </a:r>
                <a:endParaRPr lang="en-US" altLang="zh-CN" sz="1800" spc="75" dirty="0">
                  <a:effectLst/>
                  <a:latin typeface="Arial" panose="020B0604020202020204" pitchFamily="34" charset="0"/>
                  <a:ea typeface="等线" panose="02010600030101010101" pitchFamily="2" charset="-122"/>
                  <a:cs typeface="Arial" panose="020B0604020202020204" pitchFamily="34" charset="0"/>
                </a:endParaRPr>
              </a:p>
              <a:p>
                <a:r>
                  <a:rPr lang="en-US" altLang="zh-CN" sz="1800" spc="75" dirty="0">
                    <a:latin typeface="Arial" panose="020B0604020202020204" pitchFamily="34" charset="0"/>
                    <a:ea typeface="等线" panose="02010600030101010101" pitchFamily="2" charset="-122"/>
                    <a:cs typeface="Arial" panose="020B0604020202020204" pitchFamily="34" charset="0"/>
                  </a:rPr>
                  <a:t>     </a:t>
                </a:r>
                <a:r>
                  <a:rPr lang="zh-CN" altLang="en-US" sz="1800" spc="75" dirty="0">
                    <a:latin typeface="Arial" panose="020B0604020202020204" pitchFamily="34" charset="0"/>
                    <a:ea typeface="等线" panose="02010600030101010101" pitchFamily="2" charset="-122"/>
                    <a:cs typeface="Arial" panose="020B0604020202020204" pitchFamily="34" charset="0"/>
                  </a:rPr>
                  <a:t>模型在</a:t>
                </a:r>
                <a:r>
                  <a:rPr lang="en-US" altLang="zh-CN" sz="1800" spc="75" dirty="0">
                    <a:latin typeface="Arial" panose="020B0604020202020204" pitchFamily="34" charset="0"/>
                    <a:ea typeface="等线" panose="02010600030101010101" pitchFamily="2" charset="-122"/>
                    <a:cs typeface="Arial" panose="020B0604020202020204" pitchFamily="34" charset="0"/>
                  </a:rPr>
                  <a:t>Word2Vec </a:t>
                </a:r>
                <a:r>
                  <a:rPr lang="zh-CN" altLang="en-US" sz="1800" spc="75" dirty="0">
                    <a:latin typeface="Arial" panose="020B0604020202020204" pitchFamily="34" charset="0"/>
                    <a:ea typeface="等线" panose="02010600030101010101" pitchFamily="2" charset="-122"/>
                    <a:cs typeface="Arial" panose="020B0604020202020204" pitchFamily="34" charset="0"/>
                  </a:rPr>
                  <a:t>采用负采样，实体集 </a:t>
                </a:r>
                <a14:m>
                  <m:oMath xmlns:m="http://schemas.openxmlformats.org/officeDocument/2006/math">
                    <m:sSup>
                      <m:sSupPr>
                        <m:ctrlPr>
                          <a:rPr lang="en-US" altLang="zh-CN" sz="1800" i="1" smtClean="0">
                            <a:latin typeface="Cambria Math" panose="02040503050406030204" pitchFamily="18" charset="0"/>
                          </a:rPr>
                        </m:ctrlPr>
                      </m:sSupPr>
                      <m:e>
                        <m:r>
                          <m:rPr>
                            <m:sty m:val="p"/>
                          </m:rPr>
                          <a:rPr lang="en-US" altLang="zh-CN" sz="1800" b="0" i="0" smtClean="0">
                            <a:latin typeface="Cambria Math" panose="02040503050406030204" pitchFamily="18" charset="0"/>
                          </a:rPr>
                          <m:t>W</m:t>
                        </m:r>
                      </m:e>
                      <m:sup>
                        <m:r>
                          <m:rPr>
                            <m:sty m:val="p"/>
                          </m:rPr>
                          <a:rPr lang="en-US" altLang="zh-CN" sz="1800" b="0" i="0" smtClean="0">
                            <a:latin typeface="Cambria Math" panose="02040503050406030204" pitchFamily="18" charset="0"/>
                          </a:rPr>
                          <m:t>E</m:t>
                        </m:r>
                      </m:sup>
                    </m:sSup>
                  </m:oMath>
                </a14:m>
                <a:r>
                  <a:rPr lang="en-US" altLang="zh-CN" sz="2800" spc="75" dirty="0">
                    <a:latin typeface="Arial" panose="020B0604020202020204" pitchFamily="34" charset="0"/>
                    <a:ea typeface="等线" panose="02010600030101010101" pitchFamily="2" charset="-122"/>
                    <a:cs typeface="Arial" panose="020B0604020202020204" pitchFamily="34" charset="0"/>
                  </a:rPr>
                  <a:t> </a:t>
                </a:r>
                <a:r>
                  <a:rPr lang="zh-CN" altLang="en-US" sz="1800" spc="75" dirty="0">
                    <a:latin typeface="Arial" panose="020B0604020202020204" pitchFamily="34" charset="0"/>
                    <a:ea typeface="等线" panose="02010600030101010101" pitchFamily="2" charset="-122"/>
                    <a:cs typeface="Arial" panose="020B0604020202020204" pitchFamily="34" charset="0"/>
                  </a:rPr>
                  <a:t>中的一部分（子集）作为候选实体集 </a:t>
                </a:r>
                <a14:m>
                  <m:oMath xmlns:m="http://schemas.openxmlformats.org/officeDocument/2006/math">
                    <m:sSup>
                      <m:sSupPr>
                        <m:ctrlPr>
                          <a:rPr lang="en-US" altLang="zh-CN" sz="1800" i="1">
                            <a:latin typeface="Cambria Math" panose="02040503050406030204" pitchFamily="18" charset="0"/>
                          </a:rPr>
                        </m:ctrlPr>
                      </m:sSupPr>
                      <m:e>
                        <m:r>
                          <m:rPr>
                            <m:sty m:val="p"/>
                          </m:rPr>
                          <a:rPr lang="en-US" altLang="zh-CN" sz="1800">
                            <a:latin typeface="Cambria Math" panose="02040503050406030204" pitchFamily="18" charset="0"/>
                          </a:rPr>
                          <m:t>W</m:t>
                        </m:r>
                      </m:e>
                      <m:sup>
                        <m:r>
                          <m:rPr>
                            <m:sty m:val="p"/>
                          </m:rPr>
                          <a:rPr lang="en-US" altLang="zh-CN" sz="1800" b="0" i="0" smtClean="0">
                            <a:latin typeface="Cambria Math" panose="02040503050406030204" pitchFamily="18" charset="0"/>
                          </a:rPr>
                          <m:t>C</m:t>
                        </m:r>
                      </m:sup>
                    </m:sSup>
                  </m:oMath>
                </a14:m>
                <a:r>
                  <a:rPr lang="en-US" altLang="zh-CN" sz="2800" spc="75" dirty="0">
                    <a:latin typeface="Arial" panose="020B0604020202020204" pitchFamily="34" charset="0"/>
                    <a:ea typeface="等线" panose="02010600030101010101" pitchFamily="2" charset="-122"/>
                    <a:cs typeface="Arial" panose="020B0604020202020204" pitchFamily="34" charset="0"/>
                  </a:rPr>
                  <a:t> </a:t>
                </a:r>
                <a:r>
                  <a:rPr lang="zh-CN" altLang="en-US" sz="2000" spc="75" dirty="0">
                    <a:latin typeface="Arial" panose="020B0604020202020204" pitchFamily="34" charset="0"/>
                    <a:ea typeface="等线" panose="02010600030101010101" pitchFamily="2" charset="-122"/>
                    <a:cs typeface="Arial" panose="020B0604020202020204" pitchFamily="34" charset="0"/>
                  </a:rPr>
                  <a:t>。</a:t>
                </a:r>
                <a:endParaRPr lang="en-US" altLang="zh-CN" sz="2000" spc="75" dirty="0">
                  <a:latin typeface="Arial" panose="020B0604020202020204" pitchFamily="34" charset="0"/>
                  <a:ea typeface="等线" panose="02010600030101010101" pitchFamily="2" charset="-122"/>
                  <a:cs typeface="Arial" panose="020B0604020202020204" pitchFamily="34" charset="0"/>
                </a:endParaRPr>
              </a:p>
              <a:p>
                <a:r>
                  <a:rPr lang="zh-CN" altLang="en-US" sz="1800" spc="75" dirty="0">
                    <a:latin typeface="Arial" panose="020B0604020202020204" pitchFamily="34" charset="0"/>
                    <a:ea typeface="等线" panose="02010600030101010101" pitchFamily="2" charset="-122"/>
                    <a:cs typeface="Arial" panose="020B0604020202020204" pitchFamily="34" charset="0"/>
                  </a:rPr>
                  <a:t>     训练阶段</a:t>
                </a:r>
                <a14:m>
                  <m:oMath xmlns:m="http://schemas.openxmlformats.org/officeDocument/2006/math">
                    <m:sSup>
                      <m:sSupPr>
                        <m:ctrlPr>
                          <a:rPr lang="en-US" altLang="zh-CN" sz="1800" i="1" spc="75">
                            <a:latin typeface="Cambria Math" panose="02040503050406030204" pitchFamily="18" charset="0"/>
                            <a:ea typeface="等线" panose="02010600030101010101" pitchFamily="2" charset="-122"/>
                            <a:cs typeface="Arial" panose="020B0604020202020204" pitchFamily="34" charset="0"/>
                          </a:rPr>
                        </m:ctrlPr>
                      </m:sSupPr>
                      <m:e>
                        <m:r>
                          <m:rPr>
                            <m:sty m:val="p"/>
                          </m:rPr>
                          <a:rPr lang="en-US" altLang="zh-CN" sz="1800" spc="75">
                            <a:latin typeface="Cambria Math" panose="02040503050406030204" pitchFamily="18" charset="0"/>
                            <a:ea typeface="等线" panose="02010600030101010101" pitchFamily="2" charset="-122"/>
                            <a:cs typeface="Arial" panose="020B0604020202020204" pitchFamily="34" charset="0"/>
                          </a:rPr>
                          <m:t>W</m:t>
                        </m:r>
                      </m:e>
                      <m:sup>
                        <m:r>
                          <m:rPr>
                            <m:sty m:val="p"/>
                          </m:rPr>
                          <a:rPr lang="en-US" altLang="zh-CN" sz="1800" spc="75">
                            <a:latin typeface="Cambria Math" panose="02040503050406030204" pitchFamily="18" charset="0"/>
                            <a:ea typeface="等线" panose="02010600030101010101" pitchFamily="2" charset="-122"/>
                            <a:cs typeface="Arial" panose="020B0604020202020204" pitchFamily="34" charset="0"/>
                          </a:rPr>
                          <m:t>C</m:t>
                        </m:r>
                      </m:sup>
                    </m:sSup>
                  </m:oMath>
                </a14:m>
                <a:r>
                  <a:rPr lang="zh-CN" altLang="en-US" sz="1800" spc="75" dirty="0">
                    <a:latin typeface="Arial" panose="020B0604020202020204" pitchFamily="34" charset="0"/>
                    <a:ea typeface="等线" panose="02010600030101010101" pitchFamily="2" charset="-122"/>
                    <a:cs typeface="Arial" panose="020B0604020202020204" pitchFamily="34" charset="0"/>
                  </a:rPr>
                  <a:t>包含所有正样抽样，负样抽样概率遵循 </a:t>
                </a:r>
                <a14:m>
                  <m:oMath xmlns:m="http://schemas.openxmlformats.org/officeDocument/2006/math">
                    <m:sSub>
                      <m:sSubPr>
                        <m:ctrlPr>
                          <a:rPr lang="en-US" altLang="zh-CN" sz="1800" i="1" spc="75" smtClean="0">
                            <a:latin typeface="Cambria Math" panose="02040503050406030204" pitchFamily="18" charset="0"/>
                            <a:ea typeface="等线" panose="02010600030101010101" pitchFamily="2" charset="-122"/>
                            <a:cs typeface="Arial" panose="020B0604020202020204" pitchFamily="34" charset="0"/>
                          </a:rPr>
                        </m:ctrlPr>
                      </m:sSubPr>
                      <m:e>
                        <m:r>
                          <a:rPr lang="en-US" altLang="zh-CN" sz="1800" b="0" i="1" spc="75" smtClean="0">
                            <a:latin typeface="Cambria Math" panose="02040503050406030204" pitchFamily="18" charset="0"/>
                            <a:ea typeface="等线" panose="02010600030101010101" pitchFamily="2" charset="-122"/>
                            <a:cs typeface="Arial" panose="020B0604020202020204" pitchFamily="34" charset="0"/>
                          </a:rPr>
                          <m:t>𝑃</m:t>
                        </m:r>
                      </m:e>
                      <m:sub>
                        <m:r>
                          <m:rPr>
                            <m:sty m:val="p"/>
                          </m:rPr>
                          <a:rPr lang="en-US" altLang="zh-CN" sz="1800" i="1" spc="75">
                            <a:latin typeface="Cambria Math" panose="02040503050406030204" pitchFamily="18" charset="0"/>
                            <a:ea typeface="等线" panose="02010600030101010101" pitchFamily="2" charset="-122"/>
                            <a:cs typeface="Arial" panose="020B0604020202020204" pitchFamily="34" charset="0"/>
                          </a:rPr>
                          <m:t>y</m:t>
                        </m:r>
                      </m:sub>
                    </m:sSub>
                  </m:oMath>
                </a14:m>
                <a:r>
                  <a:rPr lang="en-US" altLang="zh-CN" sz="1800" spc="75" dirty="0">
                    <a:latin typeface="Arial" panose="020B0604020202020204" pitchFamily="34" charset="0"/>
                    <a:ea typeface="等线" panose="02010600030101010101" pitchFamily="2" charset="-122"/>
                    <a:cs typeface="Arial" panose="020B0604020202020204" pitchFamily="34" charset="0"/>
                  </a:rPr>
                  <a:t>∼B(1,</a:t>
                </a:r>
                <a:r>
                  <a:rPr lang="en-US" altLang="zh-CN" sz="1800" spc="75" dirty="0">
                    <a:ea typeface="等线" panose="02010600030101010101" pitchFamily="2" charset="-122"/>
                    <a:cs typeface="Arial" panose="020B0604020202020204" pitchFamily="34" charset="0"/>
                  </a:rPr>
                  <a:t> </a:t>
                </a:r>
                <a14:m>
                  <m:oMath xmlns:m="http://schemas.openxmlformats.org/officeDocument/2006/math">
                    <m:sSub>
                      <m:sSubPr>
                        <m:ctrlPr>
                          <a:rPr lang="en-US" altLang="zh-CN" sz="1800" i="1" spc="75">
                            <a:latin typeface="Cambria Math" panose="02040503050406030204" pitchFamily="18" charset="0"/>
                            <a:ea typeface="等线" panose="02010600030101010101" pitchFamily="2" charset="-122"/>
                            <a:cs typeface="Arial" panose="020B0604020202020204" pitchFamily="34" charset="0"/>
                          </a:rPr>
                        </m:ctrlPr>
                      </m:sSubPr>
                      <m:e>
                        <m:r>
                          <a:rPr lang="en-US" altLang="zh-CN" sz="1800" i="1" spc="75">
                            <a:latin typeface="Cambria Math" panose="02040503050406030204" pitchFamily="18" charset="0"/>
                            <a:ea typeface="等线" panose="02010600030101010101" pitchFamily="2" charset="-122"/>
                            <a:cs typeface="Arial" panose="020B0604020202020204" pitchFamily="34" charset="0"/>
                          </a:rPr>
                          <m:t>𝑃</m:t>
                        </m:r>
                      </m:e>
                      <m:sub>
                        <m:r>
                          <m:rPr>
                            <m:sty m:val="p"/>
                          </m:rPr>
                          <a:rPr lang="en-US" altLang="zh-CN" sz="1800" i="1" spc="75">
                            <a:latin typeface="Cambria Math" panose="02040503050406030204" pitchFamily="18" charset="0"/>
                            <a:ea typeface="等线" panose="02010600030101010101" pitchFamily="2" charset="-122"/>
                            <a:cs typeface="Arial" panose="020B0604020202020204" pitchFamily="34" charset="0"/>
                          </a:rPr>
                          <m:t>y</m:t>
                        </m:r>
                      </m:sub>
                    </m:sSub>
                  </m:oMath>
                </a14:m>
                <a:r>
                  <a:rPr lang="en-US" altLang="zh-CN" sz="1800" spc="75" dirty="0">
                    <a:latin typeface="Arial" panose="020B0604020202020204" pitchFamily="34" charset="0"/>
                    <a:ea typeface="等线" panose="02010600030101010101" pitchFamily="2" charset="-122"/>
                    <a:cs typeface="Arial" panose="020B0604020202020204" pitchFamily="34" charset="0"/>
                  </a:rPr>
                  <a:t>) </a:t>
                </a:r>
                <a:r>
                  <a:rPr lang="zh-CN" altLang="en-US" sz="1800" spc="75" dirty="0">
                    <a:latin typeface="Arial" panose="020B0604020202020204" pitchFamily="34" charset="0"/>
                    <a:ea typeface="等线" panose="02010600030101010101" pitchFamily="2" charset="-122"/>
                    <a:cs typeface="Arial" panose="020B0604020202020204" pitchFamily="34" charset="0"/>
                  </a:rPr>
                  <a:t>的二项分布。</a:t>
                </a:r>
                <a:endParaRPr lang="en-US" altLang="zh-CN" sz="1800" spc="75" dirty="0">
                  <a:latin typeface="Arial" panose="020B0604020202020204" pitchFamily="34" charset="0"/>
                  <a:ea typeface="等线" panose="02010600030101010101" pitchFamily="2" charset="-122"/>
                  <a:cs typeface="Arial" panose="020B0604020202020204" pitchFamily="34" charset="0"/>
                </a:endParaRPr>
              </a:p>
              <a:p>
                <a:endParaRPr lang="en-US" altLang="zh-CN" sz="1800" spc="75" dirty="0">
                  <a:latin typeface="Arial" panose="020B0604020202020204" pitchFamily="34" charset="0"/>
                  <a:ea typeface="等线" panose="02010600030101010101" pitchFamily="2" charset="-122"/>
                  <a:cs typeface="Arial" panose="020B0604020202020204" pitchFamily="34" charset="0"/>
                </a:endParaRPr>
              </a:p>
              <a:p>
                <a:r>
                  <a:rPr lang="zh-CN" altLang="en-US" dirty="0"/>
                  <a:t>适用于大规模知识图谱</a:t>
                </a:r>
                <a:endParaRPr lang="en-US" altLang="zh-CN" dirty="0"/>
              </a:p>
              <a:p>
                <a:endParaRPr lang="en-US" altLang="zh-CN" dirty="0"/>
              </a:p>
              <a:p>
                <a:pPr marL="342900" indent="-342900">
                  <a:buFont typeface="Wingdings" panose="05000000000000000000" pitchFamily="2" charset="2"/>
                  <a:buChar char="Ø"/>
                </a:pPr>
                <a:endParaRPr lang="zh-CN" altLang="en-US" dirty="0"/>
              </a:p>
            </p:txBody>
          </p:sp>
        </mc:Choice>
        <mc:Fallback xmlns="">
          <p:sp>
            <p:nvSpPr>
              <p:cNvPr id="3" name="文本占位符 2">
                <a:extLst>
                  <a:ext uri="{FF2B5EF4-FFF2-40B4-BE49-F238E27FC236}">
                    <a16:creationId xmlns:a16="http://schemas.microsoft.com/office/drawing/2014/main" id="{5ABCCABC-2F7C-407D-AB59-01522C703C07}"/>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806" t="-4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28847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C824FD1-5FE3-422B-8EF4-2D3186E6AFA6}"/>
              </a:ext>
            </a:extLst>
          </p:cNvPr>
          <p:cNvSpPr>
            <a:spLocks noGrp="1"/>
          </p:cNvSpPr>
          <p:nvPr>
            <p:ph sz="quarter" idx="10"/>
          </p:nvPr>
        </p:nvSpPr>
        <p:spPr/>
        <p:txBody>
          <a:bodyPr/>
          <a:lstStyle/>
          <a:p>
            <a:r>
              <a:rPr lang="en-US" altLang="zh-CN" dirty="0" err="1"/>
              <a:t>ProjE</a:t>
            </a:r>
            <a:r>
              <a:rPr lang="zh-CN" altLang="en-US" dirty="0"/>
              <a:t>模型</a:t>
            </a:r>
          </a:p>
          <a:p>
            <a:endParaRPr lang="zh-CN" altLang="en-US" dirty="0"/>
          </a:p>
          <a:p>
            <a:endParaRPr lang="zh-CN" altLang="en-US" dirty="0"/>
          </a:p>
        </p:txBody>
      </p:sp>
      <p:sp>
        <p:nvSpPr>
          <p:cNvPr id="3" name="文本占位符 2">
            <a:extLst>
              <a:ext uri="{FF2B5EF4-FFF2-40B4-BE49-F238E27FC236}">
                <a16:creationId xmlns:a16="http://schemas.microsoft.com/office/drawing/2014/main" id="{EC385C31-10D5-4ABE-8FBC-10CE8F8EA6EB}"/>
              </a:ext>
            </a:extLst>
          </p:cNvPr>
          <p:cNvSpPr>
            <a:spLocks noGrp="1"/>
          </p:cNvSpPr>
          <p:nvPr>
            <p:ph type="body" sz="quarter" idx="12"/>
          </p:nvPr>
        </p:nvSpPr>
        <p:spPr>
          <a:xfrm>
            <a:off x="531812" y="1322994"/>
            <a:ext cx="11337925" cy="5181350"/>
          </a:xfrm>
        </p:spPr>
        <p:txBody>
          <a:bodyPr/>
          <a:lstStyle/>
          <a:p>
            <a:r>
              <a:rPr lang="zh-CN" altLang="en-US" dirty="0"/>
              <a:t>总结</a:t>
            </a:r>
            <a:r>
              <a:rPr lang="en-US" altLang="zh-CN" dirty="0"/>
              <a:t>/</a:t>
            </a:r>
            <a:r>
              <a:rPr lang="zh-CN" altLang="en-US" dirty="0"/>
              <a:t>特点：</a:t>
            </a:r>
            <a:endParaRPr lang="en-US" altLang="zh-CN" dirty="0"/>
          </a:p>
          <a:p>
            <a:pPr marL="342900" indent="-342900">
              <a:buFont typeface="Wingdings" panose="05000000000000000000" pitchFamily="2" charset="2"/>
              <a:buChar char="Ø"/>
            </a:pPr>
            <a:r>
              <a:rPr lang="zh-CN" altLang="en-US" dirty="0"/>
              <a:t>设计可学习的组合算子。</a:t>
            </a:r>
            <a:endParaRPr lang="en-US" altLang="zh-CN" dirty="0"/>
          </a:p>
          <a:p>
            <a:pPr marL="342900" indent="-342900">
              <a:buFont typeface="Wingdings" panose="05000000000000000000" pitchFamily="2" charset="2"/>
              <a:buChar char="Ø"/>
            </a:pPr>
            <a:r>
              <a:rPr lang="zh-CN" altLang="en-US" dirty="0"/>
              <a:t>模型将实体候选对象投射到表示输入数据的目标向量上计算得分。</a:t>
            </a:r>
            <a:endParaRPr lang="en-US" altLang="zh-CN" dirty="0"/>
          </a:p>
          <a:p>
            <a:pPr marL="342900" indent="-342900">
              <a:buFont typeface="Wingdings" panose="05000000000000000000" pitchFamily="2" charset="2"/>
              <a:buChar char="Ø"/>
            </a:pPr>
            <a:r>
              <a:rPr lang="zh-CN" altLang="en-US" dirty="0"/>
              <a:t>整体优化候选实体</a:t>
            </a:r>
            <a:r>
              <a:rPr lang="en-US" altLang="zh-CN" dirty="0"/>
              <a:t>(</a:t>
            </a:r>
            <a:r>
              <a:rPr lang="zh-CN" altLang="en-US" dirty="0"/>
              <a:t>或关系</a:t>
            </a:r>
            <a:r>
              <a:rPr lang="en-US" altLang="zh-CN" dirty="0"/>
              <a:t>)</a:t>
            </a:r>
            <a:r>
              <a:rPr lang="zh-CN" altLang="en-US" dirty="0"/>
              <a:t>列表的排名损失。</a:t>
            </a:r>
            <a:endParaRPr lang="en-US" altLang="zh-CN" dirty="0"/>
          </a:p>
          <a:p>
            <a:pPr marL="342900" indent="-342900">
              <a:buFont typeface="Wingdings" panose="05000000000000000000" pitchFamily="2" charset="2"/>
              <a:buChar char="Ø"/>
            </a:pPr>
            <a:r>
              <a:rPr lang="en-US" altLang="zh-CN" dirty="0" err="1"/>
              <a:t>ProjE</a:t>
            </a:r>
            <a:r>
              <a:rPr lang="zh-CN" altLang="en-US" dirty="0"/>
              <a:t>是一个长度为</a:t>
            </a:r>
            <a:r>
              <a:rPr lang="en-US" altLang="zh-CN" dirty="0"/>
              <a:t>1</a:t>
            </a:r>
            <a:r>
              <a:rPr lang="zh-CN" altLang="en-US" dirty="0"/>
              <a:t>的边上的自包含模型。</a:t>
            </a:r>
          </a:p>
        </p:txBody>
      </p:sp>
    </p:spTree>
    <p:extLst>
      <p:ext uri="{BB962C8B-B14F-4D97-AF65-F5344CB8AC3E}">
        <p14:creationId xmlns:p14="http://schemas.microsoft.com/office/powerpoint/2010/main" val="1887557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4707941-EEF5-44CD-8F7D-8EDF5DD74641}"/>
              </a:ext>
            </a:extLst>
          </p:cNvPr>
          <p:cNvSpPr>
            <a:spLocks noGrp="1"/>
          </p:cNvSpPr>
          <p:nvPr>
            <p:ph sz="quarter" idx="10"/>
          </p:nvPr>
        </p:nvSpPr>
        <p:spPr/>
        <p:txBody>
          <a:bodyPr/>
          <a:lstStyle/>
          <a:p>
            <a:r>
              <a:rPr lang="zh-CN" altLang="en-US" dirty="0"/>
              <a:t>优缺点</a:t>
            </a:r>
          </a:p>
        </p:txBody>
      </p:sp>
      <p:sp>
        <p:nvSpPr>
          <p:cNvPr id="3" name="文本占位符 2">
            <a:extLst>
              <a:ext uri="{FF2B5EF4-FFF2-40B4-BE49-F238E27FC236}">
                <a16:creationId xmlns:a16="http://schemas.microsoft.com/office/drawing/2014/main" id="{05E3CDFC-3767-45FD-9E7C-D18706703B87}"/>
              </a:ext>
            </a:extLst>
          </p:cNvPr>
          <p:cNvSpPr>
            <a:spLocks noGrp="1"/>
          </p:cNvSpPr>
          <p:nvPr>
            <p:ph type="body" sz="quarter" idx="12"/>
          </p:nvPr>
        </p:nvSpPr>
        <p:spPr/>
        <p:txBody>
          <a:bodyPr/>
          <a:lstStyle/>
          <a:p>
            <a:pPr marL="342900" indent="-342900">
              <a:buFont typeface="Wingdings" panose="05000000000000000000" pitchFamily="2" charset="2"/>
              <a:buChar char="Ø"/>
            </a:pPr>
            <a:r>
              <a:rPr lang="zh-CN" altLang="en-US" dirty="0"/>
              <a:t>总体来看，相对于其他使用转移矩阵的方法，</a:t>
            </a:r>
            <a:r>
              <a:rPr lang="en-US" altLang="zh-CN" dirty="0" err="1"/>
              <a:t>ProjE</a:t>
            </a:r>
            <a:r>
              <a:rPr lang="en-US" altLang="zh-CN" dirty="0"/>
              <a:t> </a:t>
            </a:r>
            <a:r>
              <a:rPr lang="zh-CN" altLang="en-US" dirty="0"/>
              <a:t>模型使用组合操作的方式显著减少了参数的数量。</a:t>
            </a:r>
            <a:endParaRPr lang="en-US" altLang="zh-CN" dirty="0"/>
          </a:p>
          <a:p>
            <a:pPr marL="342900" indent="-342900">
              <a:buFont typeface="Wingdings" panose="05000000000000000000" pitchFamily="2" charset="2"/>
              <a:buChar char="Ø"/>
            </a:pPr>
            <a:r>
              <a:rPr lang="zh-CN" altLang="en-US" dirty="0"/>
              <a:t>但是</a:t>
            </a:r>
            <a:r>
              <a:rPr lang="en-US" altLang="zh-CN" dirty="0" err="1"/>
              <a:t>ProjE</a:t>
            </a:r>
            <a:r>
              <a:rPr lang="zh-CN" altLang="en-US" dirty="0"/>
              <a:t>模型关注于通过组合运算符处理实体和关系的嵌入向量，从而产生输出向量，这一流程对词向量预处理的效果存在很大的依赖性。</a:t>
            </a:r>
            <a:endParaRPr lang="en-US" altLang="zh-CN" dirty="0"/>
          </a:p>
          <a:p>
            <a:pPr marL="342900" indent="-342900">
              <a:buFont typeface="Wingdings" panose="05000000000000000000" pitchFamily="2" charset="2"/>
              <a:buChar char="Ø"/>
            </a:pPr>
            <a:r>
              <a:rPr lang="zh-CN" altLang="en-US" dirty="0"/>
              <a:t>此外，该模型未利用实体描述、属性、关系路径等重要语义信息，推理结果的可解释性略显牵强。</a:t>
            </a:r>
            <a:endParaRPr lang="en-US" altLang="zh-CN" dirty="0"/>
          </a:p>
          <a:p>
            <a:endParaRPr lang="en-US" altLang="zh-CN" dirty="0"/>
          </a:p>
        </p:txBody>
      </p:sp>
      <p:pic>
        <p:nvPicPr>
          <p:cNvPr id="6" name="图片 5">
            <a:extLst>
              <a:ext uri="{FF2B5EF4-FFF2-40B4-BE49-F238E27FC236}">
                <a16:creationId xmlns:a16="http://schemas.microsoft.com/office/drawing/2014/main" id="{8E81CDBF-0D75-4A55-BFA1-D92CA89A9B3B}"/>
              </a:ext>
            </a:extLst>
          </p:cNvPr>
          <p:cNvPicPr>
            <a:picLocks noChangeAspect="1"/>
          </p:cNvPicPr>
          <p:nvPr/>
        </p:nvPicPr>
        <p:blipFill>
          <a:blip r:embed="rId3"/>
          <a:stretch>
            <a:fillRect/>
          </a:stretch>
        </p:blipFill>
        <p:spPr>
          <a:xfrm>
            <a:off x="7107851" y="3691058"/>
            <a:ext cx="4676775" cy="2933700"/>
          </a:xfrm>
          <a:prstGeom prst="rect">
            <a:avLst/>
          </a:prstGeom>
        </p:spPr>
      </p:pic>
    </p:spTree>
    <p:extLst>
      <p:ext uri="{BB962C8B-B14F-4D97-AF65-F5344CB8AC3E}">
        <p14:creationId xmlns:p14="http://schemas.microsoft.com/office/powerpoint/2010/main" val="23285632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03C3D14-BAF0-427F-B8D3-00E1FE14C72D}"/>
              </a:ext>
            </a:extLst>
          </p:cNvPr>
          <p:cNvSpPr>
            <a:spLocks noGrp="1"/>
          </p:cNvSpPr>
          <p:nvPr>
            <p:ph sz="quarter" idx="10"/>
          </p:nvPr>
        </p:nvSpPr>
        <p:spPr/>
        <p:txBody>
          <a:bodyPr/>
          <a:lstStyle/>
          <a:p>
            <a:r>
              <a:rPr lang="zh-CN" altLang="en-US" dirty="0"/>
              <a:t>参考文献</a:t>
            </a:r>
          </a:p>
        </p:txBody>
      </p:sp>
      <p:sp>
        <p:nvSpPr>
          <p:cNvPr id="3" name="文本占位符 2">
            <a:extLst>
              <a:ext uri="{FF2B5EF4-FFF2-40B4-BE49-F238E27FC236}">
                <a16:creationId xmlns:a16="http://schemas.microsoft.com/office/drawing/2014/main" id="{6BF1F1B8-D6B9-4D8D-B94E-24349A191EA1}"/>
              </a:ext>
            </a:extLst>
          </p:cNvPr>
          <p:cNvSpPr>
            <a:spLocks noGrp="1"/>
          </p:cNvSpPr>
          <p:nvPr>
            <p:ph type="body" sz="quarter" idx="12"/>
          </p:nvPr>
        </p:nvSpPr>
        <p:spPr/>
        <p:txBody>
          <a:bodyPr/>
          <a:lstStyle/>
          <a:p>
            <a:r>
              <a:rPr lang="en-US" altLang="zh-CN" sz="1800" dirty="0"/>
              <a:t>【1】Shi B</a:t>
            </a:r>
            <a:r>
              <a:rPr lang="zh-CN" altLang="en-US" sz="1800" dirty="0"/>
              <a:t>，</a:t>
            </a:r>
            <a:r>
              <a:rPr lang="en-US" altLang="zh-CN" sz="1800" dirty="0" err="1"/>
              <a:t>Weninger</a:t>
            </a:r>
            <a:r>
              <a:rPr lang="en-US" altLang="zh-CN" sz="1800" dirty="0"/>
              <a:t> </a:t>
            </a:r>
            <a:r>
              <a:rPr lang="en-US" altLang="zh-CN" sz="1800" dirty="0" err="1"/>
              <a:t>T.ProjE</a:t>
            </a:r>
            <a:r>
              <a:rPr lang="zh-CN" altLang="en-US" sz="1800" dirty="0"/>
              <a:t>：</a:t>
            </a:r>
            <a:r>
              <a:rPr lang="en-US" altLang="zh-CN" sz="1800" dirty="0"/>
              <a:t>embedding projection for knowledge graph completion[C].Proceedings of the 31st AAAI Conference on Artificial </a:t>
            </a:r>
            <a:r>
              <a:rPr lang="en-US" altLang="zh-CN" sz="1800" dirty="0" err="1"/>
              <a:t>Intelligence,Menlo</a:t>
            </a:r>
            <a:r>
              <a:rPr lang="en-US" altLang="zh-CN" sz="1800" dirty="0"/>
              <a:t> Park,CA,2017:1236-1242.</a:t>
            </a:r>
          </a:p>
          <a:p>
            <a:r>
              <a:rPr lang="en-US" altLang="zh-CN" sz="1800" dirty="0"/>
              <a:t>【2】ZHANG </a:t>
            </a:r>
            <a:r>
              <a:rPr lang="en-US" altLang="zh-CN" sz="1800" dirty="0" err="1"/>
              <a:t>Zhongwei</a:t>
            </a:r>
            <a:r>
              <a:rPr lang="en-US" altLang="zh-CN" sz="1800" dirty="0"/>
              <a:t>, CAO Lei, CHEN </a:t>
            </a:r>
            <a:r>
              <a:rPr lang="en-US" altLang="zh-CN" sz="1800" dirty="0" err="1"/>
              <a:t>Xiliang</a:t>
            </a:r>
            <a:r>
              <a:rPr lang="en-US" altLang="zh-CN" sz="1800" dirty="0"/>
              <a:t>, et al. Survey of knowledge reasoning based on neural network. Computer Engineering and Applications,2019,55(12):8-19.</a:t>
            </a:r>
            <a:endParaRPr lang="zh-CN" altLang="en-US" sz="1800" dirty="0"/>
          </a:p>
        </p:txBody>
      </p:sp>
    </p:spTree>
    <p:extLst>
      <p:ext uri="{BB962C8B-B14F-4D97-AF65-F5344CB8AC3E}">
        <p14:creationId xmlns:p14="http://schemas.microsoft.com/office/powerpoint/2010/main" val="20467755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9FCC1E7-49F3-40EA-9B63-74704BF07AC3}"/>
              </a:ext>
            </a:extLst>
          </p:cNvPr>
          <p:cNvSpPr>
            <a:spLocks noGrp="1"/>
          </p:cNvSpPr>
          <p:nvPr>
            <p:ph sz="quarter" idx="10"/>
          </p:nvPr>
        </p:nvSpPr>
        <p:spPr/>
        <p:txBody>
          <a:bodyPr/>
          <a:lstStyle/>
          <a:p>
            <a:endParaRPr lang="zh-CN" altLang="en-US" dirty="0"/>
          </a:p>
        </p:txBody>
      </p:sp>
      <p:sp>
        <p:nvSpPr>
          <p:cNvPr id="8" name="文本框 7">
            <a:extLst>
              <a:ext uri="{FF2B5EF4-FFF2-40B4-BE49-F238E27FC236}">
                <a16:creationId xmlns:a16="http://schemas.microsoft.com/office/drawing/2014/main" id="{87B44286-0F7C-42B3-B901-89509A2A7FE7}"/>
              </a:ext>
            </a:extLst>
          </p:cNvPr>
          <p:cNvSpPr txBox="1"/>
          <p:nvPr/>
        </p:nvSpPr>
        <p:spPr>
          <a:xfrm>
            <a:off x="4557823" y="2773626"/>
            <a:ext cx="4082902" cy="769441"/>
          </a:xfrm>
          <a:prstGeom prst="rect">
            <a:avLst/>
          </a:prstGeom>
          <a:noFill/>
        </p:spPr>
        <p:txBody>
          <a:bodyPr wrap="square" rtlCol="0">
            <a:spAutoFit/>
          </a:bodyPr>
          <a:lstStyle/>
          <a:p>
            <a:r>
              <a:rPr lang="zh-CN" altLang="en-US" sz="4400" dirty="0"/>
              <a:t>谢谢大家</a:t>
            </a:r>
            <a:r>
              <a:rPr lang="en-US" altLang="zh-CN" sz="4400" dirty="0"/>
              <a:t>!</a:t>
            </a:r>
            <a:endParaRPr lang="zh-CN" altLang="en-US" sz="4400" dirty="0"/>
          </a:p>
        </p:txBody>
      </p:sp>
    </p:spTree>
    <p:extLst>
      <p:ext uri="{BB962C8B-B14F-4D97-AF65-F5344CB8AC3E}">
        <p14:creationId xmlns:p14="http://schemas.microsoft.com/office/powerpoint/2010/main" val="15855979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A053F6A-46ED-42C4-9D3E-127BC2D2586D}"/>
              </a:ext>
            </a:extLst>
          </p:cNvPr>
          <p:cNvGrpSpPr/>
          <p:nvPr/>
        </p:nvGrpSpPr>
        <p:grpSpPr>
          <a:xfrm>
            <a:off x="567181" y="2042994"/>
            <a:ext cx="11057637" cy="2457985"/>
            <a:chOff x="1196455" y="1992247"/>
            <a:chExt cx="9637951" cy="1008649"/>
          </a:xfrm>
        </p:grpSpPr>
        <p:sp>
          <p:nvSpPr>
            <p:cNvPr id="5" name="矩形 4">
              <a:extLst>
                <a:ext uri="{FF2B5EF4-FFF2-40B4-BE49-F238E27FC236}">
                  <a16:creationId xmlns:a16="http://schemas.microsoft.com/office/drawing/2014/main" id="{4A7EB499-1150-4CCD-A5F1-3E9C173200E6}"/>
                </a:ext>
              </a:extLst>
            </p:cNvPr>
            <p:cNvSpPr/>
            <p:nvPr/>
          </p:nvSpPr>
          <p:spPr>
            <a:xfrm>
              <a:off x="1196455" y="1992248"/>
              <a:ext cx="58939" cy="1008648"/>
            </a:xfrm>
            <a:prstGeom prst="rect">
              <a:avLst/>
            </a:prstGeom>
            <a:solidFill>
              <a:srgbClr val="AF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a:extLst>
                <a:ext uri="{FF2B5EF4-FFF2-40B4-BE49-F238E27FC236}">
                  <a16:creationId xmlns:a16="http://schemas.microsoft.com/office/drawing/2014/main" id="{6E232602-D99D-4414-B38A-875DF5D0D9F3}"/>
                </a:ext>
              </a:extLst>
            </p:cNvPr>
            <p:cNvSpPr/>
            <p:nvPr/>
          </p:nvSpPr>
          <p:spPr>
            <a:xfrm>
              <a:off x="1255394" y="1992247"/>
              <a:ext cx="9579012" cy="10086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8" name="文本框 7">
            <a:extLst>
              <a:ext uri="{FF2B5EF4-FFF2-40B4-BE49-F238E27FC236}">
                <a16:creationId xmlns:a16="http://schemas.microsoft.com/office/drawing/2014/main" id="{BA6E9755-B9A0-4511-91BD-482650E0B938}"/>
              </a:ext>
            </a:extLst>
          </p:cNvPr>
          <p:cNvSpPr txBox="1"/>
          <p:nvPr/>
        </p:nvSpPr>
        <p:spPr>
          <a:xfrm>
            <a:off x="827841" y="2323275"/>
            <a:ext cx="6000797" cy="769441"/>
          </a:xfrm>
          <a:prstGeom prst="rect">
            <a:avLst/>
          </a:prstGeom>
          <a:noFill/>
        </p:spPr>
        <p:txBody>
          <a:bodyPr wrap="square">
            <a:spAutoFit/>
          </a:bodyPr>
          <a:lstStyle/>
          <a:p>
            <a:r>
              <a:rPr lang="zh-CN" altLang="en-US" sz="4400" dirty="0"/>
              <a:t>基于强化学习推理</a:t>
            </a:r>
            <a:endParaRPr lang="en-US" altLang="zh-CN" sz="4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8E210D0D-5137-4D44-9FB9-6122978A2C5E}"/>
              </a:ext>
            </a:extLst>
          </p:cNvPr>
          <p:cNvSpPr txBox="1"/>
          <p:nvPr/>
        </p:nvSpPr>
        <p:spPr>
          <a:xfrm>
            <a:off x="827841" y="3833366"/>
            <a:ext cx="1659429" cy="369332"/>
          </a:xfrm>
          <a:prstGeom prst="rect">
            <a:avLst/>
          </a:prstGeom>
          <a:noFill/>
        </p:spPr>
        <p:txBody>
          <a:bodyPr wrap="none" rtlCol="0">
            <a:spAutoFit/>
          </a:bodyPr>
          <a:lstStyle/>
          <a:p>
            <a:r>
              <a:rPr lang="zh-CN" altLang="en-US" dirty="0">
                <a:latin typeface="华文楷体" panose="02010600040101010101" pitchFamily="2" charset="-122"/>
                <a:ea typeface="华文楷体" panose="02010600040101010101" pitchFamily="2" charset="-122"/>
              </a:rPr>
              <a:t>汇报人</a:t>
            </a:r>
            <a:r>
              <a:rPr lang="en-US" altLang="zh-CN" dirty="0">
                <a:latin typeface="华文楷体" panose="02010600040101010101" pitchFamily="2" charset="-122"/>
                <a:ea typeface="华文楷体" panose="02010600040101010101" pitchFamily="2" charset="-122"/>
              </a:rPr>
              <a:t>:</a:t>
            </a:r>
            <a:r>
              <a:rPr lang="zh-CN" altLang="en-US" spc="100" dirty="0">
                <a:latin typeface="华文楷体" panose="02010600040101010101" pitchFamily="2" charset="-122"/>
                <a:ea typeface="华文楷体" panose="02010600040101010101" pitchFamily="2" charset="-122"/>
                <a:cs typeface="+mn-ea"/>
                <a:sym typeface="+mn-lt"/>
              </a:rPr>
              <a:t>王梦莹</a:t>
            </a:r>
            <a:endParaRPr lang="zh-CN" altLang="en-US" dirty="0">
              <a:latin typeface="华文楷体" panose="02010600040101010101" pitchFamily="2" charset="-122"/>
              <a:ea typeface="华文楷体" panose="02010600040101010101" pitchFamily="2" charset="-122"/>
            </a:endParaRPr>
          </a:p>
        </p:txBody>
      </p:sp>
      <p:sp>
        <p:nvSpPr>
          <p:cNvPr id="11" name="文本框 10">
            <a:extLst>
              <a:ext uri="{FF2B5EF4-FFF2-40B4-BE49-F238E27FC236}">
                <a16:creationId xmlns:a16="http://schemas.microsoft.com/office/drawing/2014/main" id="{1BC31740-D33F-4896-8B50-C485ED4D3C82}"/>
              </a:ext>
            </a:extLst>
          </p:cNvPr>
          <p:cNvSpPr txBox="1"/>
          <p:nvPr/>
        </p:nvSpPr>
        <p:spPr>
          <a:xfrm>
            <a:off x="827841" y="3152976"/>
            <a:ext cx="4676313" cy="369332"/>
          </a:xfrm>
          <a:prstGeom prst="rect">
            <a:avLst/>
          </a:prstGeom>
          <a:noFill/>
        </p:spPr>
        <p:txBody>
          <a:bodyPr wrap="square">
            <a:spAutoFit/>
          </a:bodyPr>
          <a:lstStyle/>
          <a:p>
            <a:pPr algn="dist"/>
            <a:r>
              <a:rPr lang="zh-CN" altLang="en-US" dirty="0">
                <a:latin typeface="华文楷体" panose="02010600040101010101" pitchFamily="2" charset="-122"/>
                <a:ea typeface="华文楷体" panose="02010600040101010101" pitchFamily="2" charset="-122"/>
              </a:rPr>
              <a:t>知识表示与知识工程课程汇报</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第</a:t>
            </a:r>
            <a:r>
              <a:rPr lang="en-US" altLang="zh-CN" dirty="0">
                <a:latin typeface="华文楷体" panose="02010600040101010101" pitchFamily="2" charset="-122"/>
                <a:ea typeface="华文楷体" panose="02010600040101010101" pitchFamily="2" charset="-122"/>
              </a:rPr>
              <a:t>7</a:t>
            </a:r>
            <a:r>
              <a:rPr lang="zh-CN" altLang="en-US" dirty="0">
                <a:latin typeface="华文楷体" panose="02010600040101010101" pitchFamily="2" charset="-122"/>
                <a:ea typeface="华文楷体" panose="02010600040101010101" pitchFamily="2" charset="-122"/>
              </a:rPr>
              <a:t>组</a:t>
            </a:r>
          </a:p>
        </p:txBody>
      </p:sp>
      <p:pic>
        <p:nvPicPr>
          <p:cNvPr id="12" name="Picture 2">
            <a:extLst>
              <a:ext uri="{FF2B5EF4-FFF2-40B4-BE49-F238E27FC236}">
                <a16:creationId xmlns:a16="http://schemas.microsoft.com/office/drawing/2014/main" id="{B65CDCF1-86FB-45D8-BBD0-620CCD99B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0224" y="299027"/>
            <a:ext cx="1621736" cy="633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426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a:xfrm>
            <a:off x="531812" y="394923"/>
            <a:ext cx="8246427" cy="419100"/>
          </a:xfrm>
        </p:spPr>
        <p:txBody>
          <a:bodyPr/>
          <a:lstStyle/>
          <a:p>
            <a:r>
              <a:rPr lang="zh-CN" altLang="en-US" dirty="0"/>
              <a:t>基于规则的推理</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D47E9BE-8528-43A9-B438-1DB350D94C0C}"/>
                  </a:ext>
                </a:extLst>
              </p:cNvPr>
              <p:cNvSpPr txBox="1"/>
              <p:nvPr/>
            </p:nvSpPr>
            <p:spPr>
              <a:xfrm>
                <a:off x="1243755" y="1468947"/>
                <a:ext cx="8598716" cy="5061578"/>
              </a:xfrm>
              <a:prstGeom prst="rect">
                <a:avLst/>
              </a:prstGeom>
              <a:noFill/>
            </p:spPr>
            <p:txBody>
              <a:bodyPr wrap="square" rtlCol="0">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在规则学习的过程中，对于学习到的规则的评估方法：支持度（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support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）、置信度（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confidence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）、规则头覆盖度（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head coverage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Support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指满足规则主体和规则头的实例个数。一般都是一个大于等于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的整数值，用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support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rule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）表示。</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支持度越大，说明这个规则的实例在知识图谱中存在得越多。</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Confidence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的计算方式：</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𝑐𝑜𝑛𝑓𝑖𝑑𝑒𝑛𝑐𝑒</m:t>
                    </m:r>
                    <m:r>
                      <a:rPr lang="zh-CN"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𝑟𝑢𝑙𝑒</m:t>
                    </m:r>
                    <m:r>
                      <a:rPr lang="zh-CN"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𝑠𝑢𝑝𝑝𝑜𝑟𝑡</m:t>
                        </m:r>
                        <m:r>
                          <a:rPr lang="zh-CN"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𝑟𝑢𝑙𝑒</m:t>
                        </m:r>
                        <m:r>
                          <a:rPr lang="zh-CN"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𝑏𝑜𝑑𝑦</m:t>
                        </m:r>
                        <m:r>
                          <a:rPr lang="zh-CN"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𝑟𝑢𝑙𝑒</m:t>
                        </m:r>
                        <m:r>
                          <a:rPr lang="zh-CN"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den>
                    </m:f>
                  </m:oMath>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为规则支持度和满足规则主体的实例个数的比值，即在满足规则主体的实例中，同时也满足规则头的实例比例。一个规则的置信度越高，说明规则的质量也越高。</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Head coverage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的计算方法为：</a:t>
                </a:r>
              </a:p>
              <a:p>
                <a:pPr algn="just"/>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𝐻𝐶</m:t>
                      </m:r>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𝑟𝑢𝑙𝑒</m:t>
                          </m:r>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𝑠𝑢𝑝𝑝𝑜𝑟𝑡</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𝑟𝑢𝑙𝑒</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h𝑒𝑎𝑑</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𝑟𝑢𝑙𝑒</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den>
                      </m:f>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为规则支持度和满足规则头的实例个数的比值，即在满足规则头的实例中，同时也满足规则主体的实例比例。一个规则的头覆盖率越高，说明规则的质量也越高。</a:t>
                </a:r>
              </a:p>
              <a:p>
                <a:r>
                  <a:rPr lang="zh-CN" altLang="zh-CN" sz="1800" dirty="0">
                    <a:effectLst/>
                    <a:ea typeface="等线" panose="02010600030101010101" pitchFamily="2" charset="-122"/>
                    <a:cs typeface="Times New Roman" panose="02020603050405020304" pitchFamily="18" charset="0"/>
                  </a:rPr>
                  <a:t>在规则学习的过程中，通常结合三个评价指标综合衡量规则的质量。</a:t>
                </a:r>
                <a:endParaRPr lang="zh-CN" altLang="en-US" dirty="0"/>
              </a:p>
            </p:txBody>
          </p:sp>
        </mc:Choice>
        <mc:Fallback xmlns="">
          <p:sp>
            <p:nvSpPr>
              <p:cNvPr id="2" name="文本框 1">
                <a:extLst>
                  <a:ext uri="{FF2B5EF4-FFF2-40B4-BE49-F238E27FC236}">
                    <a16:creationId xmlns:a16="http://schemas.microsoft.com/office/drawing/2014/main" id="{9D47E9BE-8528-43A9-B438-1DB350D94C0C}"/>
                  </a:ext>
                </a:extLst>
              </p:cNvPr>
              <p:cNvSpPr txBox="1">
                <a:spLocks noRot="1" noChangeAspect="1" noMove="1" noResize="1" noEditPoints="1" noAdjustHandles="1" noChangeArrowheads="1" noChangeShapeType="1" noTextEdit="1"/>
              </p:cNvSpPr>
              <p:nvPr/>
            </p:nvSpPr>
            <p:spPr>
              <a:xfrm>
                <a:off x="1243755" y="1468947"/>
                <a:ext cx="8598716" cy="5061578"/>
              </a:xfrm>
              <a:prstGeom prst="rect">
                <a:avLst/>
              </a:prstGeom>
              <a:blipFill>
                <a:blip r:embed="rId2"/>
                <a:stretch>
                  <a:fillRect l="-567" t="-723" r="-567" b="-9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729572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C9C35A-10FF-4578-BA71-D374A4B4659D}"/>
              </a:ext>
            </a:extLst>
          </p:cNvPr>
          <p:cNvSpPr>
            <a:spLocks noGrp="1"/>
          </p:cNvSpPr>
          <p:nvPr>
            <p:ph sz="quarter" idx="10"/>
          </p:nvPr>
        </p:nvSpPr>
        <p:spPr/>
        <p:txBody>
          <a:bodyPr/>
          <a:lstStyle/>
          <a:p>
            <a:r>
              <a:rPr lang="zh-CN" altLang="en-US"/>
              <a:t>强化学习</a:t>
            </a:r>
          </a:p>
        </p:txBody>
      </p:sp>
      <p:sp>
        <p:nvSpPr>
          <p:cNvPr id="3" name="文本占位符 2">
            <a:extLst>
              <a:ext uri="{FF2B5EF4-FFF2-40B4-BE49-F238E27FC236}">
                <a16:creationId xmlns:a16="http://schemas.microsoft.com/office/drawing/2014/main" id="{E3B0538F-521B-4E51-9034-DE0AAD580746}"/>
              </a:ext>
            </a:extLst>
          </p:cNvPr>
          <p:cNvSpPr>
            <a:spLocks noGrp="1"/>
          </p:cNvSpPr>
          <p:nvPr>
            <p:ph type="body" sz="quarter" idx="12"/>
          </p:nvPr>
        </p:nvSpPr>
        <p:spPr>
          <a:xfrm>
            <a:off x="531812" y="1297827"/>
            <a:ext cx="11337925" cy="1777882"/>
          </a:xfrm>
        </p:spPr>
        <p:txBody>
          <a:bodyPr/>
          <a:lstStyle/>
          <a:p>
            <a:pPr indent="720000">
              <a:lnSpc>
                <a:spcPct val="125000"/>
              </a:lnSpc>
            </a:pPr>
            <a:r>
              <a:rPr lang="zh-CN" altLang="en-US" sz="1600"/>
              <a:t>强化学习是一种学习如何从状态映射到行为以使得获取的奖励最大的学习机制。这样的一个</a:t>
            </a:r>
            <a:r>
              <a:rPr lang="en-US" altLang="zh-CN" sz="1600"/>
              <a:t>agent</a:t>
            </a:r>
            <a:r>
              <a:rPr lang="zh-CN" altLang="en-US" sz="1600"/>
              <a:t>需要不断地在环境中进行实验，通过环境给予的反馈（奖励）来不断优化状态</a:t>
            </a:r>
            <a:r>
              <a:rPr lang="en-US" altLang="zh-CN" sz="1600"/>
              <a:t>-</a:t>
            </a:r>
            <a:r>
              <a:rPr lang="zh-CN" altLang="en-US" sz="1600"/>
              <a:t>行为的对应关系。因此，反复实验</a:t>
            </a:r>
            <a:r>
              <a:rPr lang="en-US" altLang="zh-CN" sz="1600"/>
              <a:t>(</a:t>
            </a:r>
            <a:r>
              <a:rPr lang="en-US" altLang="zh-CN" sz="1600">
                <a:latin typeface="Times New Roman" panose="02020603050405020304" pitchFamily="18" charset="0"/>
                <a:cs typeface="Times New Roman" panose="02020603050405020304" pitchFamily="18" charset="0"/>
              </a:rPr>
              <a:t>trial and error</a:t>
            </a:r>
            <a:r>
              <a:rPr lang="zh-CN" altLang="en-US" sz="1600"/>
              <a:t>）和延迟奖励（</a:t>
            </a:r>
            <a:r>
              <a:rPr lang="en-US" altLang="zh-CN" sz="1600">
                <a:latin typeface="Times New Roman" panose="02020603050405020304" pitchFamily="18" charset="0"/>
                <a:cs typeface="Times New Roman" panose="02020603050405020304" pitchFamily="18" charset="0"/>
              </a:rPr>
              <a:t>delayed reward</a:t>
            </a:r>
            <a:r>
              <a:rPr lang="zh-CN" altLang="en-US" sz="1600"/>
              <a:t>）是强化学习最重要的两个特征。</a:t>
            </a:r>
            <a:endParaRPr lang="en-US" altLang="zh-CN" sz="1600"/>
          </a:p>
          <a:p>
            <a:pPr indent="720000">
              <a:lnSpc>
                <a:spcPct val="125000"/>
              </a:lnSpc>
            </a:pPr>
            <a:r>
              <a:rPr lang="zh-CN" altLang="en-US" sz="1600"/>
              <a:t>强化学习系统一般包括四个要素：策略（</a:t>
            </a:r>
            <a:r>
              <a:rPr lang="en-US" altLang="zh-CN" sz="1600">
                <a:latin typeface="Times New Roman" panose="02020603050405020304" pitchFamily="18" charset="0"/>
                <a:cs typeface="Times New Roman" panose="02020603050405020304" pitchFamily="18" charset="0"/>
              </a:rPr>
              <a:t>policy</a:t>
            </a:r>
            <a:r>
              <a:rPr lang="zh-CN" altLang="en-US" sz="1600">
                <a:latin typeface="Times New Roman" panose="02020603050405020304" pitchFamily="18" charset="0"/>
                <a:cs typeface="Times New Roman" panose="02020603050405020304" pitchFamily="18" charset="0"/>
              </a:rPr>
              <a:t>）</a:t>
            </a:r>
            <a:r>
              <a:rPr lang="zh-CN" altLang="en-US" sz="1600"/>
              <a:t>，奖励（</a:t>
            </a:r>
            <a:r>
              <a:rPr lang="en-US" altLang="zh-CN" sz="1600">
                <a:latin typeface="Times New Roman" panose="02020603050405020304" pitchFamily="18" charset="0"/>
                <a:cs typeface="Times New Roman" panose="02020603050405020304" pitchFamily="18" charset="0"/>
              </a:rPr>
              <a:t>reward</a:t>
            </a:r>
            <a:r>
              <a:rPr lang="zh-CN" altLang="en-US" sz="1600"/>
              <a:t>），价值（</a:t>
            </a:r>
            <a:r>
              <a:rPr lang="en-US" altLang="zh-CN" sz="1600">
                <a:latin typeface="Times New Roman" panose="02020603050405020304" pitchFamily="18" charset="0"/>
                <a:cs typeface="Times New Roman" panose="02020603050405020304" pitchFamily="18" charset="0"/>
              </a:rPr>
              <a:t>value</a:t>
            </a:r>
            <a:r>
              <a:rPr lang="zh-CN" altLang="en-US" sz="1600"/>
              <a:t>）以及环境（模型（</a:t>
            </a:r>
            <a:r>
              <a:rPr lang="en-US" altLang="zh-CN" sz="1600">
                <a:latin typeface="Times New Roman" panose="02020603050405020304" pitchFamily="18" charset="0"/>
                <a:cs typeface="Times New Roman" panose="02020603050405020304" pitchFamily="18" charset="0"/>
              </a:rPr>
              <a:t>model</a:t>
            </a:r>
            <a:r>
              <a:rPr lang="zh-CN" altLang="en-US" sz="1600"/>
              <a:t>））。</a:t>
            </a:r>
          </a:p>
          <a:p>
            <a:endParaRPr lang="zh-CN" altLang="en-US" dirty="0">
              <a:latin typeface="华文楷体" panose="02010600040101010101" pitchFamily="2" charset="-122"/>
              <a:ea typeface="华文楷体" panose="02010600040101010101" pitchFamily="2" charset="-122"/>
            </a:endParaRPr>
          </a:p>
          <a:p>
            <a:pPr marL="457200" indent="-457200">
              <a:buAutoNum type="arabicPeriod"/>
            </a:pPr>
            <a:endParaRPr lang="en-US" altLang="zh-CN" dirty="0"/>
          </a:p>
          <a:p>
            <a:pPr marL="457200" indent="-457200">
              <a:buAutoNum type="arabicPeriod"/>
            </a:pPr>
            <a:endParaRPr lang="zh-CN" altLang="en-US" dirty="0"/>
          </a:p>
        </p:txBody>
      </p:sp>
      <p:sp>
        <p:nvSpPr>
          <p:cNvPr id="4" name="文本框 3"/>
          <p:cNvSpPr txBox="1"/>
          <p:nvPr/>
        </p:nvSpPr>
        <p:spPr>
          <a:xfrm>
            <a:off x="739834" y="3075709"/>
            <a:ext cx="4563687" cy="2568139"/>
          </a:xfrm>
          <a:prstGeom prst="rect">
            <a:avLst/>
          </a:prstGeom>
          <a:noFill/>
        </p:spPr>
        <p:txBody>
          <a:bodyPr wrap="square" rtlCol="0">
            <a:spAutoFit/>
          </a:bodyPr>
          <a:lstStyle/>
          <a:p>
            <a:pPr>
              <a:lnSpc>
                <a:spcPct val="125000"/>
              </a:lnSpc>
            </a:pPr>
            <a:r>
              <a:rPr lang="zh-CN" altLang="en-US" sz="1600">
                <a:latin typeface="华文楷体" panose="02010600040101010101" pitchFamily="2" charset="-122"/>
                <a:ea typeface="华文楷体" panose="02010600040101010101" pitchFamily="2" charset="-122"/>
              </a:rPr>
              <a:t>大脑指代智能体</a:t>
            </a:r>
            <a:r>
              <a:rPr lang="en-US" altLang="zh-CN" sz="1600">
                <a:latin typeface="Times New Roman" panose="02020603050405020304" pitchFamily="18" charset="0"/>
                <a:ea typeface="华文楷体" panose="02010600040101010101" pitchFamily="2" charset="-122"/>
                <a:cs typeface="Times New Roman" panose="02020603050405020304" pitchFamily="18" charset="0"/>
              </a:rPr>
              <a:t>agent</a:t>
            </a:r>
            <a:r>
              <a:rPr lang="zh-CN" altLang="en-US" sz="1600">
                <a:latin typeface="华文楷体" panose="02010600040101010101" pitchFamily="2" charset="-122"/>
                <a:ea typeface="华文楷体" panose="02010600040101010101" pitchFamily="2" charset="-122"/>
              </a:rPr>
              <a:t>，地球指代环境</a:t>
            </a:r>
            <a:r>
              <a:rPr lang="en-US" altLang="zh-CN" sz="1600">
                <a:latin typeface="Times New Roman" panose="02020603050405020304" pitchFamily="18" charset="0"/>
                <a:ea typeface="华文楷体" panose="02010600040101010101" pitchFamily="2" charset="-122"/>
                <a:cs typeface="Times New Roman" panose="02020603050405020304" pitchFamily="18" charset="0"/>
              </a:rPr>
              <a:t>environment</a:t>
            </a:r>
            <a:r>
              <a:rPr lang="zh-CN" altLang="en-US" sz="1600">
                <a:latin typeface="华文楷体" panose="02010600040101010101" pitchFamily="2" charset="-122"/>
                <a:ea typeface="华文楷体" panose="02010600040101010101" pitchFamily="2" charset="-122"/>
              </a:rPr>
              <a:t>，从当前的状态</a:t>
            </a:r>
            <a:r>
              <a:rPr lang="en-US" altLang="zh-CN" sz="1600">
                <a:latin typeface="华文楷体" panose="02010600040101010101" pitchFamily="2" charset="-122"/>
                <a:ea typeface="华文楷体" panose="02010600040101010101" pitchFamily="2" charset="-122"/>
              </a:rPr>
              <a:t>S </a:t>
            </a:r>
            <a:r>
              <a:rPr lang="zh-CN" altLang="en-US" sz="1600">
                <a:latin typeface="华文楷体" panose="02010600040101010101" pitchFamily="2" charset="-122"/>
                <a:ea typeface="华文楷体" panose="02010600040101010101" pitchFamily="2" charset="-122"/>
              </a:rPr>
              <a:t>出发，在做出一个行为</a:t>
            </a:r>
            <a:r>
              <a:rPr lang="en-US" altLang="zh-CN" sz="1600">
                <a:latin typeface="华文楷体" panose="02010600040101010101" pitchFamily="2" charset="-122"/>
                <a:ea typeface="华文楷体" panose="02010600040101010101" pitchFamily="2" charset="-122"/>
              </a:rPr>
              <a:t>A</a:t>
            </a:r>
            <a:r>
              <a:rPr lang="zh-CN" altLang="en-US" sz="1600">
                <a:latin typeface="华文楷体" panose="02010600040101010101" pitchFamily="2" charset="-122"/>
                <a:ea typeface="华文楷体" panose="02010600040101010101" pitchFamily="2" charset="-122"/>
              </a:rPr>
              <a:t>之后，对环境产生了一些影响，它首先给</a:t>
            </a:r>
            <a:r>
              <a:rPr lang="en-US" altLang="zh-CN" sz="1600">
                <a:latin typeface="Times New Roman" panose="02020603050405020304" pitchFamily="18" charset="0"/>
                <a:ea typeface="华文楷体" panose="02010600040101010101" pitchFamily="2" charset="-122"/>
                <a:cs typeface="Times New Roman" panose="02020603050405020304" pitchFamily="18" charset="0"/>
              </a:rPr>
              <a:t>agent</a:t>
            </a:r>
            <a:r>
              <a:rPr lang="zh-CN" altLang="en-US" sz="1600">
                <a:latin typeface="华文楷体" panose="02010600040101010101" pitchFamily="2" charset="-122"/>
                <a:ea typeface="华文楷体" panose="02010600040101010101" pitchFamily="2" charset="-122"/>
              </a:rPr>
              <a:t>反馈了一个奖励信号</a:t>
            </a:r>
            <a:r>
              <a:rPr lang="en-US" altLang="zh-CN" sz="1600">
                <a:latin typeface="华文楷体" panose="02010600040101010101" pitchFamily="2" charset="-122"/>
                <a:ea typeface="华文楷体" panose="02010600040101010101" pitchFamily="2" charset="-122"/>
              </a:rPr>
              <a:t>R ​</a:t>
            </a:r>
            <a:r>
              <a:rPr lang="zh-CN" altLang="en-US" sz="1600">
                <a:latin typeface="华文楷体" panose="02010600040101010101" pitchFamily="2" charset="-122"/>
                <a:ea typeface="华文楷体" panose="02010600040101010101" pitchFamily="2" charset="-122"/>
              </a:rPr>
              <a:t>，然后</a:t>
            </a:r>
            <a:r>
              <a:rPr lang="en-US" altLang="zh-CN" sz="1600">
                <a:latin typeface="Times New Roman" panose="02020603050405020304" pitchFamily="18" charset="0"/>
                <a:ea typeface="华文楷体" panose="02010600040101010101" pitchFamily="2" charset="-122"/>
                <a:cs typeface="Times New Roman" panose="02020603050405020304" pitchFamily="18" charset="0"/>
              </a:rPr>
              <a:t>agent</a:t>
            </a:r>
            <a:r>
              <a:rPr lang="zh-CN" altLang="en-US" sz="1600">
                <a:latin typeface="华文楷体" panose="02010600040101010101" pitchFamily="2" charset="-122"/>
                <a:ea typeface="华文楷体" panose="02010600040101010101" pitchFamily="2" charset="-122"/>
              </a:rPr>
              <a:t>可以从中发现一些信息，此处用</a:t>
            </a:r>
            <a:r>
              <a:rPr lang="en-US" altLang="zh-CN" sz="1600">
                <a:latin typeface="华文楷体" panose="02010600040101010101" pitchFamily="2" charset="-122"/>
                <a:ea typeface="华文楷体" panose="02010600040101010101" pitchFamily="2" charset="-122"/>
              </a:rPr>
              <a:t>O </a:t>
            </a:r>
            <a:r>
              <a:rPr lang="zh-CN" altLang="en-US" sz="1600">
                <a:latin typeface="华文楷体" panose="02010600040101010101" pitchFamily="2" charset="-122"/>
                <a:ea typeface="华文楷体" panose="02010600040101010101" pitchFamily="2" charset="-122"/>
              </a:rPr>
              <a:t>表示，进而进入一个新的状态，再做出新的行为，形成一个循环。强化学习的基本流程就是遵循这样一个架构。</a:t>
            </a:r>
          </a:p>
          <a:p>
            <a:pPr>
              <a:lnSpc>
                <a:spcPct val="125000"/>
              </a:lnSpc>
            </a:pPr>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9309" y="2994350"/>
            <a:ext cx="3521057" cy="3267389"/>
          </a:xfrm>
          <a:prstGeom prst="rect">
            <a:avLst/>
          </a:prstGeom>
        </p:spPr>
      </p:pic>
    </p:spTree>
    <p:extLst>
      <p:ext uri="{BB962C8B-B14F-4D97-AF65-F5344CB8AC3E}">
        <p14:creationId xmlns:p14="http://schemas.microsoft.com/office/powerpoint/2010/main" val="15265508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a:xfrm>
            <a:off x="531812" y="452438"/>
            <a:ext cx="9401897" cy="419100"/>
          </a:xfrm>
        </p:spPr>
        <p:txBody>
          <a:bodyPr/>
          <a:lstStyle/>
          <a:p>
            <a:r>
              <a:rPr lang="en-US" altLang="zh-CN" sz="2000">
                <a:latin typeface="Times New Roman" panose="02020603050405020304" pitchFamily="18" charset="0"/>
                <a:cs typeface="Times New Roman" panose="02020603050405020304" pitchFamily="18" charset="0"/>
              </a:rPr>
              <a:t>DeepPath: A Reinforcement Learning Method for Knowledge Graph Reasoning</a:t>
            </a:r>
            <a:endParaRPr lang="zh-CN" altLang="en-US" sz="2000">
              <a:latin typeface="Times New Roman" panose="02020603050405020304" pitchFamily="18" charset="0"/>
              <a:cs typeface="Times New Roman" panose="02020603050405020304" pitchFamily="18" charset="0"/>
            </a:endParaRPr>
          </a:p>
        </p:txBody>
      </p:sp>
      <p:sp>
        <p:nvSpPr>
          <p:cNvPr id="2" name="文本框 1"/>
          <p:cNvSpPr txBox="1"/>
          <p:nvPr/>
        </p:nvSpPr>
        <p:spPr>
          <a:xfrm>
            <a:off x="822960" y="1088967"/>
            <a:ext cx="9110749" cy="4039567"/>
          </a:xfrm>
          <a:prstGeom prst="rect">
            <a:avLst/>
          </a:prstGeom>
          <a:noFill/>
        </p:spPr>
        <p:txBody>
          <a:bodyPr wrap="square" rtlCol="0">
            <a:spAutoFit/>
          </a:bodyPr>
          <a:lstStyle/>
          <a:p>
            <a:pPr indent="720000">
              <a:lnSpc>
                <a:spcPct val="125000"/>
              </a:lnSpc>
            </a:pPr>
            <a:r>
              <a:rPr lang="en-US" altLang="zh-CN">
                <a:latin typeface="Times New Roman" panose="02020603050405020304" pitchFamily="18" charset="0"/>
                <a:cs typeface="Times New Roman" panose="02020603050405020304" pitchFamily="18" charset="0"/>
              </a:rPr>
              <a:t>PRA uses a random-walk with restarts based inference mechanism to perform multiple bounded depth-first search processes to find relational paths.. However, PRA operates in a fully discrete space, which makes it difficult toevaluate and compare similar entities and relations in a KG.</a:t>
            </a:r>
          </a:p>
          <a:p>
            <a:pPr indent="720000"/>
            <a:endParaRPr lang="en-US" altLang="zh-CN">
              <a:latin typeface="Times New Roman" panose="02020603050405020304" pitchFamily="18" charset="0"/>
              <a:cs typeface="Times New Roman" panose="02020603050405020304" pitchFamily="18" charset="0"/>
            </a:endParaRPr>
          </a:p>
          <a:p>
            <a:pPr indent="720000"/>
            <a:endParaRPr lang="en-US" altLang="zh-CN">
              <a:latin typeface="Times New Roman" panose="02020603050405020304" pitchFamily="18" charset="0"/>
              <a:cs typeface="Times New Roman" panose="02020603050405020304" pitchFamily="18" charset="0"/>
            </a:endParaRPr>
          </a:p>
          <a:p>
            <a:pPr>
              <a:lnSpc>
                <a:spcPct val="125000"/>
              </a:lnSpc>
            </a:pPr>
            <a:r>
              <a:rPr lang="en-US" altLang="zh-CN">
                <a:latin typeface="Times New Roman" panose="02020603050405020304" pitchFamily="18" charset="0"/>
                <a:cs typeface="Times New Roman" panose="02020603050405020304" pitchFamily="18" charset="0"/>
              </a:rPr>
              <a:t>Describe a novel reinforcement learning framework for learning multi-hop relational paths</a:t>
            </a:r>
            <a:r>
              <a:rPr lang="zh-CN" altLang="en-US">
                <a:latin typeface="Times New Roman" panose="02020603050405020304" pitchFamily="18" charset="0"/>
                <a:cs typeface="Times New Roman" panose="02020603050405020304" pitchFamily="18" charset="0"/>
              </a:rPr>
              <a:t>：</a:t>
            </a:r>
            <a:endParaRPr lang="en-US" altLang="zh-CN">
              <a:latin typeface="Times New Roman" panose="02020603050405020304" pitchFamily="18" charset="0"/>
              <a:cs typeface="Times New Roman" panose="02020603050405020304" pitchFamily="18" charset="0"/>
            </a:endParaRPr>
          </a:p>
          <a:p>
            <a:pPr>
              <a:lnSpc>
                <a:spcPct val="125000"/>
              </a:lnSpc>
            </a:pPr>
            <a:r>
              <a:rPr lang="en-US" altLang="zh-CN">
                <a:latin typeface="Times New Roman" panose="02020603050405020304" pitchFamily="18" charset="0"/>
                <a:cs typeface="Times New Roman" panose="02020603050405020304" pitchFamily="18" charset="0"/>
              </a:rPr>
              <a:t>use a policy-based agent with continuous states based on knowledge graph embeddings, which reasons in a KG vector space by sampling the most promising relation to extend its path. In contrast to prior work, the approach includes a reward function that takes theaccuracy,diversity, andefficiencyinto consideration.</a:t>
            </a:r>
          </a:p>
          <a:p>
            <a:endParaRPr lang="zh-CN" altLang="en-US"/>
          </a:p>
        </p:txBody>
      </p:sp>
    </p:spTree>
    <p:extLst>
      <p:ext uri="{BB962C8B-B14F-4D97-AF65-F5344CB8AC3E}">
        <p14:creationId xmlns:p14="http://schemas.microsoft.com/office/powerpoint/2010/main" val="39624680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a:xfrm>
            <a:off x="573375" y="469063"/>
            <a:ext cx="8246427" cy="419100"/>
          </a:xfrm>
        </p:spPr>
        <p:txBody>
          <a:bodyPr/>
          <a:lstStyle/>
          <a:p>
            <a:r>
              <a:rPr lang="en-US" altLang="zh-CN" sz="1800">
                <a:latin typeface="Times New Roman" panose="02020603050405020304" pitchFamily="18" charset="0"/>
                <a:cs typeface="Times New Roman" panose="02020603050405020304" pitchFamily="18" charset="0"/>
              </a:rPr>
              <a:t>Related Work</a:t>
            </a:r>
            <a:endParaRPr lang="zh-CN" altLang="en-US" sz="1800">
              <a:latin typeface="Times New Roman" panose="02020603050405020304" pitchFamily="18" charset="0"/>
              <a:cs typeface="Times New Roman" panose="02020603050405020304" pitchFamily="18" charset="0"/>
            </a:endParaRPr>
          </a:p>
        </p:txBody>
      </p:sp>
      <p:sp>
        <p:nvSpPr>
          <p:cNvPr id="2" name="文本框 1"/>
          <p:cNvSpPr txBox="1"/>
          <p:nvPr/>
        </p:nvSpPr>
        <p:spPr>
          <a:xfrm>
            <a:off x="748145" y="1105593"/>
            <a:ext cx="9052561" cy="2793072"/>
          </a:xfrm>
          <a:prstGeom prst="rect">
            <a:avLst/>
          </a:prstGeom>
          <a:noFill/>
        </p:spPr>
        <p:txBody>
          <a:bodyPr wrap="square" rtlCol="0">
            <a:spAutoFit/>
          </a:bodyPr>
          <a:lstStyle/>
          <a:p>
            <a:pPr marL="342900" indent="-342900">
              <a:lnSpc>
                <a:spcPct val="125000"/>
              </a:lnSpc>
              <a:buFont typeface="+mj-lt"/>
              <a:buAutoNum type="alphaLcPeriod"/>
            </a:pPr>
            <a:r>
              <a:rPr lang="en-US" altLang="zh-CN">
                <a:latin typeface="Times New Roman" panose="02020603050405020304" pitchFamily="18" charset="0"/>
                <a:cs typeface="Times New Roman" panose="02020603050405020304" pitchFamily="18" charset="0"/>
              </a:rPr>
              <a:t>Toutanova et al. (2015) provide a convolutional neural network solution</a:t>
            </a:r>
          </a:p>
          <a:p>
            <a:pPr marL="342900" indent="-342900">
              <a:lnSpc>
                <a:spcPct val="125000"/>
              </a:lnSpc>
              <a:buFont typeface="+mj-lt"/>
              <a:buAutoNum type="alphaLcPeriod"/>
            </a:pPr>
            <a:r>
              <a:rPr lang="en-US" altLang="zh-CN">
                <a:latin typeface="Times New Roman" panose="02020603050405020304" pitchFamily="18" charset="0"/>
                <a:cs typeface="Times New Roman" panose="02020603050405020304" pitchFamily="18" charset="0"/>
              </a:rPr>
              <a:t> Guu et al. (2015) uses KG embeddings to answer path queries.</a:t>
            </a:r>
          </a:p>
          <a:p>
            <a:pPr marL="342900" indent="-342900">
              <a:lnSpc>
                <a:spcPct val="125000"/>
              </a:lnSpc>
              <a:buFont typeface="+mj-lt"/>
              <a:buAutoNum type="alphaLcPeriod"/>
            </a:pPr>
            <a:r>
              <a:rPr lang="en-US" altLang="zh-CN">
                <a:latin typeface="Times New Roman" panose="02020603050405020304" pitchFamily="18" charset="0"/>
                <a:cs typeface="Times New Roman" panose="02020603050405020304" pitchFamily="18" charset="0"/>
              </a:rPr>
              <a:t> Zeng et al. (2014) described a CNN model for relational extraction</a:t>
            </a:r>
          </a:p>
          <a:p>
            <a:pPr marL="342900" indent="-342900">
              <a:lnSpc>
                <a:spcPct val="125000"/>
              </a:lnSpc>
              <a:buFont typeface="+mj-lt"/>
              <a:buAutoNum type="alphaLcPeriod"/>
            </a:pPr>
            <a:r>
              <a:rPr lang="en-US" altLang="zh-CN">
                <a:latin typeface="Times New Roman" panose="02020603050405020304" pitchFamily="18" charset="0"/>
                <a:cs typeface="Times New Roman" panose="02020603050405020304" pitchFamily="18" charset="0"/>
              </a:rPr>
              <a:t>Neelakantan et al. (2015) propose a recurrent neural networks model for modeling relational paths in knowledge base completion (KBC)</a:t>
            </a:r>
          </a:p>
          <a:p>
            <a:pPr marL="342900" indent="-342900">
              <a:lnSpc>
                <a:spcPct val="125000"/>
              </a:lnSpc>
              <a:buFont typeface="+mj-lt"/>
              <a:buAutoNum type="alphaLcPeriod"/>
            </a:pPr>
            <a:r>
              <a:rPr lang="en-US" altLang="zh-CN">
                <a:latin typeface="Times New Roman" panose="02020603050405020304" pitchFamily="18" charset="0"/>
                <a:cs typeface="Times New Roman" panose="02020603050405020304" pitchFamily="18" charset="0"/>
              </a:rPr>
              <a:t>Neelakantan et (2017) still rely on first learning the PRA paths, which only operates in a discrete spac</a:t>
            </a:r>
            <a:r>
              <a:rPr lang="en-US" altLang="zh-CN"/>
              <a:t>e.</a:t>
            </a:r>
            <a:endParaRPr lang="zh-CN" altLang="en-US"/>
          </a:p>
          <a:p>
            <a:endParaRPr lang="zh-CN" altLang="en-US"/>
          </a:p>
        </p:txBody>
      </p:sp>
    </p:spTree>
    <p:extLst>
      <p:ext uri="{BB962C8B-B14F-4D97-AF65-F5344CB8AC3E}">
        <p14:creationId xmlns:p14="http://schemas.microsoft.com/office/powerpoint/2010/main" val="4752358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en-US" altLang="zh-CN" sz="1800">
                <a:latin typeface="Times New Roman" panose="02020603050405020304" pitchFamily="18" charset="0"/>
                <a:cs typeface="Times New Roman" panose="02020603050405020304" pitchFamily="18" charset="0"/>
              </a:rPr>
              <a:t>Methodology</a:t>
            </a:r>
            <a:endParaRPr lang="zh-CN" altLang="en-US" sz="1800">
              <a:latin typeface="Times New Roman" panose="02020603050405020304" pitchFamily="18" charset="0"/>
              <a:cs typeface="Times New Roman" panose="02020603050405020304" pitchFamily="18" charset="0"/>
            </a:endParaRPr>
          </a:p>
        </p:txBody>
      </p:sp>
      <p:sp>
        <p:nvSpPr>
          <p:cNvPr id="2" name="文本框 1"/>
          <p:cNvSpPr txBox="1"/>
          <p:nvPr/>
        </p:nvSpPr>
        <p:spPr>
          <a:xfrm>
            <a:off x="748146" y="1280160"/>
            <a:ext cx="8819804" cy="2446824"/>
          </a:xfrm>
          <a:prstGeom prst="rect">
            <a:avLst/>
          </a:prstGeom>
          <a:noFill/>
        </p:spPr>
        <p:txBody>
          <a:bodyPr wrap="square" rtlCol="0">
            <a:spAutoFit/>
          </a:bodyPr>
          <a:lstStyle/>
          <a:p>
            <a:pPr indent="720000">
              <a:lnSpc>
                <a:spcPct val="125000"/>
              </a:lnSpc>
            </a:pPr>
            <a:r>
              <a:rPr lang="en-US" altLang="zh-CN">
                <a:latin typeface="Times New Roman" panose="02020603050405020304" pitchFamily="18" charset="0"/>
                <a:cs typeface="Times New Roman" panose="02020603050405020304" pitchFamily="18" charset="0"/>
              </a:rPr>
              <a:t>The text formulate the path finding problem as a sequential decision making problem which can be solved with a RL agent. They first describe the environment and the policy-based RL agent. By interacting with the environment designed around the KG, the agent learns to pick the promising reasoning paths. Then they describe the training procedure of our RL model. After that, they describe an efficient path-constrained search algorithm for relation reasoning with the paths found by the RL agent</a:t>
            </a:r>
            <a:r>
              <a:rPr lang="en-US" altLang="zh-CN"/>
              <a:t>.</a:t>
            </a:r>
            <a:endParaRPr lang="zh-CN" altLang="en-US"/>
          </a:p>
          <a:p>
            <a:endParaRPr lang="zh-CN" altLang="en-US"/>
          </a:p>
        </p:txBody>
      </p:sp>
    </p:spTree>
    <p:extLst>
      <p:ext uri="{BB962C8B-B14F-4D97-AF65-F5344CB8AC3E}">
        <p14:creationId xmlns:p14="http://schemas.microsoft.com/office/powerpoint/2010/main" val="507911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a:xfrm>
            <a:off x="531812" y="527252"/>
            <a:ext cx="8246427" cy="419100"/>
          </a:xfrm>
        </p:spPr>
        <p:txBody>
          <a:bodyPr/>
          <a:lstStyle/>
          <a:p>
            <a:r>
              <a:rPr lang="en-US" altLang="zh-CN" sz="1800">
                <a:latin typeface="Times New Roman" panose="02020603050405020304" pitchFamily="18" charset="0"/>
                <a:cs typeface="Times New Roman" panose="02020603050405020304" pitchFamily="18" charset="0"/>
              </a:rPr>
              <a:t>Methodology</a:t>
            </a:r>
            <a:endParaRPr lang="zh-CN" altLang="en-US" sz="180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955" y="1199902"/>
            <a:ext cx="9711467" cy="4654681"/>
          </a:xfrm>
          <a:prstGeom prst="rect">
            <a:avLst/>
          </a:prstGeom>
        </p:spPr>
      </p:pic>
    </p:spTree>
    <p:extLst>
      <p:ext uri="{BB962C8B-B14F-4D97-AF65-F5344CB8AC3E}">
        <p14:creationId xmlns:p14="http://schemas.microsoft.com/office/powerpoint/2010/main" val="27090299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a:xfrm>
            <a:off x="531812" y="527252"/>
            <a:ext cx="8246427" cy="419100"/>
          </a:xfrm>
        </p:spPr>
        <p:txBody>
          <a:bodyPr/>
          <a:lstStyle/>
          <a:p>
            <a:r>
              <a:rPr lang="en-US" altLang="zh-CN" sz="1800">
                <a:latin typeface="Times New Roman" panose="02020603050405020304" pitchFamily="18" charset="0"/>
                <a:cs typeface="Times New Roman" panose="02020603050405020304" pitchFamily="18" charset="0"/>
              </a:rPr>
              <a:t>Methodology</a:t>
            </a:r>
            <a:endParaRPr lang="zh-CN" altLang="en-US" sz="1800">
              <a:latin typeface="Times New Roman" panose="02020603050405020304" pitchFamily="18" charset="0"/>
              <a:cs typeface="Times New Roman" panose="02020603050405020304" pitchFamily="18" charset="0"/>
            </a:endParaRPr>
          </a:p>
        </p:txBody>
      </p:sp>
      <p:sp>
        <p:nvSpPr>
          <p:cNvPr id="2" name="文本框 1"/>
          <p:cNvSpPr txBox="1"/>
          <p:nvPr/>
        </p:nvSpPr>
        <p:spPr>
          <a:xfrm>
            <a:off x="731418" y="1005840"/>
            <a:ext cx="7847214" cy="5286062"/>
          </a:xfrm>
          <a:prstGeom prst="rect">
            <a:avLst/>
          </a:prstGeom>
          <a:noFill/>
        </p:spPr>
        <p:txBody>
          <a:bodyPr wrap="square" rtlCol="0">
            <a:spAutoFit/>
          </a:bodyPr>
          <a:lstStyle/>
          <a:p>
            <a:pPr>
              <a:lnSpc>
                <a:spcPct val="125000"/>
              </a:lnSpc>
            </a:pPr>
            <a:r>
              <a:rPr lang="en-US" altLang="zh-CN">
                <a:latin typeface="Times New Roman" panose="02020603050405020304" pitchFamily="18" charset="0"/>
                <a:cs typeface="Times New Roman" panose="02020603050405020304" pitchFamily="18" charset="0"/>
              </a:rPr>
              <a:t>The RL system consists of two parts</a:t>
            </a:r>
            <a:r>
              <a:rPr lang="zh-CN" altLang="en-US">
                <a:latin typeface="Times New Roman" panose="02020603050405020304" pitchFamily="18" charset="0"/>
                <a:cs typeface="Times New Roman" panose="02020603050405020304" pitchFamily="18" charset="0"/>
              </a:rPr>
              <a:t>：</a:t>
            </a:r>
            <a:endParaRPr lang="en-US" altLang="zh-CN">
              <a:latin typeface="Times New Roman" panose="02020603050405020304" pitchFamily="18" charset="0"/>
              <a:cs typeface="Times New Roman" panose="02020603050405020304" pitchFamily="18" charset="0"/>
            </a:endParaRPr>
          </a:p>
          <a:p>
            <a:pPr>
              <a:lnSpc>
                <a:spcPct val="125000"/>
              </a:lnSpc>
            </a:pPr>
            <a:r>
              <a:rPr lang="en-US" altLang="zh-CN">
                <a:latin typeface="Times New Roman" panose="02020603050405020304" pitchFamily="18" charset="0"/>
                <a:cs typeface="Times New Roman" panose="02020603050405020304" pitchFamily="18" charset="0"/>
              </a:rPr>
              <a:t>First: external environment(MDP)      </a:t>
            </a: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S,A,P,R)</a:t>
            </a:r>
          </a:p>
          <a:p>
            <a:pPr>
              <a:lnSpc>
                <a:spcPct val="125000"/>
              </a:lnSpc>
            </a:pPr>
            <a:r>
              <a:rPr lang="en-US" altLang="zh-CN">
                <a:latin typeface="Times New Roman" panose="02020603050405020304" pitchFamily="18" charset="0"/>
                <a:cs typeface="Times New Roman" panose="02020603050405020304" pitchFamily="18" charset="0"/>
              </a:rPr>
              <a:t>State:Use translation-based embeddings such as TransE and TransH to represent the entities and relations.</a:t>
            </a:r>
          </a:p>
          <a:p>
            <a:pPr>
              <a:lnSpc>
                <a:spcPct val="125000"/>
              </a:lnSpc>
            </a:pPr>
            <a:r>
              <a:rPr lang="en-US" altLang="zh-CN">
                <a:latin typeface="Times New Roman" panose="02020603050405020304" pitchFamily="18" charset="0"/>
                <a:cs typeface="Times New Roman" panose="02020603050405020304" pitchFamily="18" charset="0"/>
              </a:rPr>
              <a:t>Action:To find the most informative paths</a:t>
            </a:r>
          </a:p>
          <a:p>
            <a:pPr>
              <a:lnSpc>
                <a:spcPct val="125000"/>
              </a:lnSpc>
            </a:pPr>
            <a:r>
              <a:rPr lang="en-US" altLang="zh-CN">
                <a:latin typeface="Times New Roman" panose="02020603050405020304" pitchFamily="18" charset="0"/>
                <a:cs typeface="Times New Roman" panose="02020603050405020304" pitchFamily="18" charset="0"/>
              </a:rPr>
              <a:t>Reward:Global accuracy:</a:t>
            </a:r>
          </a:p>
          <a:p>
            <a:pPr>
              <a:lnSpc>
                <a:spcPct val="125000"/>
              </a:lnSpc>
            </a:pPr>
            <a:r>
              <a:rPr lang="en-US" altLang="zh-CN">
                <a:latin typeface="Times New Roman" panose="02020603050405020304" pitchFamily="18" charset="0"/>
                <a:cs typeface="Times New Roman" panose="02020603050405020304" pitchFamily="18" charset="0"/>
              </a:rPr>
              <a:t>    </a:t>
            </a:r>
          </a:p>
          <a:p>
            <a:pPr>
              <a:lnSpc>
                <a:spcPct val="125000"/>
              </a:lnSpc>
            </a:pPr>
            <a:endParaRPr lang="en-US" altLang="zh-CN">
              <a:latin typeface="Times New Roman" panose="02020603050405020304" pitchFamily="18" charset="0"/>
              <a:cs typeface="Times New Roman" panose="02020603050405020304" pitchFamily="18" charset="0"/>
            </a:endParaRPr>
          </a:p>
          <a:p>
            <a:pPr>
              <a:lnSpc>
                <a:spcPct val="125000"/>
              </a:lnSpc>
            </a:pPr>
            <a:r>
              <a:rPr lang="en-US" altLang="zh-CN">
                <a:latin typeface="Times New Roman" panose="02020603050405020304" pitchFamily="18" charset="0"/>
                <a:cs typeface="Times New Roman" panose="02020603050405020304" pitchFamily="18" charset="0"/>
              </a:rPr>
              <a:t>     Path efficiency:</a:t>
            </a:r>
          </a:p>
          <a:p>
            <a:pPr>
              <a:lnSpc>
                <a:spcPct val="125000"/>
              </a:lnSpc>
            </a:pPr>
            <a:endParaRPr lang="en-US" altLang="zh-CN">
              <a:latin typeface="Times New Roman" panose="02020603050405020304" pitchFamily="18" charset="0"/>
              <a:cs typeface="Times New Roman" panose="02020603050405020304" pitchFamily="18" charset="0"/>
            </a:endParaRPr>
          </a:p>
          <a:p>
            <a:pPr>
              <a:lnSpc>
                <a:spcPct val="125000"/>
              </a:lnSpc>
            </a:pPr>
            <a:r>
              <a:rPr lang="en-US" altLang="zh-CN">
                <a:latin typeface="Times New Roman" panose="02020603050405020304" pitchFamily="18" charset="0"/>
                <a:cs typeface="Times New Roman" panose="02020603050405020304" pitchFamily="18" charset="0"/>
              </a:rPr>
              <a:t>    </a:t>
            </a:r>
          </a:p>
          <a:p>
            <a:pPr>
              <a:lnSpc>
                <a:spcPct val="125000"/>
              </a:lnSpc>
            </a:pPr>
            <a:r>
              <a:rPr lang="en-US" altLang="zh-CN">
                <a:latin typeface="Times New Roman" panose="02020603050405020304" pitchFamily="18" charset="0"/>
                <a:cs typeface="Times New Roman" panose="02020603050405020304" pitchFamily="18" charset="0"/>
              </a:rPr>
              <a:t>  Path diversity:</a:t>
            </a:r>
          </a:p>
          <a:p>
            <a:pPr>
              <a:lnSpc>
                <a:spcPct val="125000"/>
              </a:lnSpc>
            </a:pPr>
            <a:endParaRPr lang="en-US" altLang="zh-CN">
              <a:latin typeface="Times New Roman" panose="02020603050405020304" pitchFamily="18" charset="0"/>
              <a:cs typeface="Times New Roman" panose="02020603050405020304" pitchFamily="18" charset="0"/>
            </a:endParaRPr>
          </a:p>
          <a:p>
            <a:pPr>
              <a:lnSpc>
                <a:spcPct val="125000"/>
              </a:lnSpc>
            </a:pPr>
            <a:endParaRPr lang="en-US" altLang="zh-CN">
              <a:latin typeface="Times New Roman" panose="02020603050405020304" pitchFamily="18" charset="0"/>
              <a:cs typeface="Times New Roman" panose="02020603050405020304" pitchFamily="18" charset="0"/>
            </a:endParaRPr>
          </a:p>
          <a:p>
            <a:pPr>
              <a:lnSpc>
                <a:spcPct val="125000"/>
              </a:lnSpc>
            </a:pPr>
            <a:r>
              <a:rPr lang="en-US" altLang="zh-CN">
                <a:latin typeface="Times New Roman" panose="02020603050405020304" pitchFamily="18" charset="0"/>
                <a:cs typeface="Times New Roman" panose="02020603050405020304" pitchFamily="18" charset="0"/>
              </a:rPr>
              <a:t>P:The transition probability matrix</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725" y="3061957"/>
            <a:ext cx="3391373" cy="685896"/>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725" y="4055017"/>
            <a:ext cx="1933845" cy="666843"/>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3123" y="4891562"/>
            <a:ext cx="2543530" cy="838317"/>
          </a:xfrm>
          <a:prstGeom prst="rect">
            <a:avLst/>
          </a:prstGeom>
        </p:spPr>
      </p:pic>
    </p:spTree>
    <p:extLst>
      <p:ext uri="{BB962C8B-B14F-4D97-AF65-F5344CB8AC3E}">
        <p14:creationId xmlns:p14="http://schemas.microsoft.com/office/powerpoint/2010/main" val="16939000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a:xfrm>
            <a:off x="531812" y="527252"/>
            <a:ext cx="8246427" cy="419100"/>
          </a:xfrm>
        </p:spPr>
        <p:txBody>
          <a:bodyPr/>
          <a:lstStyle/>
          <a:p>
            <a:r>
              <a:rPr lang="en-US" altLang="zh-CN" sz="1800">
                <a:latin typeface="Times New Roman" panose="02020603050405020304" pitchFamily="18" charset="0"/>
                <a:cs typeface="Times New Roman" panose="02020603050405020304" pitchFamily="18" charset="0"/>
              </a:rPr>
              <a:t>Methodology</a:t>
            </a:r>
            <a:endParaRPr lang="zh-CN" altLang="en-US" sz="1800">
              <a:latin typeface="Times New Roman" panose="02020603050405020304" pitchFamily="18" charset="0"/>
              <a:cs typeface="Times New Roman" panose="02020603050405020304" pitchFamily="18" charset="0"/>
            </a:endParaRPr>
          </a:p>
        </p:txBody>
      </p:sp>
      <p:sp>
        <p:nvSpPr>
          <p:cNvPr id="2" name="文本框 1"/>
          <p:cNvSpPr txBox="1"/>
          <p:nvPr/>
        </p:nvSpPr>
        <p:spPr>
          <a:xfrm>
            <a:off x="673330" y="1155469"/>
            <a:ext cx="9684328" cy="1685077"/>
          </a:xfrm>
          <a:prstGeom prst="rect">
            <a:avLst/>
          </a:prstGeom>
          <a:noFill/>
        </p:spPr>
        <p:txBody>
          <a:bodyPr wrap="square" rtlCol="0">
            <a:spAutoFit/>
          </a:bodyPr>
          <a:lstStyle/>
          <a:p>
            <a:pPr>
              <a:lnSpc>
                <a:spcPct val="125000"/>
              </a:lnSpc>
            </a:pPr>
            <a:r>
              <a:rPr lang="en-US" altLang="zh-CN">
                <a:latin typeface="Times New Roman" panose="02020603050405020304" pitchFamily="18" charset="0"/>
                <a:cs typeface="Times New Roman" panose="02020603050405020304" pitchFamily="18" charset="0"/>
              </a:rPr>
              <a:t>Second:RL agent</a:t>
            </a:r>
          </a:p>
          <a:p>
            <a:pPr>
              <a:lnSpc>
                <a:spcPct val="125000"/>
              </a:lnSpc>
            </a:pPr>
            <a:r>
              <a:rPr lang="en-US" altLang="zh-CN">
                <a:latin typeface="Times New Roman" panose="02020603050405020304" pitchFamily="18" charset="0"/>
                <a:cs typeface="Times New Roman" panose="02020603050405020304" pitchFamily="18" charset="0"/>
              </a:rPr>
              <a:t>Policy Network: Map the state vectorsto a probability distribution over all possible actions.</a:t>
            </a:r>
          </a:p>
          <a:p>
            <a:pPr>
              <a:lnSpc>
                <a:spcPct val="125000"/>
              </a:lnSpc>
            </a:pPr>
            <a:r>
              <a:rPr lang="en-US" altLang="zh-CN">
                <a:latin typeface="Times New Roman" panose="02020603050405020304" pitchFamily="18" charset="0"/>
                <a:cs typeface="Times New Roman" panose="02020603050405020304" pitchFamily="18" charset="0"/>
              </a:rPr>
              <a:t>Use a fully-connected neural network to parameterize the policy function </a:t>
            </a:r>
            <a:r>
              <a:rPr lang="el-GR" altLang="zh-CN">
                <a:latin typeface="Times New Roman" panose="02020603050405020304" pitchFamily="18" charset="0"/>
                <a:cs typeface="Times New Roman" panose="02020603050405020304" pitchFamily="18" charset="0"/>
              </a:rPr>
              <a:t>π(</a:t>
            </a:r>
            <a:r>
              <a:rPr lang="en-US" altLang="zh-CN">
                <a:latin typeface="Times New Roman" panose="02020603050405020304" pitchFamily="18" charset="0"/>
                <a:cs typeface="Times New Roman" panose="02020603050405020304" pitchFamily="18" charset="0"/>
              </a:rPr>
              <a:t>s;</a:t>
            </a:r>
            <a:r>
              <a:rPr lang="el-GR" altLang="zh-CN">
                <a:latin typeface="Times New Roman" panose="02020603050405020304" pitchFamily="18" charset="0"/>
                <a:cs typeface="Times New Roman" panose="02020603050405020304" pitchFamily="18" charset="0"/>
              </a:rPr>
              <a:t>θ)</a:t>
            </a:r>
            <a:r>
              <a:rPr lang="en-US" altLang="zh-CN">
                <a:latin typeface="Times New Roman" panose="02020603050405020304" pitchFamily="18" charset="0"/>
                <a:cs typeface="Times New Roman" panose="02020603050405020304" pitchFamily="18" charset="0"/>
              </a:rPr>
              <a:t>.</a:t>
            </a:r>
          </a:p>
          <a:p>
            <a:endParaRPr lang="zh-CN" altLang="en-US"/>
          </a:p>
          <a:p>
            <a:endParaRPr lang="zh-CN" altLang="en-US"/>
          </a:p>
        </p:txBody>
      </p:sp>
    </p:spTree>
    <p:extLst>
      <p:ext uri="{BB962C8B-B14F-4D97-AF65-F5344CB8AC3E}">
        <p14:creationId xmlns:p14="http://schemas.microsoft.com/office/powerpoint/2010/main" val="3336107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a:xfrm>
            <a:off x="531812" y="527252"/>
            <a:ext cx="8246427" cy="419100"/>
          </a:xfrm>
        </p:spPr>
        <p:txBody>
          <a:bodyPr/>
          <a:lstStyle/>
          <a:p>
            <a:r>
              <a:rPr lang="en-US" altLang="zh-CN" sz="1800">
                <a:latin typeface="Times New Roman" panose="02020603050405020304" pitchFamily="18" charset="0"/>
                <a:cs typeface="Times New Roman" panose="02020603050405020304" pitchFamily="18" charset="0"/>
              </a:rPr>
              <a:t>Supervised Policy Learning</a:t>
            </a:r>
            <a:endParaRPr lang="zh-CN" altLang="en-US" sz="1800">
              <a:latin typeface="Times New Roman" panose="02020603050405020304" pitchFamily="18" charset="0"/>
              <a:cs typeface="Times New Roman" panose="02020603050405020304" pitchFamily="18" charset="0"/>
            </a:endParaRPr>
          </a:p>
        </p:txBody>
      </p:sp>
      <p:sp>
        <p:nvSpPr>
          <p:cNvPr id="2" name="文本框 1"/>
          <p:cNvSpPr txBox="1"/>
          <p:nvPr/>
        </p:nvSpPr>
        <p:spPr>
          <a:xfrm>
            <a:off x="590203" y="1263535"/>
            <a:ext cx="9443259" cy="3139321"/>
          </a:xfrm>
          <a:prstGeom prst="rect">
            <a:avLst/>
          </a:prstGeom>
          <a:noFill/>
        </p:spPr>
        <p:txBody>
          <a:bodyPr wrap="square" rtlCol="0">
            <a:spAutoFit/>
          </a:bodyPr>
          <a:lstStyle/>
          <a:p>
            <a:pPr indent="720000">
              <a:lnSpc>
                <a:spcPct val="125000"/>
              </a:lnSpc>
            </a:pPr>
            <a:r>
              <a:rPr lang="en-US" altLang="zh-CN">
                <a:latin typeface="Times New Roman" panose="02020603050405020304" pitchFamily="18" charset="0"/>
                <a:cs typeface="Times New Roman" panose="02020603050405020304" pitchFamily="18" charset="0"/>
              </a:rPr>
              <a:t>To find the reasoning paths controlled by the reward functions, authors use reward functions to retrain the supervised policy network.</a:t>
            </a:r>
            <a:endParaRPr lang="zh-CN" altLang="en-US">
              <a:latin typeface="Times New Roman" panose="02020603050405020304" pitchFamily="18" charset="0"/>
              <a:cs typeface="Times New Roman" panose="02020603050405020304" pitchFamily="18" charset="0"/>
            </a:endParaRPr>
          </a:p>
          <a:p>
            <a:pPr indent="720000">
              <a:lnSpc>
                <a:spcPct val="125000"/>
              </a:lnSpc>
            </a:pPr>
            <a:endParaRPr lang="en-US" altLang="zh-CN">
              <a:latin typeface="Times New Roman" panose="02020603050405020304" pitchFamily="18" charset="0"/>
              <a:cs typeface="Times New Roman" panose="02020603050405020304" pitchFamily="18" charset="0"/>
            </a:endParaRPr>
          </a:p>
          <a:p>
            <a:pPr indent="720000">
              <a:lnSpc>
                <a:spcPct val="125000"/>
              </a:lnSpc>
            </a:pPr>
            <a:r>
              <a:rPr lang="en-US" altLang="zh-CN">
                <a:latin typeface="Times New Roman" panose="02020603050405020304" pitchFamily="18" charset="0"/>
                <a:cs typeface="Times New Roman" panose="02020603050405020304" pitchFamily="18" charset="0"/>
              </a:rPr>
              <a:t>For each positive sample(esource, etarget), a two-side BFS is conducted to find same correct paths between the entities.</a:t>
            </a:r>
          </a:p>
          <a:p>
            <a:pPr indent="720000">
              <a:lnSpc>
                <a:spcPct val="125000"/>
              </a:lnSpc>
            </a:pPr>
            <a:endParaRPr lang="en-US" altLang="zh-CN">
              <a:latin typeface="Times New Roman" panose="02020603050405020304" pitchFamily="18" charset="0"/>
              <a:cs typeface="Times New Roman" panose="02020603050405020304" pitchFamily="18" charset="0"/>
            </a:endParaRPr>
          </a:p>
          <a:p>
            <a:pPr indent="720000">
              <a:lnSpc>
                <a:spcPct val="125000"/>
              </a:lnSpc>
            </a:pPr>
            <a:r>
              <a:rPr lang="en-US" altLang="zh-CN">
                <a:latin typeface="Times New Roman" panose="02020603050405020304" pitchFamily="18" charset="0"/>
                <a:cs typeface="Times New Roman" panose="02020603050405020304" pitchFamily="18" charset="0"/>
              </a:rPr>
              <a:t>To prevent the biased search,add some random mechanisms to the BFS. They randomly pick a intermediate node einterand then conduct two BFS between(esource, einter)and(einter, etarget)</a:t>
            </a:r>
          </a:p>
          <a:p>
            <a:endParaRPr lang="zh-CN" altLang="en-US"/>
          </a:p>
        </p:txBody>
      </p:sp>
    </p:spTree>
    <p:extLst>
      <p:ext uri="{BB962C8B-B14F-4D97-AF65-F5344CB8AC3E}">
        <p14:creationId xmlns:p14="http://schemas.microsoft.com/office/powerpoint/2010/main" val="42094014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a:xfrm>
            <a:off x="531812" y="527252"/>
            <a:ext cx="8246427" cy="419100"/>
          </a:xfrm>
        </p:spPr>
        <p:txBody>
          <a:bodyPr/>
          <a:lstStyle/>
          <a:p>
            <a:r>
              <a:rPr lang="en-US" altLang="zh-CN" sz="1800">
                <a:latin typeface="Times New Roman" panose="02020603050405020304" pitchFamily="18" charset="0"/>
                <a:cs typeface="Times New Roman" panose="02020603050405020304" pitchFamily="18" charset="0"/>
              </a:rPr>
              <a:t>Bi-directional Path-constrained Search</a:t>
            </a:r>
            <a:endParaRPr lang="zh-CN" altLang="en-US" sz="180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819" y="1103675"/>
            <a:ext cx="3362203" cy="5230641"/>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4373" y="1103675"/>
            <a:ext cx="3673269" cy="5110635"/>
          </a:xfrm>
          <a:prstGeom prst="rect">
            <a:avLst/>
          </a:prstGeom>
        </p:spPr>
      </p:pic>
    </p:spTree>
    <p:extLst>
      <p:ext uri="{BB962C8B-B14F-4D97-AF65-F5344CB8AC3E}">
        <p14:creationId xmlns:p14="http://schemas.microsoft.com/office/powerpoint/2010/main" val="3072840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a:xfrm>
            <a:off x="531812" y="527252"/>
            <a:ext cx="8246427" cy="419100"/>
          </a:xfrm>
        </p:spPr>
        <p:txBody>
          <a:bodyPr/>
          <a:lstStyle/>
          <a:p>
            <a:r>
              <a:rPr lang="en-US" altLang="zh-CN" sz="1800">
                <a:latin typeface="Times New Roman" panose="02020603050405020304" pitchFamily="18" charset="0"/>
                <a:cs typeface="Times New Roman" panose="02020603050405020304" pitchFamily="18" charset="0"/>
              </a:rPr>
              <a:t>Experiments</a:t>
            </a:r>
            <a:endParaRPr lang="zh-CN" altLang="en-US" sz="1800">
              <a:latin typeface="Times New Roman" panose="02020603050405020304" pitchFamily="18" charset="0"/>
              <a:cs typeface="Times New Roman" panose="02020603050405020304" pitchFamily="18" charset="0"/>
            </a:endParaRPr>
          </a:p>
        </p:txBody>
      </p:sp>
      <p:sp>
        <p:nvSpPr>
          <p:cNvPr id="2" name="文本框 1"/>
          <p:cNvSpPr txBox="1"/>
          <p:nvPr/>
        </p:nvSpPr>
        <p:spPr>
          <a:xfrm>
            <a:off x="606828" y="1039091"/>
            <a:ext cx="6758248" cy="1061829"/>
          </a:xfrm>
          <a:prstGeom prst="rect">
            <a:avLst/>
          </a:prstGeom>
          <a:noFill/>
        </p:spPr>
        <p:txBody>
          <a:bodyPr wrap="square" rtlCol="0">
            <a:spAutoFit/>
          </a:bodyPr>
          <a:lstStyle/>
          <a:p>
            <a:pPr>
              <a:lnSpc>
                <a:spcPct val="125000"/>
              </a:lnSpc>
            </a:pPr>
            <a:r>
              <a:rPr lang="en-US" altLang="zh-CN">
                <a:latin typeface="Times New Roman" panose="02020603050405020304" pitchFamily="18" charset="0"/>
                <a:cs typeface="Times New Roman" panose="02020603050405020304" pitchFamily="18" charset="0"/>
              </a:rPr>
              <a:t>Datasets:FB15K-237 (Toutanova et al.,2015),NELL-995</a:t>
            </a:r>
          </a:p>
          <a:p>
            <a:pPr>
              <a:lnSpc>
                <a:spcPct val="125000"/>
              </a:lnSpc>
            </a:pPr>
            <a:r>
              <a:rPr lang="en-US" altLang="zh-CN">
                <a:latin typeface="Times New Roman" panose="02020603050405020304" pitchFamily="18" charset="0"/>
                <a:cs typeface="Times New Roman" panose="02020603050405020304" pitchFamily="18" charset="0"/>
              </a:rPr>
              <a:t>Tasks:link prediction and fact prediction</a:t>
            </a:r>
          </a:p>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792" y="2083161"/>
            <a:ext cx="7803266" cy="3209601"/>
          </a:xfrm>
          <a:prstGeom prst="rect">
            <a:avLst/>
          </a:prstGeom>
        </p:spPr>
      </p:pic>
    </p:spTree>
    <p:extLst>
      <p:ext uri="{BB962C8B-B14F-4D97-AF65-F5344CB8AC3E}">
        <p14:creationId xmlns:p14="http://schemas.microsoft.com/office/powerpoint/2010/main" val="849440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p:txBody>
          <a:bodyPr/>
          <a:lstStyle/>
          <a:p>
            <a:r>
              <a:rPr lang="zh-CN" altLang="en-US" dirty="0"/>
              <a:t>基于规则的推理</a:t>
            </a:r>
          </a:p>
        </p:txBody>
      </p:sp>
      <p:sp>
        <p:nvSpPr>
          <p:cNvPr id="2" name="文本框 1">
            <a:extLst>
              <a:ext uri="{FF2B5EF4-FFF2-40B4-BE49-F238E27FC236}">
                <a16:creationId xmlns:a16="http://schemas.microsoft.com/office/drawing/2014/main" id="{EFC7E561-7B16-4184-85FA-927934846196}"/>
              </a:ext>
            </a:extLst>
          </p:cNvPr>
          <p:cNvSpPr txBox="1"/>
          <p:nvPr/>
        </p:nvSpPr>
        <p:spPr>
          <a:xfrm>
            <a:off x="1157681" y="2323750"/>
            <a:ext cx="9303391" cy="2308324"/>
          </a:xfrm>
          <a:prstGeom prst="rect">
            <a:avLst/>
          </a:prstGeom>
          <a:noFill/>
        </p:spPr>
        <p:txBody>
          <a:bodyPr wrap="square" rtlCol="0">
            <a:spAutoFit/>
          </a:bodyPr>
          <a:lstStyle/>
          <a:p>
            <a:r>
              <a:rPr lang="zh-CN" altLang="zh-CN" sz="1800" dirty="0">
                <a:effectLst/>
                <a:ea typeface="等线" panose="02010600030101010101" pitchFamily="2" charset="-122"/>
                <a:cs typeface="Times New Roman" panose="02020603050405020304" pitchFamily="18" charset="0"/>
              </a:rPr>
              <a:t>典型的规则学习算法</a:t>
            </a:r>
            <a:endParaRPr lang="en-US" altLang="zh-CN" sz="1800" dirty="0">
              <a:effectLst/>
              <a:ea typeface="等线" panose="02010600030101010101" pitchFamily="2" charset="-122"/>
              <a:cs typeface="Times New Roman" panose="02020603050405020304" pitchFamily="18" charset="0"/>
            </a:endParaRPr>
          </a:p>
          <a:p>
            <a:endParaRPr lang="en-US" altLang="zh-CN" dirty="0">
              <a:ea typeface="等线" panose="02010600030101010101" pitchFamily="2" charset="-122"/>
              <a:cs typeface="Times New Roman" panose="02020603050405020304" pitchFamily="18" charset="0"/>
            </a:endParaRPr>
          </a:p>
          <a:p>
            <a:endParaRPr lang="en-US" altLang="zh-CN" sz="1800" dirty="0">
              <a:effectLst/>
              <a:ea typeface="等线" panose="02010600030101010101" pitchFamily="2" charset="-122"/>
              <a:cs typeface="Times New Roman" panose="02020603050405020304" pitchFamily="18" charset="0"/>
            </a:endParaRPr>
          </a:p>
          <a:p>
            <a:endParaRPr lang="en-US" altLang="zh-CN" sz="1800" dirty="0">
              <a:effectLst/>
              <a:ea typeface="等线" panose="02010600030101010101" pitchFamily="2" charset="-122"/>
              <a:cs typeface="Times New Roman" panose="02020603050405020304" pitchFamily="18" charset="0"/>
            </a:endParaRPr>
          </a:p>
          <a:p>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基于规则的推理通过定义或学习知识中存在的规则进行挖掘与推理，从早期的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ILP(Inductive Logic Programming)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系统中衍生的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AMIE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AMIE+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算法， 强调通过自动化的规则学习方法，快速有效的从大规模知识图谱中学习出置信度较高的规则，并且应用于推理任务。</a:t>
            </a:r>
          </a:p>
          <a:p>
            <a:endParaRPr lang="zh-CN" altLang="en-US" dirty="0"/>
          </a:p>
        </p:txBody>
      </p:sp>
    </p:spTree>
    <p:extLst>
      <p:ext uri="{BB962C8B-B14F-4D97-AF65-F5344CB8AC3E}">
        <p14:creationId xmlns:p14="http://schemas.microsoft.com/office/powerpoint/2010/main" val="10255546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a:xfrm>
            <a:off x="531812" y="527252"/>
            <a:ext cx="8246427" cy="419100"/>
          </a:xfrm>
        </p:spPr>
        <p:txBody>
          <a:bodyPr/>
          <a:lstStyle/>
          <a:p>
            <a:r>
              <a:rPr lang="en-US" altLang="zh-CN" sz="1800">
                <a:latin typeface="Times New Roman" panose="02020603050405020304" pitchFamily="18" charset="0"/>
                <a:cs typeface="Times New Roman" panose="02020603050405020304" pitchFamily="18" charset="0"/>
              </a:rPr>
              <a:t>Results</a:t>
            </a:r>
            <a:endParaRPr lang="zh-CN" altLang="en-US" sz="180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828" y="1408423"/>
            <a:ext cx="3173507" cy="2136828"/>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6350" y="1114750"/>
            <a:ext cx="3474608" cy="272417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8963" y="4007322"/>
            <a:ext cx="2848373" cy="2238687"/>
          </a:xfrm>
          <a:prstGeom prst="rect">
            <a:avLst/>
          </a:prstGeom>
        </p:spPr>
      </p:pic>
    </p:spTree>
    <p:extLst>
      <p:ext uri="{BB962C8B-B14F-4D97-AF65-F5344CB8AC3E}">
        <p14:creationId xmlns:p14="http://schemas.microsoft.com/office/powerpoint/2010/main" val="22586136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a:xfrm>
            <a:off x="531812" y="527252"/>
            <a:ext cx="8246427" cy="419100"/>
          </a:xfrm>
        </p:spPr>
        <p:txBody>
          <a:bodyPr/>
          <a:lstStyle/>
          <a:p>
            <a:r>
              <a:rPr lang="en-US" altLang="zh-CN" sz="1800">
                <a:latin typeface="Times New Roman" panose="02020603050405020304" pitchFamily="18" charset="0"/>
                <a:cs typeface="Times New Roman" panose="02020603050405020304" pitchFamily="18" charset="0"/>
              </a:rPr>
              <a:t>Results</a:t>
            </a:r>
            <a:endParaRPr lang="zh-CN" altLang="en-US" sz="180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740" y="1273601"/>
            <a:ext cx="6201640" cy="4420217"/>
          </a:xfrm>
          <a:prstGeom prst="rect">
            <a:avLst/>
          </a:prstGeom>
        </p:spPr>
      </p:pic>
    </p:spTree>
    <p:extLst>
      <p:ext uri="{BB962C8B-B14F-4D97-AF65-F5344CB8AC3E}">
        <p14:creationId xmlns:p14="http://schemas.microsoft.com/office/powerpoint/2010/main" val="31594666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FFA0F35-7D02-42B4-8FCF-378D60D9035C}"/>
              </a:ext>
            </a:extLst>
          </p:cNvPr>
          <p:cNvSpPr>
            <a:spLocks noGrp="1"/>
          </p:cNvSpPr>
          <p:nvPr>
            <p:ph sz="quarter" idx="10"/>
          </p:nvPr>
        </p:nvSpPr>
        <p:spPr>
          <a:xfrm>
            <a:off x="531812" y="527252"/>
            <a:ext cx="8246427" cy="419100"/>
          </a:xfrm>
        </p:spPr>
        <p:txBody>
          <a:bodyPr/>
          <a:lstStyle/>
          <a:p>
            <a:r>
              <a:rPr lang="en-US" altLang="zh-CN" sz="1800">
                <a:latin typeface="Times New Roman" panose="02020603050405020304" pitchFamily="18" charset="0"/>
                <a:cs typeface="Times New Roman" panose="02020603050405020304" pitchFamily="18" charset="0"/>
              </a:rPr>
              <a:t>Contributions</a:t>
            </a:r>
            <a:endParaRPr lang="zh-CN" altLang="en-US" sz="1800">
              <a:latin typeface="Times New Roman" panose="02020603050405020304" pitchFamily="18" charset="0"/>
              <a:cs typeface="Times New Roman" panose="02020603050405020304" pitchFamily="18" charset="0"/>
            </a:endParaRPr>
          </a:p>
        </p:txBody>
      </p:sp>
      <p:sp>
        <p:nvSpPr>
          <p:cNvPr id="2" name="文本框 1"/>
          <p:cNvSpPr txBox="1"/>
          <p:nvPr/>
        </p:nvSpPr>
        <p:spPr>
          <a:xfrm>
            <a:off x="531812" y="1088967"/>
            <a:ext cx="9742719" cy="1408078"/>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consider reinforcement learning (RL) methods for learning relational paths in knowledge graphs; </a:t>
            </a:r>
          </a:p>
          <a:p>
            <a:pPr marL="285750" indent="-285750">
              <a:lnSpc>
                <a:spcPct val="125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 use a complex reward function to offer better control and more flexibility in the pathfinding process; </a:t>
            </a:r>
          </a:p>
          <a:p>
            <a:pPr marL="285750" indent="-285750">
              <a:lnSpc>
                <a:spcPct val="125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The method an scale up to large scale knowledge graphs</a:t>
            </a:r>
          </a:p>
          <a:p>
            <a:endParaRPr lang="zh-CN" altLang="en-US"/>
          </a:p>
        </p:txBody>
      </p:sp>
    </p:spTree>
    <p:extLst>
      <p:ext uri="{BB962C8B-B14F-4D97-AF65-F5344CB8AC3E}">
        <p14:creationId xmlns:p14="http://schemas.microsoft.com/office/powerpoint/2010/main" val="21507443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A053F6A-46ED-42C4-9D3E-127BC2D2586D}"/>
              </a:ext>
            </a:extLst>
          </p:cNvPr>
          <p:cNvGrpSpPr/>
          <p:nvPr/>
        </p:nvGrpSpPr>
        <p:grpSpPr>
          <a:xfrm>
            <a:off x="567181" y="2042994"/>
            <a:ext cx="11057637" cy="2457985"/>
            <a:chOff x="1196455" y="1992247"/>
            <a:chExt cx="9637951" cy="1008649"/>
          </a:xfrm>
        </p:grpSpPr>
        <p:sp>
          <p:nvSpPr>
            <p:cNvPr id="5" name="矩形 4">
              <a:extLst>
                <a:ext uri="{FF2B5EF4-FFF2-40B4-BE49-F238E27FC236}">
                  <a16:creationId xmlns:a16="http://schemas.microsoft.com/office/drawing/2014/main" id="{4A7EB499-1150-4CCD-A5F1-3E9C173200E6}"/>
                </a:ext>
              </a:extLst>
            </p:cNvPr>
            <p:cNvSpPr/>
            <p:nvPr/>
          </p:nvSpPr>
          <p:spPr>
            <a:xfrm>
              <a:off x="1196455" y="1992248"/>
              <a:ext cx="58939" cy="1008648"/>
            </a:xfrm>
            <a:prstGeom prst="rect">
              <a:avLst/>
            </a:prstGeom>
            <a:solidFill>
              <a:srgbClr val="AF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a:extLst>
                <a:ext uri="{FF2B5EF4-FFF2-40B4-BE49-F238E27FC236}">
                  <a16:creationId xmlns:a16="http://schemas.microsoft.com/office/drawing/2014/main" id="{6E232602-D99D-4414-B38A-875DF5D0D9F3}"/>
                </a:ext>
              </a:extLst>
            </p:cNvPr>
            <p:cNvSpPr/>
            <p:nvPr/>
          </p:nvSpPr>
          <p:spPr>
            <a:xfrm>
              <a:off x="1255394" y="1992247"/>
              <a:ext cx="9579012" cy="10086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8" name="文本框 7">
            <a:extLst>
              <a:ext uri="{FF2B5EF4-FFF2-40B4-BE49-F238E27FC236}">
                <a16:creationId xmlns:a16="http://schemas.microsoft.com/office/drawing/2014/main" id="{BA6E9755-B9A0-4511-91BD-482650E0B938}"/>
              </a:ext>
            </a:extLst>
          </p:cNvPr>
          <p:cNvSpPr txBox="1"/>
          <p:nvPr/>
        </p:nvSpPr>
        <p:spPr>
          <a:xfrm>
            <a:off x="827841" y="2323275"/>
            <a:ext cx="7014897" cy="769441"/>
          </a:xfrm>
          <a:prstGeom prst="rect">
            <a:avLst/>
          </a:prstGeom>
          <a:noFill/>
        </p:spPr>
        <p:txBody>
          <a:bodyPr wrap="square">
            <a:spAutoFit/>
          </a:bodyPr>
          <a:lstStyle/>
          <a:p>
            <a:pPr>
              <a:lnSpc>
                <a:spcPct val="100000"/>
              </a:lnSpc>
            </a:pPr>
            <a:r>
              <a:rPr lang="zh-CN" altLang="en-US" sz="4400" dirty="0"/>
              <a:t>图神经网络与知识图谱推理</a:t>
            </a:r>
          </a:p>
        </p:txBody>
      </p:sp>
      <p:sp>
        <p:nvSpPr>
          <p:cNvPr id="9" name="文本框 8">
            <a:extLst>
              <a:ext uri="{FF2B5EF4-FFF2-40B4-BE49-F238E27FC236}">
                <a16:creationId xmlns:a16="http://schemas.microsoft.com/office/drawing/2014/main" id="{8E210D0D-5137-4D44-9FB9-6122978A2C5E}"/>
              </a:ext>
            </a:extLst>
          </p:cNvPr>
          <p:cNvSpPr txBox="1"/>
          <p:nvPr/>
        </p:nvSpPr>
        <p:spPr>
          <a:xfrm>
            <a:off x="827841" y="3833366"/>
            <a:ext cx="1505540" cy="369332"/>
          </a:xfrm>
          <a:prstGeom prst="rect">
            <a:avLst/>
          </a:prstGeom>
          <a:noFill/>
        </p:spPr>
        <p:txBody>
          <a:bodyPr wrap="none" rtlCol="0">
            <a:spAutoFit/>
          </a:bodyPr>
          <a:lstStyle/>
          <a:p>
            <a:r>
              <a:rPr lang="zh-CN" altLang="en-US" dirty="0">
                <a:latin typeface="华文楷体" panose="02010600040101010101" pitchFamily="2" charset="-122"/>
                <a:ea typeface="华文楷体" panose="02010600040101010101" pitchFamily="2" charset="-122"/>
              </a:rPr>
              <a:t>汇报人</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姚煜</a:t>
            </a:r>
          </a:p>
        </p:txBody>
      </p:sp>
      <p:sp>
        <p:nvSpPr>
          <p:cNvPr id="11" name="文本框 10">
            <a:extLst>
              <a:ext uri="{FF2B5EF4-FFF2-40B4-BE49-F238E27FC236}">
                <a16:creationId xmlns:a16="http://schemas.microsoft.com/office/drawing/2014/main" id="{1BC31740-D33F-4896-8B50-C485ED4D3C82}"/>
              </a:ext>
            </a:extLst>
          </p:cNvPr>
          <p:cNvSpPr txBox="1"/>
          <p:nvPr/>
        </p:nvSpPr>
        <p:spPr>
          <a:xfrm>
            <a:off x="827841" y="3152976"/>
            <a:ext cx="4676313" cy="369332"/>
          </a:xfrm>
          <a:prstGeom prst="rect">
            <a:avLst/>
          </a:prstGeom>
          <a:noFill/>
        </p:spPr>
        <p:txBody>
          <a:bodyPr wrap="square">
            <a:spAutoFit/>
          </a:bodyPr>
          <a:lstStyle/>
          <a:p>
            <a:pPr algn="dist"/>
            <a:r>
              <a:rPr lang="zh-CN" altLang="en-US" dirty="0">
                <a:latin typeface="华文楷体" panose="02010600040101010101" pitchFamily="2" charset="-122"/>
                <a:ea typeface="华文楷体" panose="02010600040101010101" pitchFamily="2" charset="-122"/>
              </a:rPr>
              <a:t>知识表示与知识工程课程汇报</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第</a:t>
            </a:r>
            <a:r>
              <a:rPr lang="en-US" altLang="zh-CN" dirty="0">
                <a:latin typeface="华文楷体" panose="02010600040101010101" pitchFamily="2" charset="-122"/>
                <a:ea typeface="华文楷体" panose="02010600040101010101" pitchFamily="2" charset="-122"/>
              </a:rPr>
              <a:t>7</a:t>
            </a:r>
            <a:r>
              <a:rPr lang="zh-CN" altLang="en-US" dirty="0">
                <a:latin typeface="华文楷体" panose="02010600040101010101" pitchFamily="2" charset="-122"/>
                <a:ea typeface="华文楷体" panose="02010600040101010101" pitchFamily="2" charset="-122"/>
              </a:rPr>
              <a:t>组</a:t>
            </a:r>
          </a:p>
        </p:txBody>
      </p:sp>
      <p:pic>
        <p:nvPicPr>
          <p:cNvPr id="12" name="Picture 2">
            <a:extLst>
              <a:ext uri="{FF2B5EF4-FFF2-40B4-BE49-F238E27FC236}">
                <a16:creationId xmlns:a16="http://schemas.microsoft.com/office/drawing/2014/main" id="{B65CDCF1-86FB-45D8-BBD0-620CCD99B43E}"/>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180224" y="299027"/>
            <a:ext cx="1621736" cy="633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0661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A053F6A-46ED-42C4-9D3E-127BC2D2586D}"/>
              </a:ext>
            </a:extLst>
          </p:cNvPr>
          <p:cNvGrpSpPr/>
          <p:nvPr/>
        </p:nvGrpSpPr>
        <p:grpSpPr>
          <a:xfrm>
            <a:off x="567181" y="2042994"/>
            <a:ext cx="11057637" cy="2457985"/>
            <a:chOff x="1196455" y="1992247"/>
            <a:chExt cx="9637951" cy="1008649"/>
          </a:xfrm>
        </p:grpSpPr>
        <p:sp>
          <p:nvSpPr>
            <p:cNvPr id="5" name="矩形 4">
              <a:extLst>
                <a:ext uri="{FF2B5EF4-FFF2-40B4-BE49-F238E27FC236}">
                  <a16:creationId xmlns:a16="http://schemas.microsoft.com/office/drawing/2014/main" id="{4A7EB499-1150-4CCD-A5F1-3E9C173200E6}"/>
                </a:ext>
              </a:extLst>
            </p:cNvPr>
            <p:cNvSpPr/>
            <p:nvPr/>
          </p:nvSpPr>
          <p:spPr>
            <a:xfrm>
              <a:off x="1196455" y="1992248"/>
              <a:ext cx="58939" cy="1008648"/>
            </a:xfrm>
            <a:prstGeom prst="rect">
              <a:avLst/>
            </a:prstGeom>
            <a:solidFill>
              <a:srgbClr val="AF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a:extLst>
                <a:ext uri="{FF2B5EF4-FFF2-40B4-BE49-F238E27FC236}">
                  <a16:creationId xmlns:a16="http://schemas.microsoft.com/office/drawing/2014/main" id="{6E232602-D99D-4414-B38A-875DF5D0D9F3}"/>
                </a:ext>
              </a:extLst>
            </p:cNvPr>
            <p:cNvSpPr/>
            <p:nvPr/>
          </p:nvSpPr>
          <p:spPr>
            <a:xfrm>
              <a:off x="1255394" y="1992247"/>
              <a:ext cx="9579012" cy="10086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8" name="文本框 7">
            <a:extLst>
              <a:ext uri="{FF2B5EF4-FFF2-40B4-BE49-F238E27FC236}">
                <a16:creationId xmlns:a16="http://schemas.microsoft.com/office/drawing/2014/main" id="{BA6E9755-B9A0-4511-91BD-482650E0B938}"/>
              </a:ext>
            </a:extLst>
          </p:cNvPr>
          <p:cNvSpPr txBox="1"/>
          <p:nvPr/>
        </p:nvSpPr>
        <p:spPr>
          <a:xfrm>
            <a:off x="827842" y="2323275"/>
            <a:ext cx="10974118" cy="1600438"/>
          </a:xfrm>
          <a:prstGeom prst="rect">
            <a:avLst/>
          </a:prstGeom>
          <a:noFill/>
        </p:spPr>
        <p:txBody>
          <a:bodyPr wrap="square">
            <a:spAutoFit/>
          </a:bodyPr>
          <a:lstStyle/>
          <a:p>
            <a:pPr>
              <a:lnSpc>
                <a:spcPct val="100000"/>
              </a:lnSpc>
            </a:pPr>
            <a:r>
              <a:rPr lang="en-US" altLang="zh-CN" sz="3200" b="1" dirty="0"/>
              <a:t>Knowledge Transfer for Out-of-Knowledge-Base Entities: A Graph Neural Network Approach</a:t>
            </a:r>
            <a:r>
              <a:rPr lang="en-US" altLang="zh-CN" sz="6600" dirty="0"/>
              <a:t> </a:t>
            </a:r>
            <a:endParaRPr lang="zh-CN" altLang="en-US" sz="6600" dirty="0"/>
          </a:p>
        </p:txBody>
      </p:sp>
      <p:pic>
        <p:nvPicPr>
          <p:cNvPr id="12" name="Picture 2">
            <a:extLst>
              <a:ext uri="{FF2B5EF4-FFF2-40B4-BE49-F238E27FC236}">
                <a16:creationId xmlns:a16="http://schemas.microsoft.com/office/drawing/2014/main" id="{B65CDCF1-86FB-45D8-BBD0-620CCD99B43E}"/>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180224" y="299027"/>
            <a:ext cx="1621736" cy="63378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086519" y="6207831"/>
            <a:ext cx="10456764" cy="369332"/>
          </a:xfrm>
          <a:prstGeom prst="rect">
            <a:avLst/>
          </a:prstGeom>
          <a:noFill/>
        </p:spPr>
        <p:txBody>
          <a:bodyPr wrap="square" rtlCol="0">
            <a:spAutoFit/>
          </a:bodyPr>
          <a:lstStyle/>
          <a:p>
            <a:r>
              <a:rPr lang="en-US" altLang="zh-CN" b="1" dirty="0"/>
              <a:t>Proceedings of the Twenty-Sixth International Joint Conference on Artificial Intelligence (IJCAI-17) </a:t>
            </a:r>
            <a:endParaRPr lang="zh-CN" altLang="en-US" b="1" dirty="0"/>
          </a:p>
        </p:txBody>
      </p:sp>
      <p:sp>
        <p:nvSpPr>
          <p:cNvPr id="3" name="文本框 2"/>
          <p:cNvSpPr txBox="1"/>
          <p:nvPr/>
        </p:nvSpPr>
        <p:spPr>
          <a:xfrm>
            <a:off x="1878728" y="4615741"/>
            <a:ext cx="8502162" cy="1477328"/>
          </a:xfrm>
          <a:prstGeom prst="rect">
            <a:avLst/>
          </a:prstGeom>
          <a:noFill/>
        </p:spPr>
        <p:txBody>
          <a:bodyPr wrap="square" rtlCol="0">
            <a:spAutoFit/>
          </a:bodyPr>
          <a:lstStyle/>
          <a:p>
            <a:pPr algn="ctr"/>
            <a:r>
              <a:rPr lang="en-US" altLang="zh-CN" b="1" dirty="0" err="1"/>
              <a:t>Takuo</a:t>
            </a:r>
            <a:r>
              <a:rPr lang="en-US" altLang="zh-CN" b="1" dirty="0"/>
              <a:t> </a:t>
            </a:r>
            <a:r>
              <a:rPr lang="en-US" altLang="zh-CN" b="1" dirty="0" err="1"/>
              <a:t>Hamaguchi</a:t>
            </a:r>
            <a:r>
              <a:rPr lang="en-US" altLang="zh-CN" dirty="0"/>
              <a:t>,</a:t>
            </a:r>
            <a:r>
              <a:rPr lang="en-US" altLang="zh-CN" b="1" dirty="0"/>
              <a:t> </a:t>
            </a:r>
            <a:r>
              <a:rPr lang="en-US" altLang="zh-CN" b="1" dirty="0" err="1"/>
              <a:t>Hidekazu</a:t>
            </a:r>
            <a:r>
              <a:rPr lang="en-US" altLang="zh-CN" b="1" dirty="0"/>
              <a:t> </a:t>
            </a:r>
            <a:r>
              <a:rPr lang="en-US" altLang="zh-CN" b="1" dirty="0" err="1"/>
              <a:t>Oiwa</a:t>
            </a:r>
            <a:r>
              <a:rPr lang="en-US" altLang="zh-CN" dirty="0"/>
              <a:t>,</a:t>
            </a:r>
            <a:r>
              <a:rPr lang="en-US" altLang="zh-CN" b="1" dirty="0"/>
              <a:t> Masashi </a:t>
            </a:r>
            <a:r>
              <a:rPr lang="en-US" altLang="zh-CN" b="1" dirty="0" err="1"/>
              <a:t>Shimbo</a:t>
            </a:r>
            <a:r>
              <a:rPr lang="en-US" altLang="zh-CN" dirty="0"/>
              <a:t>,</a:t>
            </a:r>
            <a:r>
              <a:rPr lang="en-US" altLang="zh-CN" b="1" dirty="0"/>
              <a:t> </a:t>
            </a:r>
            <a:r>
              <a:rPr lang="en-US" altLang="zh-CN" dirty="0"/>
              <a:t>and </a:t>
            </a:r>
            <a:r>
              <a:rPr lang="en-US" altLang="zh-CN" b="1" dirty="0"/>
              <a:t>Yuji Matsumoto</a:t>
            </a:r>
            <a:br>
              <a:rPr lang="en-US" altLang="zh-CN" b="1" dirty="0"/>
            </a:br>
            <a:r>
              <a:rPr lang="en-US" altLang="zh-CN" dirty="0"/>
              <a:t>Nara Institute of Science and Technology, </a:t>
            </a:r>
            <a:r>
              <a:rPr lang="en-US" altLang="zh-CN" dirty="0" err="1"/>
              <a:t>Ikoma</a:t>
            </a:r>
            <a:r>
              <a:rPr lang="en-US" altLang="zh-CN" dirty="0"/>
              <a:t>, Nara, Japan</a:t>
            </a:r>
            <a:br>
              <a:rPr lang="en-US" altLang="zh-CN" dirty="0"/>
            </a:br>
            <a:r>
              <a:rPr lang="en-US" altLang="zh-CN" dirty="0"/>
              <a:t>Recruit Institute of Technology</a:t>
            </a:r>
            <a:br>
              <a:rPr lang="en-US" altLang="zh-CN" dirty="0"/>
            </a:br>
            <a:r>
              <a:rPr lang="en-US" altLang="zh-CN" dirty="0"/>
              <a:t>{</a:t>
            </a:r>
            <a:r>
              <a:rPr lang="en-US" altLang="zh-CN" dirty="0" err="1"/>
              <a:t>takuo-h,shimbo,matsu</a:t>
            </a:r>
            <a:r>
              <a:rPr lang="en-US" altLang="zh-CN" dirty="0"/>
              <a:t>}@is.naist.jp, oiwa@recruit.ai </a:t>
            </a:r>
            <a:br>
              <a:rPr lang="en-US" altLang="zh-CN" dirty="0"/>
            </a:br>
            <a:endParaRPr lang="zh-CN" altLang="en-US" dirty="0"/>
          </a:p>
        </p:txBody>
      </p:sp>
    </p:spTree>
    <p:extLst>
      <p:ext uri="{BB962C8B-B14F-4D97-AF65-F5344CB8AC3E}">
        <p14:creationId xmlns:p14="http://schemas.microsoft.com/office/powerpoint/2010/main" val="38193718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lstStyle/>
          <a:p>
            <a:endParaRPr lang="zh-CN" altLang="en-US"/>
          </a:p>
        </p:txBody>
      </p:sp>
      <p:sp>
        <p:nvSpPr>
          <p:cNvPr id="3" name="内容占位符 2"/>
          <p:cNvSpPr>
            <a:spLocks noGrp="1"/>
          </p:cNvSpPr>
          <p:nvPr>
            <p:ph sz="quarter" idx="10"/>
          </p:nvPr>
        </p:nvSpPr>
        <p:spPr/>
        <p:txBody>
          <a:bodyPr/>
          <a:lstStyle/>
          <a:p>
            <a:r>
              <a:rPr lang="zh-CN" altLang="en-US" dirty="0"/>
              <a:t>文章主要工作</a:t>
            </a:r>
          </a:p>
        </p:txBody>
      </p:sp>
      <p:sp>
        <p:nvSpPr>
          <p:cNvPr id="4" name="内容占位符 3"/>
          <p:cNvSpPr>
            <a:spLocks noGrp="1"/>
          </p:cNvSpPr>
          <p:nvPr>
            <p:ph sz="quarter" idx="11"/>
          </p:nvPr>
        </p:nvSpPr>
        <p:spPr/>
        <p:txBody>
          <a:bodyPr/>
          <a:lstStyle/>
          <a:p>
            <a:endParaRPr lang="zh-CN" altLang="en-US"/>
          </a:p>
        </p:txBody>
      </p:sp>
      <p:sp>
        <p:nvSpPr>
          <p:cNvPr id="6" name="文本占位符 5"/>
          <p:cNvSpPr txBox="1">
            <a:spLocks noGrp="1"/>
          </p:cNvSpPr>
          <p:nvPr>
            <p:ph type="body" sz="quarter" idx="12"/>
          </p:nvPr>
        </p:nvSpPr>
        <p:spPr>
          <a:xfrm>
            <a:off x="531812" y="1297827"/>
            <a:ext cx="11337925" cy="4734629"/>
          </a:xfrm>
          <a:prstGeom prst="rect">
            <a:avLst/>
          </a:prstGeom>
          <a:noFill/>
        </p:spPr>
        <p:txBody>
          <a:bodyPr wrap="square" rtlCol="0">
            <a:spAutoFit/>
          </a:bodyPr>
          <a:lstStyle/>
          <a:p>
            <a:r>
              <a:rPr lang="zh-CN" altLang="en-US" dirty="0"/>
              <a:t>本文主要针对知识图谱中的</a:t>
            </a:r>
            <a:r>
              <a:rPr lang="en-US" altLang="zh-CN" dirty="0"/>
              <a:t>OOKB(out-of-knowledge-base)</a:t>
            </a:r>
            <a:r>
              <a:rPr lang="zh-CN" altLang="en-US" dirty="0"/>
              <a:t>实体进行</a:t>
            </a:r>
            <a:r>
              <a:rPr lang="en-US" altLang="zh-CN" dirty="0"/>
              <a:t>KBC(knowledge base completion)</a:t>
            </a:r>
            <a:r>
              <a:rPr lang="zh-CN" altLang="en-US" dirty="0"/>
              <a:t>等任务。</a:t>
            </a:r>
            <a:r>
              <a:rPr lang="en-US" altLang="zh-CN" dirty="0"/>
              <a:t>OOKB</a:t>
            </a:r>
            <a:r>
              <a:rPr lang="zh-CN" altLang="en-US" dirty="0"/>
              <a:t>实体，即在训练过程中未被训练到的实体，无法得到其嵌入表示，从而无法预测其与知识库中其他实体之间的关系。而文中将</a:t>
            </a:r>
            <a:r>
              <a:rPr lang="en-US" altLang="zh-CN" dirty="0"/>
              <a:t>KBC</a:t>
            </a:r>
            <a:r>
              <a:rPr lang="zh-CN" altLang="en-US" dirty="0"/>
              <a:t>任务新增定义为：基于知识库中已存在的三元组和当前出现的包含新实体的三元组，推理当前新实体和知识库中其他实体之间的关系。基于此，可以通过知识库中现有的实体表示推理得到</a:t>
            </a:r>
            <a:r>
              <a:rPr lang="en-US" altLang="zh-CN" dirty="0"/>
              <a:t>OOKB</a:t>
            </a:r>
            <a:r>
              <a:rPr lang="zh-CN" altLang="en-US" dirty="0"/>
              <a:t>实体表示。本篇利用</a:t>
            </a:r>
            <a:r>
              <a:rPr lang="en-US" altLang="zh-CN" dirty="0"/>
              <a:t>GNN</a:t>
            </a:r>
            <a:r>
              <a:rPr lang="zh-CN" altLang="en-US" dirty="0"/>
              <a:t>中节点表示的方式，以</a:t>
            </a:r>
            <a:r>
              <a:rPr lang="en-US" altLang="zh-CN" dirty="0"/>
              <a:t>OOKB</a:t>
            </a:r>
            <a:r>
              <a:rPr lang="zh-CN" altLang="en-US" dirty="0"/>
              <a:t>实体分别为头实体，尾实体的三元组集合为周围邻居，对当前</a:t>
            </a:r>
            <a:r>
              <a:rPr lang="en-US" altLang="zh-CN" dirty="0"/>
              <a:t>OOKB</a:t>
            </a:r>
            <a:r>
              <a:rPr lang="zh-CN" altLang="en-US" dirty="0"/>
              <a:t>实体进行表示。每个实体节点经</a:t>
            </a:r>
            <a:r>
              <a:rPr lang="en-US" altLang="zh-CN" dirty="0"/>
              <a:t>GNN</a:t>
            </a:r>
            <a:r>
              <a:rPr lang="zh-CN" altLang="en-US" dirty="0"/>
              <a:t>的信息传播获取新的表示。</a:t>
            </a:r>
            <a:endParaRPr lang="en-US" altLang="zh-CN" dirty="0"/>
          </a:p>
          <a:p>
            <a:r>
              <a:rPr lang="zh-CN" altLang="en-US" dirty="0"/>
              <a:t>传统的方法对于</a:t>
            </a:r>
            <a:r>
              <a:rPr lang="en-US" altLang="zh-CN" dirty="0"/>
              <a:t>OOKB</a:t>
            </a:r>
            <a:r>
              <a:rPr lang="zh-CN" altLang="en-US" dirty="0"/>
              <a:t>实体问题的解决方式是再训练，本文使用图神经网络模型解决在不重新训练的情况下</a:t>
            </a:r>
            <a:r>
              <a:rPr lang="en-US" altLang="zh-CN" dirty="0"/>
              <a:t>OOKB</a:t>
            </a:r>
            <a:r>
              <a:rPr lang="zh-CN" altLang="en-US" dirty="0"/>
              <a:t>问题，在</a:t>
            </a:r>
            <a:r>
              <a:rPr lang="en-US" altLang="zh-CN" dirty="0"/>
              <a:t>WordNet</a:t>
            </a:r>
            <a:r>
              <a:rPr lang="zh-CN" altLang="en-US" dirty="0"/>
              <a:t>的数据集上进行测试并取得很好的性能。</a:t>
            </a:r>
          </a:p>
        </p:txBody>
      </p:sp>
    </p:spTree>
    <p:extLst>
      <p:ext uri="{BB962C8B-B14F-4D97-AF65-F5344CB8AC3E}">
        <p14:creationId xmlns:p14="http://schemas.microsoft.com/office/powerpoint/2010/main" val="42302184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OOKB</a:t>
            </a:r>
            <a:r>
              <a:rPr lang="zh-CN" altLang="en-US" dirty="0"/>
              <a:t>实体问题</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182" y="1396736"/>
            <a:ext cx="5468980" cy="2682895"/>
          </a:xfrm>
          <a:prstGeom prst="rect">
            <a:avLst/>
          </a:prstGeom>
        </p:spPr>
      </p:pic>
      <p:sp>
        <p:nvSpPr>
          <p:cNvPr id="4" name="文本框 3"/>
          <p:cNvSpPr txBox="1"/>
          <p:nvPr/>
        </p:nvSpPr>
        <p:spPr>
          <a:xfrm>
            <a:off x="6189782" y="1396736"/>
            <a:ext cx="4756641" cy="2677656"/>
          </a:xfrm>
          <a:prstGeom prst="rect">
            <a:avLst/>
          </a:prstGeom>
          <a:noFill/>
        </p:spPr>
        <p:txBody>
          <a:bodyPr wrap="square" rtlCol="0">
            <a:spAutoFit/>
          </a:bodyPr>
          <a:lstStyle/>
          <a:p>
            <a:r>
              <a:rPr lang="zh-CN" altLang="en-US" sz="2000" dirty="0"/>
              <a:t>问题：</a:t>
            </a:r>
            <a:r>
              <a:rPr lang="en-US" altLang="zh-CN" sz="2000" dirty="0"/>
              <a:t>Blade-Runner is a Science-fiction</a:t>
            </a:r>
            <a:r>
              <a:rPr lang="zh-CN" altLang="en-US" sz="2000" dirty="0"/>
              <a:t>？</a:t>
            </a:r>
            <a:endParaRPr lang="en-US" altLang="zh-CN" sz="2000" dirty="0"/>
          </a:p>
          <a:p>
            <a:endParaRPr lang="en-US" altLang="zh-CN" sz="2000" dirty="0"/>
          </a:p>
          <a:p>
            <a:endParaRPr lang="en-US" altLang="zh-CN" sz="2000" dirty="0"/>
          </a:p>
          <a:p>
            <a:r>
              <a:rPr lang="zh-CN" altLang="en-US" dirty="0"/>
              <a:t>当训练后给系统的关系三元组中出现新的实体</a:t>
            </a:r>
            <a:r>
              <a:rPr lang="en-US" altLang="zh-CN" dirty="0"/>
              <a:t>(OOKB</a:t>
            </a:r>
            <a:r>
              <a:rPr lang="zh-CN" altLang="en-US" dirty="0"/>
              <a:t>实体</a:t>
            </a:r>
            <a:r>
              <a:rPr lang="en-US" altLang="zh-CN" dirty="0"/>
              <a:t>)</a:t>
            </a:r>
            <a:r>
              <a:rPr lang="zh-CN" altLang="en-US" dirty="0"/>
              <a:t>时，就会出现这个问题。由于这些实体在训练时是未知的，系统没有它们的嵌入，因此没有方法来预测这些实体之间的关系。因此，</a:t>
            </a:r>
            <a:r>
              <a:rPr lang="en-US" altLang="zh-CN" dirty="0"/>
              <a:t>OOKB</a:t>
            </a:r>
            <a:r>
              <a:rPr lang="zh-CN" altLang="en-US" dirty="0"/>
              <a:t>实体问题询问如何执行涉及此类</a:t>
            </a:r>
            <a:r>
              <a:rPr lang="en-US" altLang="zh-CN" dirty="0"/>
              <a:t>OOKB</a:t>
            </a:r>
            <a:r>
              <a:rPr lang="zh-CN" altLang="en-US" dirty="0"/>
              <a:t>实体的</a:t>
            </a:r>
            <a:r>
              <a:rPr lang="en-US" altLang="zh-CN" dirty="0"/>
              <a:t>KBC</a:t>
            </a:r>
            <a:r>
              <a:rPr lang="zh-CN" altLang="en-US" dirty="0"/>
              <a:t>。</a:t>
            </a:r>
            <a:endParaRPr lang="zh-CN" altLang="en-US" sz="2000" dirty="0"/>
          </a:p>
        </p:txBody>
      </p:sp>
    </p:spTree>
    <p:extLst>
      <p:ext uri="{BB962C8B-B14F-4D97-AF65-F5344CB8AC3E}">
        <p14:creationId xmlns:p14="http://schemas.microsoft.com/office/powerpoint/2010/main" val="40081899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531812" y="452438"/>
            <a:ext cx="5948119" cy="419100"/>
          </a:xfrm>
        </p:spPr>
        <p:txBody>
          <a:bodyPr/>
          <a:lstStyle/>
          <a:p>
            <a:r>
              <a:rPr lang="en-US" altLang="zh-CN" dirty="0"/>
              <a:t>GNN</a:t>
            </a:r>
            <a:r>
              <a:rPr lang="zh-CN" altLang="en-US" dirty="0"/>
              <a:t>为什么可以解决</a:t>
            </a:r>
            <a:r>
              <a:rPr lang="en-US" altLang="zh-CN" dirty="0"/>
              <a:t>OOKB</a:t>
            </a:r>
            <a:r>
              <a:rPr lang="zh-CN" altLang="en-US" dirty="0"/>
              <a:t>实体问题</a:t>
            </a:r>
          </a:p>
        </p:txBody>
      </p:sp>
      <p:sp>
        <p:nvSpPr>
          <p:cNvPr id="3" name="文本框 2"/>
          <p:cNvSpPr txBox="1"/>
          <p:nvPr/>
        </p:nvSpPr>
        <p:spPr>
          <a:xfrm>
            <a:off x="531811" y="2010851"/>
            <a:ext cx="10801473" cy="3046988"/>
          </a:xfrm>
          <a:prstGeom prst="rect">
            <a:avLst/>
          </a:prstGeom>
          <a:noFill/>
        </p:spPr>
        <p:txBody>
          <a:bodyPr wrap="square" rtlCol="0">
            <a:spAutoFit/>
          </a:bodyPr>
          <a:lstStyle/>
          <a:p>
            <a:r>
              <a:rPr lang="en-US" altLang="zh-CN" sz="2400" dirty="0">
                <a:latin typeface="华文楷体" panose="02010600040101010101" pitchFamily="2" charset="-122"/>
                <a:ea typeface="华文楷体" panose="02010600040101010101" pitchFamily="2" charset="-122"/>
              </a:rPr>
              <a:t>GNN</a:t>
            </a:r>
            <a:r>
              <a:rPr lang="zh-CN" altLang="en-US" sz="2400" dirty="0">
                <a:latin typeface="华文楷体" panose="02010600040101010101" pitchFamily="2" charset="-122"/>
                <a:ea typeface="华文楷体" panose="02010600040101010101" pitchFamily="2" charset="-122"/>
              </a:rPr>
              <a:t>是一个定义在图结构上的神经网络架构，由两个模型组成，称为传播模型和输出模型。传播模型管理信息如何在图中的节点之间传播。</a:t>
            </a:r>
          </a:p>
          <a:p>
            <a:r>
              <a:rPr lang="zh-CN" altLang="en-US" sz="2400" dirty="0">
                <a:latin typeface="华文楷体" panose="02010600040101010101" pitchFamily="2" charset="-122"/>
                <a:ea typeface="华文楷体" panose="02010600040101010101" pitchFamily="2" charset="-122"/>
              </a:rPr>
              <a:t>在传播模型中，我们首先获得一个给定节点（实体）</a:t>
            </a:r>
            <a:r>
              <a:rPr lang="en-US" altLang="zh-CN" sz="2400" dirty="0">
                <a:latin typeface="华文楷体" panose="02010600040101010101" pitchFamily="2" charset="-122"/>
                <a:ea typeface="华文楷体" panose="02010600040101010101" pitchFamily="2" charset="-122"/>
              </a:rPr>
              <a:t>e</a:t>
            </a:r>
            <a:r>
              <a:rPr lang="zh-CN" altLang="en-US" sz="2400" dirty="0">
                <a:latin typeface="华文楷体" panose="02010600040101010101" pitchFamily="2" charset="-122"/>
                <a:ea typeface="华文楷体" panose="02010600040101010101" pitchFamily="2" charset="-122"/>
              </a:rPr>
              <a:t>的邻域的嵌入向量，然后使用集合函数（如平均）将这些向量转换成</a:t>
            </a:r>
            <a:r>
              <a:rPr lang="en-US" altLang="zh-CN" sz="2400" dirty="0">
                <a:latin typeface="华文楷体" panose="02010600040101010101" pitchFamily="2" charset="-122"/>
                <a:ea typeface="华文楷体" panose="02010600040101010101" pitchFamily="2" charset="-122"/>
              </a:rPr>
              <a:t>e</a:t>
            </a:r>
            <a:r>
              <a:rPr lang="zh-CN" altLang="en-US" sz="2400" dirty="0">
                <a:latin typeface="华文楷体" panose="02010600040101010101" pitchFamily="2" charset="-122"/>
                <a:ea typeface="华文楷体" panose="02010600040101010101" pitchFamily="2" charset="-122"/>
              </a:rPr>
              <a:t>的表示向量。换句话说，每个节点被嵌入为连续空间中的一个向量，这也被用来计算邻域节点的向量。这种机制使</a:t>
            </a:r>
            <a:r>
              <a:rPr lang="en-US" altLang="zh-CN" sz="2400" dirty="0">
                <a:latin typeface="华文楷体" panose="02010600040101010101" pitchFamily="2" charset="-122"/>
                <a:ea typeface="华文楷体" panose="02010600040101010101" pitchFamily="2" charset="-122"/>
              </a:rPr>
              <a:t>OOKB</a:t>
            </a:r>
            <a:r>
              <a:rPr lang="zh-CN" altLang="en-US" sz="2400" dirty="0">
                <a:latin typeface="华文楷体" panose="02010600040101010101" pitchFamily="2" charset="-122"/>
                <a:ea typeface="华文楷体" panose="02010600040101010101" pitchFamily="2" charset="-122"/>
              </a:rPr>
              <a:t>实体的向量在测试时由其邻域向量组成。输出模型在节点向量上定义了面向任务的目标函数。这使得我们可以使用现有的基于嵌入的</a:t>
            </a:r>
            <a:r>
              <a:rPr lang="en-US" altLang="zh-CN" sz="2400" dirty="0">
                <a:latin typeface="华文楷体" panose="02010600040101010101" pitchFamily="2" charset="-122"/>
                <a:ea typeface="华文楷体" panose="02010600040101010101" pitchFamily="2" charset="-122"/>
              </a:rPr>
              <a:t>KBC</a:t>
            </a:r>
            <a:r>
              <a:rPr lang="zh-CN" altLang="en-US" sz="2400" dirty="0">
                <a:latin typeface="华文楷体" panose="02010600040101010101" pitchFamily="2" charset="-122"/>
                <a:ea typeface="华文楷体" panose="02010600040101010101" pitchFamily="2" charset="-122"/>
              </a:rPr>
              <a:t>模型作为输出模型</a:t>
            </a:r>
            <a:r>
              <a:rPr lang="zh-CN" altLang="en-US" sz="2400" dirty="0"/>
              <a:t>。</a:t>
            </a:r>
          </a:p>
        </p:txBody>
      </p:sp>
    </p:spTree>
    <p:extLst>
      <p:ext uri="{BB962C8B-B14F-4D97-AF65-F5344CB8AC3E}">
        <p14:creationId xmlns:p14="http://schemas.microsoft.com/office/powerpoint/2010/main" val="40490992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531812" y="452438"/>
            <a:ext cx="8773553" cy="419100"/>
          </a:xfrm>
        </p:spPr>
        <p:txBody>
          <a:bodyPr/>
          <a:lstStyle/>
          <a:p>
            <a:r>
              <a:rPr lang="en-US" altLang="zh-CN" dirty="0"/>
              <a:t>OOKB</a:t>
            </a:r>
            <a:r>
              <a:rPr lang="zh-CN" altLang="en-US" dirty="0"/>
              <a:t> </a:t>
            </a:r>
            <a:r>
              <a:rPr lang="en-US" altLang="zh-CN" dirty="0"/>
              <a:t>Entity Problem in Knowledge Base Completion </a:t>
            </a:r>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1010407" y="1696915"/>
                <a:ext cx="7816362" cy="3451201"/>
              </a:xfrm>
              <a:prstGeom prst="rect">
                <a:avLst/>
              </a:prstGeom>
              <a:noFill/>
            </p:spPr>
            <p:txBody>
              <a:bodyPr wrap="square" rtlCol="0">
                <a:spAutoFit/>
              </a:bodyPr>
              <a:lstStyle/>
              <a:p>
                <a:r>
                  <a:rPr lang="zh-CN" altLang="en-US" sz="2400" b="1" dirty="0"/>
                  <a:t>符号定义：</a:t>
                </a:r>
                <a:endParaRPr lang="en-US" altLang="zh-CN" sz="2400" b="1" dirty="0"/>
              </a:p>
              <a:p>
                <a:r>
                  <a:rPr lang="en-US" altLang="zh-CN" sz="2400" i="1" dirty="0"/>
                  <a:t>G</a:t>
                </a:r>
                <a:r>
                  <a:rPr lang="en-US" altLang="zh-CN" sz="2400" dirty="0"/>
                  <a:t> </a:t>
                </a:r>
                <a:r>
                  <a:rPr lang="zh-CN" altLang="en-US" sz="2400" dirty="0"/>
                  <a:t>：知识库</a:t>
                </a:r>
                <a:endParaRPr lang="en-US" altLang="zh-CN" sz="2400" dirty="0"/>
              </a:p>
              <a:p>
                <a:r>
                  <a:rPr lang="en-US" altLang="zh-CN" sz="2400" i="1" dirty="0"/>
                  <a:t>E</a:t>
                </a:r>
                <a:r>
                  <a:rPr lang="en-US" altLang="zh-CN" sz="2400" dirty="0"/>
                  <a:t> </a:t>
                </a:r>
                <a:r>
                  <a:rPr lang="zh-CN" altLang="en-US" sz="2400" dirty="0"/>
                  <a:t>：实体集合</a:t>
                </a:r>
                <a:endParaRPr lang="en-US" altLang="zh-CN" sz="2400" dirty="0"/>
              </a:p>
              <a:p>
                <a:r>
                  <a:rPr lang="en-US" altLang="zh-CN" sz="2400" i="1" dirty="0"/>
                  <a:t>R</a:t>
                </a:r>
                <a:r>
                  <a:rPr lang="en-US" altLang="zh-CN" sz="2400" dirty="0"/>
                  <a:t> </a:t>
                </a:r>
                <a:r>
                  <a:rPr lang="zh-CN" altLang="en-US" sz="2400" dirty="0"/>
                  <a:t>：关系集合</a:t>
                </a:r>
                <a:endParaRPr lang="en-US" altLang="zh-CN" sz="2400" dirty="0"/>
              </a:p>
              <a:p>
                <a:r>
                  <a:rPr lang="en-US" altLang="zh-CN" sz="2400" dirty="0"/>
                  <a:t>(</a:t>
                </a:r>
                <a:r>
                  <a:rPr lang="en-US" altLang="zh-CN" sz="2400" i="1" dirty="0"/>
                  <a:t>h; r; t</a:t>
                </a:r>
                <a:r>
                  <a:rPr lang="en-US" altLang="zh-CN" sz="2400" dirty="0"/>
                  <a:t>) </a:t>
                </a:r>
                <a:r>
                  <a:rPr lang="zh-CN" altLang="en-US" sz="2400" dirty="0"/>
                  <a:t>：一个三元组，</a:t>
                </a:r>
                <a:r>
                  <a:rPr lang="pt-BR" altLang="zh-CN" sz="2400" i="1" dirty="0"/>
                  <a:t> h; t </a:t>
                </a:r>
                <a:r>
                  <a:rPr lang="zh-CN" altLang="en-US" sz="2400" i="1" dirty="0"/>
                  <a:t>∈</a:t>
                </a:r>
                <a:r>
                  <a:rPr lang="pt-BR" altLang="zh-CN" sz="2400" i="1" dirty="0"/>
                  <a:t> E </a:t>
                </a:r>
                <a:r>
                  <a:rPr lang="pt-BR" altLang="zh-CN" sz="2400" dirty="0"/>
                  <a:t>and </a:t>
                </a:r>
                <a:r>
                  <a:rPr lang="pt-BR" altLang="zh-CN" sz="2400" i="1" dirty="0"/>
                  <a:t>r </a:t>
                </a:r>
                <a:r>
                  <a:rPr lang="zh-CN" altLang="en-US" sz="2400" i="1" dirty="0"/>
                  <a:t>∈</a:t>
                </a:r>
                <a:r>
                  <a:rPr lang="pt-BR" altLang="zh-CN" sz="2400" i="1" dirty="0"/>
                  <a:t> R</a:t>
                </a:r>
                <a:r>
                  <a:rPr lang="pt-BR" altLang="zh-CN" sz="2400" dirty="0"/>
                  <a:t> </a:t>
                </a:r>
                <a:endParaRPr lang="en-US" altLang="zh-CN" sz="2400" dirty="0"/>
              </a:p>
              <a:p>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𝐺</m:t>
                        </m:r>
                      </m:e>
                      <m:sub>
                        <m:r>
                          <m:rPr>
                            <m:sty m:val="p"/>
                          </m:rPr>
                          <a:rPr lang="en-US" altLang="zh-CN" sz="2400" i="1">
                            <a:latin typeface="Cambria Math" panose="02040503050406030204" pitchFamily="18" charset="0"/>
                          </a:rPr>
                          <m:t>gold</m:t>
                        </m:r>
                      </m:sub>
                    </m:sSub>
                  </m:oMath>
                </a14:m>
                <a:r>
                  <a:rPr lang="en-US" altLang="zh-CN" sz="2400" dirty="0"/>
                  <a:t> </a:t>
                </a:r>
                <a:r>
                  <a:rPr lang="en-US" altLang="zh-CN" sz="2400" i="1" dirty="0"/>
                  <a:t>⊂ E × R × E </a:t>
                </a:r>
                <a:r>
                  <a:rPr lang="zh-CN" altLang="en-US" sz="2400" dirty="0"/>
                  <a:t>：正面三元组</a:t>
                </a:r>
                <a:r>
                  <a:rPr lang="en-US" altLang="zh-CN" sz="2400" dirty="0"/>
                  <a:t>(positive triplet)</a:t>
                </a:r>
                <a:r>
                  <a:rPr lang="zh-CN" altLang="en-US" sz="2400" dirty="0"/>
                  <a:t>集合</a:t>
                </a:r>
                <a:endParaRPr lang="en-US" altLang="zh-CN" sz="2400" dirty="0"/>
              </a:p>
              <a:p>
                <a:r>
                  <a:rPr lang="en-US" altLang="zh-CN" sz="2400" i="1" dirty="0"/>
                  <a:t>H</a:t>
                </a:r>
                <a:r>
                  <a:rPr lang="en-US" altLang="zh-CN" sz="2400" dirty="0"/>
                  <a:t> = </a:t>
                </a:r>
                <a:r>
                  <a:rPr lang="en-US" altLang="zh-CN" sz="2400" i="1" dirty="0"/>
                  <a:t>(E × R × E)\G </a:t>
                </a:r>
                <a:r>
                  <a:rPr lang="zh-CN" altLang="en-US" sz="2400" dirty="0"/>
                  <a:t>：知识库外三元组集合</a:t>
                </a:r>
                <a:endParaRPr lang="en-US" altLang="zh-CN" sz="2400" dirty="0"/>
              </a:p>
              <a:p>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𝐺</m:t>
                        </m:r>
                      </m:e>
                      <m:sub>
                        <m:r>
                          <m:rPr>
                            <m:sty m:val="p"/>
                          </m:rPr>
                          <a:rPr lang="en-US" altLang="zh-CN" sz="2400" i="1">
                            <a:latin typeface="Cambria Math" panose="02040503050406030204" pitchFamily="18" charset="0"/>
                          </a:rPr>
                          <m:t>aux</m:t>
                        </m:r>
                      </m:sub>
                    </m:sSub>
                  </m:oMath>
                </a14:m>
                <a:r>
                  <a:rPr lang="zh-CN" altLang="en-US" sz="2400" dirty="0"/>
                  <a:t>：新三元组，</a:t>
                </a:r>
                <a:r>
                  <a:rPr lang="pt-BR" altLang="zh-CN" sz="2400" i="1" dirty="0"/>
                  <a:t>E(</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𝐺</m:t>
                        </m:r>
                      </m:e>
                      <m:sub>
                        <m:r>
                          <a:rPr lang="en-US" altLang="zh-CN" sz="2400" i="1">
                            <a:latin typeface="Cambria Math" panose="02040503050406030204" pitchFamily="18" charset="0"/>
                          </a:rPr>
                          <m:t>𝑎𝑢𝑥</m:t>
                        </m:r>
                      </m:sub>
                    </m:sSub>
                  </m:oMath>
                </a14:m>
                <a:r>
                  <a:rPr lang="pt-BR" altLang="zh-CN" sz="2400" i="1" dirty="0"/>
                  <a:t>) </a:t>
                </a:r>
                <a14:m>
                  <m:oMath xmlns:m="http://schemas.openxmlformats.org/officeDocument/2006/math">
                    <m:r>
                      <a:rPr lang="pt-BR" altLang="zh-CN" sz="2400" i="1" smtClean="0">
                        <a:latin typeface="Cambria Math" panose="02040503050406030204" pitchFamily="18" charset="0"/>
                      </a:rPr>
                      <m:t>⊄</m:t>
                    </m:r>
                  </m:oMath>
                </a14:m>
                <a:r>
                  <a:rPr lang="pt-BR" altLang="zh-CN" sz="2400" i="1" dirty="0"/>
                  <a:t>E(G)</a:t>
                </a:r>
                <a:r>
                  <a:rPr lang="pt-BR" altLang="zh-CN" sz="2400" dirty="0"/>
                  <a:t> and </a:t>
                </a:r>
                <a:r>
                  <a:rPr lang="pt-BR" altLang="zh-CN" sz="2400" i="1" dirty="0"/>
                  <a:t>R(</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𝐺</m:t>
                        </m:r>
                      </m:e>
                      <m:sub>
                        <m:r>
                          <a:rPr lang="en-US" altLang="zh-CN" sz="2400" i="1">
                            <a:latin typeface="Cambria Math" panose="02040503050406030204" pitchFamily="18" charset="0"/>
                          </a:rPr>
                          <m:t>𝑎𝑢𝑥</m:t>
                        </m:r>
                      </m:sub>
                    </m:sSub>
                  </m:oMath>
                </a14:m>
                <a:r>
                  <a:rPr lang="pt-BR" altLang="zh-CN" sz="2400" i="1" dirty="0"/>
                  <a:t>) ⊆ R(G)</a:t>
                </a:r>
                <a:br>
                  <a:rPr lang="pt-BR" altLang="zh-CN" sz="2400" dirty="0"/>
                </a:br>
                <a14:m>
                  <m:oMath xmlns:m="http://schemas.openxmlformats.org/officeDocument/2006/math">
                    <m:sSub>
                      <m:sSubPr>
                        <m:ctrlPr>
                          <a:rPr lang="pt-BR"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𝑂𝑂𝐾𝐵</m:t>
                        </m:r>
                      </m:sub>
                    </m:sSub>
                  </m:oMath>
                </a14:m>
                <a:r>
                  <a:rPr lang="zh-CN" altLang="en-US" sz="2400" dirty="0"/>
                  <a:t> </a:t>
                </a:r>
                <a:r>
                  <a:rPr lang="en-US" altLang="zh-CN" sz="2400" dirty="0"/>
                  <a:t>= </a:t>
                </a:r>
                <a:r>
                  <a:rPr lang="pt-BR" altLang="zh-CN" sz="2400" i="1" dirty="0"/>
                  <a:t>E(</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𝐺</m:t>
                        </m:r>
                      </m:e>
                      <m:sub>
                        <m:r>
                          <a:rPr lang="en-US" altLang="zh-CN" sz="2400" i="1">
                            <a:latin typeface="Cambria Math" panose="02040503050406030204" pitchFamily="18" charset="0"/>
                          </a:rPr>
                          <m:t>𝑎𝑢𝑥</m:t>
                        </m:r>
                      </m:sub>
                    </m:sSub>
                  </m:oMath>
                </a14:m>
                <a:r>
                  <a:rPr lang="pt-BR" altLang="zh-CN" sz="2400" i="1" dirty="0"/>
                  <a:t>) \ E(G)</a:t>
                </a:r>
                <a:r>
                  <a:rPr lang="pt-BR" altLang="zh-CN" sz="2400" dirty="0"/>
                  <a:t> </a:t>
                </a:r>
                <a:r>
                  <a:rPr lang="zh-CN" altLang="en-US" sz="2400" dirty="0"/>
                  <a:t>：</a:t>
                </a:r>
                <a:r>
                  <a:rPr lang="en-US" altLang="zh-CN" sz="2400" dirty="0"/>
                  <a:t>OOKB</a:t>
                </a:r>
                <a:r>
                  <a:rPr lang="zh-CN" altLang="en-US" sz="2400" dirty="0"/>
                  <a:t>实体</a:t>
                </a:r>
              </a:p>
            </p:txBody>
          </p:sp>
        </mc:Choice>
        <mc:Fallback xmlns="">
          <p:sp>
            <p:nvSpPr>
              <p:cNvPr id="4" name="文本框 3"/>
              <p:cNvSpPr txBox="1">
                <a:spLocks noRot="1" noChangeAspect="1" noMove="1" noResize="1" noEditPoints="1" noAdjustHandles="1" noChangeArrowheads="1" noChangeShapeType="1" noTextEdit="1"/>
              </p:cNvSpPr>
              <p:nvPr/>
            </p:nvSpPr>
            <p:spPr>
              <a:xfrm>
                <a:off x="1010407" y="1696915"/>
                <a:ext cx="7816362" cy="3451201"/>
              </a:xfrm>
              <a:prstGeom prst="rect">
                <a:avLst/>
              </a:prstGeom>
              <a:blipFill>
                <a:blip r:embed="rId2"/>
                <a:stretch>
                  <a:fillRect l="-1248" t="-1235" b="-31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95964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KBC</a:t>
            </a:r>
            <a:r>
              <a:rPr lang="zh-CN" altLang="en-US" dirty="0"/>
              <a:t>：</a:t>
            </a:r>
            <a:r>
              <a:rPr lang="en-US" altLang="zh-CN" dirty="0"/>
              <a:t>Triplet Classification(</a:t>
            </a:r>
            <a:r>
              <a:rPr lang="zh-CN" altLang="en-US" dirty="0"/>
              <a:t>三元组分类</a:t>
            </a:r>
            <a:r>
              <a:rPr lang="en-US" altLang="zh-CN" dirty="0"/>
              <a:t>)</a:t>
            </a:r>
          </a:p>
        </p:txBody>
      </p:sp>
      <mc:AlternateContent xmlns:mc="http://schemas.openxmlformats.org/markup-compatibility/2006" xmlns:a14="http://schemas.microsoft.com/office/drawing/2010/main">
        <mc:Choice Requires="a14">
          <p:sp>
            <p:nvSpPr>
              <p:cNvPr id="3" name="文本框 2"/>
              <p:cNvSpPr txBox="1"/>
              <p:nvPr/>
            </p:nvSpPr>
            <p:spPr>
              <a:xfrm>
                <a:off x="422032" y="1450731"/>
                <a:ext cx="6418384" cy="3416320"/>
              </a:xfrm>
              <a:prstGeom prst="rect">
                <a:avLst/>
              </a:prstGeom>
              <a:noFill/>
            </p:spPr>
            <p:txBody>
              <a:bodyPr wrap="square" rtlCol="0">
                <a:spAutoFit/>
              </a:bodyPr>
              <a:lstStyle/>
              <a:p>
                <a:r>
                  <a:rPr lang="zh-CN" altLang="en-US" dirty="0"/>
                  <a:t>在这个任务中，知识库被认为是不完整的，有一部分三元组是丢失的。</a:t>
                </a:r>
                <a:endParaRPr lang="en-US" altLang="zh-CN" dirty="0"/>
              </a:p>
              <a:p>
                <a:r>
                  <a:rPr lang="en-US" altLang="zh-CN" i="1" dirty="0"/>
                  <a:t>H</a:t>
                </a:r>
                <a:r>
                  <a:rPr lang="zh-CN" altLang="en-US" dirty="0"/>
                  <a:t>设为不在数据库中三元组的集合，</a:t>
                </a:r>
                <a:r>
                  <a:rPr lang="en-US" altLang="zh-CN" i="1" dirty="0"/>
                  <a:t>x</a:t>
                </a:r>
                <a:r>
                  <a:rPr lang="zh-CN" altLang="en-US" i="1" dirty="0"/>
                  <a:t>∈</a:t>
                </a:r>
                <a:r>
                  <a:rPr lang="en-US" altLang="zh-CN" i="1" dirty="0"/>
                  <a:t> H</a:t>
                </a:r>
                <a:r>
                  <a:rPr lang="zh-CN" altLang="en-US" dirty="0"/>
                  <a:t> ，</a:t>
                </a:r>
                <a:r>
                  <a:rPr lang="en-US" altLang="zh-CN" dirty="0"/>
                  <a:t>x</a:t>
                </a:r>
                <a:r>
                  <a:rPr lang="zh-CN" altLang="en-US" dirty="0"/>
                  <a:t>有两种情况，</a:t>
                </a:r>
                <a:r>
                  <a:rPr lang="en-US" altLang="zh-CN" dirty="0"/>
                  <a:t>x</a:t>
                </a:r>
                <a:r>
                  <a:rPr lang="zh-CN" altLang="en-US" dirty="0"/>
                  <a:t>∈</a:t>
                </a:r>
                <a:r>
                  <a:rPr lang="en-US" altLang="zh-CN" i="1" dirty="0"/>
                  <a:t> H </a:t>
                </a:r>
                <a:r>
                  <a:rPr lang="zh-CN" altLang="en-US" i="1" dirty="0"/>
                  <a:t>，</a:t>
                </a:r>
                <a:r>
                  <a:rPr lang="en-US" altLang="zh-CN" dirty="0"/>
                  <a:t>x</a:t>
                </a:r>
                <a14:m>
                  <m:oMath xmlns:m="http://schemas.openxmlformats.org/officeDocument/2006/math">
                    <m:r>
                      <a:rPr lang="en-US" altLang="zh-CN" i="1" smtClean="0">
                        <a:latin typeface="Cambria Math" panose="02040503050406030204" pitchFamily="18" charset="0"/>
                      </a:rPr>
                      <m:t>⊄</m:t>
                    </m:r>
                  </m:oMath>
                </a14:m>
                <a:r>
                  <a:rPr lang="en-US" altLang="zh-CN" i="1" dirty="0"/>
                  <a:t> H</a:t>
                </a:r>
                <a:endParaRPr lang="en-US" altLang="zh-CN" dirty="0"/>
              </a:p>
              <a:p>
                <a:r>
                  <a:rPr lang="zh-CN" altLang="en-US" dirty="0"/>
                  <a:t>对于</a:t>
                </a:r>
                <a:r>
                  <a:rPr lang="en-US" altLang="zh-CN" dirty="0"/>
                  <a:t>x</a:t>
                </a:r>
                <a:r>
                  <a:rPr lang="zh-CN" altLang="en-US" dirty="0"/>
                  <a:t>∈</a:t>
                </a:r>
                <a:r>
                  <a:rPr lang="en-US" altLang="zh-CN" i="1" dirty="0"/>
                  <a:t> H</a:t>
                </a:r>
                <a:r>
                  <a:rPr lang="zh-CN" altLang="en-US" dirty="0"/>
                  <a:t>的情况，知识库就应该更新来包含这个三元组。三元组分类任务就是确定一个知识库外的新元组是这个知识库的正面还是负面三元组</a:t>
                </a:r>
                <a:endParaRPr lang="en-US" altLang="zh-CN" dirty="0"/>
              </a:p>
              <a:p>
                <a:endParaRPr lang="en-US" altLang="zh-CN" dirty="0"/>
              </a:p>
              <a:p>
                <a:r>
                  <a:rPr lang="zh-CN" altLang="en-US" dirty="0"/>
                  <a:t>从机器学习的角度来看，</a:t>
                </a:r>
                <a:r>
                  <a:rPr lang="en-US" altLang="zh-CN" dirty="0"/>
                  <a:t>E</a:t>
                </a:r>
                <a:r>
                  <a:rPr lang="zh-CN" altLang="en-US" dirty="0"/>
                  <a:t>和</a:t>
                </a:r>
                <a:r>
                  <a:rPr lang="en-US" altLang="zh-CN" dirty="0"/>
                  <a:t>R</a:t>
                </a:r>
                <a:r>
                  <a:rPr lang="zh-CN" altLang="en-US" dirty="0"/>
                  <a:t>是给定的，</a:t>
                </a:r>
                <a:r>
                  <a:rPr lang="en-US" altLang="zh-CN" dirty="0"/>
                  <a:t>G</a:t>
                </a:r>
                <a:r>
                  <a:rPr lang="zh-CN" altLang="en-US" dirty="0"/>
                  <a:t>中的正面三元组形成了训练集，</a:t>
                </a:r>
                <a:r>
                  <a:rPr lang="en-US" altLang="zh-CN" dirty="0"/>
                  <a:t>H</a:t>
                </a:r>
                <a:r>
                  <a:rPr lang="zh-CN" altLang="en-US" dirty="0"/>
                  <a:t>为测试集。</a:t>
                </a:r>
                <a:endParaRPr lang="en-US" altLang="zh-CN" dirty="0"/>
              </a:p>
              <a:p>
                <a:r>
                  <a:rPr lang="en-US" altLang="zh-CN" dirty="0"/>
                  <a:t>H</a:t>
                </a:r>
                <a:r>
                  <a:rPr lang="zh-CN" altLang="en-US" dirty="0"/>
                  <a:t>测试集可以分为正面和负面两个测试集。</a:t>
                </a:r>
                <a:endParaRPr lang="en-US" altLang="zh-CN" dirty="0"/>
              </a:p>
              <a:p>
                <a:r>
                  <a:rPr lang="zh-CN" altLang="en-US" dirty="0"/>
                  <a:t>规定：实体和关系必须包含在</a:t>
                </a:r>
                <a:r>
                  <a:rPr lang="en-US" altLang="zh-CN" dirty="0"/>
                  <a:t>G</a:t>
                </a:r>
                <a:r>
                  <a:rPr lang="zh-CN" altLang="en-US" dirty="0"/>
                  <a:t>内</a:t>
                </a:r>
              </a:p>
            </p:txBody>
          </p:sp>
        </mc:Choice>
        <mc:Fallback xmlns="">
          <p:sp>
            <p:nvSpPr>
              <p:cNvPr id="3" name="文本框 2"/>
              <p:cNvSpPr txBox="1">
                <a:spLocks noRot="1" noChangeAspect="1" noMove="1" noResize="1" noEditPoints="1" noAdjustHandles="1" noChangeArrowheads="1" noChangeShapeType="1" noTextEdit="1"/>
              </p:cNvSpPr>
              <p:nvPr/>
            </p:nvSpPr>
            <p:spPr>
              <a:xfrm>
                <a:off x="422032" y="1450731"/>
                <a:ext cx="6418384" cy="3416320"/>
              </a:xfrm>
              <a:prstGeom prst="rect">
                <a:avLst/>
              </a:prstGeom>
              <a:blipFill>
                <a:blip r:embed="rId2"/>
                <a:stretch>
                  <a:fillRect l="-760" t="-1071" r="-855" b="-19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7688371" y="1081453"/>
                <a:ext cx="4568106" cy="1839093"/>
              </a:xfrm>
              <a:prstGeom prst="rect">
                <a:avLst/>
              </a:prstGeom>
              <a:noFill/>
            </p:spPr>
            <p:txBody>
              <a:bodyPr wrap="square" rtlCol="0">
                <a:spAutoFit/>
              </a:bodyPr>
              <a:lstStyle/>
              <a:p>
                <a:r>
                  <a:rPr lang="en-US" altLang="zh-CN" sz="1600" i="1" dirty="0"/>
                  <a:t>G</a:t>
                </a:r>
                <a:r>
                  <a:rPr lang="en-US" altLang="zh-CN" sz="1600" dirty="0"/>
                  <a:t> </a:t>
                </a:r>
                <a:r>
                  <a:rPr lang="zh-CN" altLang="en-US" sz="1600" dirty="0"/>
                  <a:t>：知识库</a:t>
                </a:r>
                <a:endParaRPr lang="en-US" altLang="zh-CN" sz="1600" dirty="0"/>
              </a:p>
              <a:p>
                <a:r>
                  <a:rPr lang="en-US" altLang="zh-CN" sz="1600" i="1" dirty="0"/>
                  <a:t>E</a:t>
                </a:r>
                <a:r>
                  <a:rPr lang="en-US" altLang="zh-CN" sz="1600" dirty="0"/>
                  <a:t> </a:t>
                </a:r>
                <a:r>
                  <a:rPr lang="zh-CN" altLang="en-US" sz="1600" dirty="0"/>
                  <a:t>：实体集合</a:t>
                </a:r>
                <a:endParaRPr lang="en-US" altLang="zh-CN" sz="1600" dirty="0"/>
              </a:p>
              <a:p>
                <a:r>
                  <a:rPr lang="en-US" altLang="zh-CN" sz="1600" i="1" dirty="0"/>
                  <a:t>R</a:t>
                </a:r>
                <a:r>
                  <a:rPr lang="en-US" altLang="zh-CN" sz="1600" dirty="0"/>
                  <a:t> </a:t>
                </a:r>
                <a:r>
                  <a:rPr lang="zh-CN" altLang="en-US" sz="1600" dirty="0"/>
                  <a:t>：关系集合</a:t>
                </a:r>
                <a:endParaRPr lang="en-US" altLang="zh-CN" sz="1600" dirty="0"/>
              </a:p>
              <a:p>
                <a:r>
                  <a:rPr lang="en-US" altLang="zh-CN" sz="1600" dirty="0"/>
                  <a:t>(</a:t>
                </a:r>
                <a:r>
                  <a:rPr lang="en-US" altLang="zh-CN" sz="1600" i="1" dirty="0"/>
                  <a:t>h; r; t</a:t>
                </a:r>
                <a:r>
                  <a:rPr lang="en-US" altLang="zh-CN" sz="1600" dirty="0"/>
                  <a:t>) </a:t>
                </a:r>
                <a:r>
                  <a:rPr lang="zh-CN" altLang="en-US" sz="1600" dirty="0"/>
                  <a:t>：一个三元组，</a:t>
                </a:r>
                <a:r>
                  <a:rPr lang="pt-BR" altLang="zh-CN" sz="1600" i="1" dirty="0"/>
                  <a:t> h; t </a:t>
                </a:r>
                <a:r>
                  <a:rPr lang="zh-CN" altLang="en-US" sz="1600" i="1" dirty="0"/>
                  <a:t>∈</a:t>
                </a:r>
                <a:r>
                  <a:rPr lang="pt-BR" altLang="zh-CN" sz="1600" i="1" dirty="0"/>
                  <a:t> E </a:t>
                </a:r>
                <a:r>
                  <a:rPr lang="pt-BR" altLang="zh-CN" sz="1600" dirty="0"/>
                  <a:t>and </a:t>
                </a:r>
                <a:r>
                  <a:rPr lang="pt-BR" altLang="zh-CN" sz="1600" i="1" dirty="0"/>
                  <a:t>r </a:t>
                </a:r>
                <a:r>
                  <a:rPr lang="zh-CN" altLang="en-US" sz="1600" i="1" dirty="0"/>
                  <a:t>∈</a:t>
                </a:r>
                <a:r>
                  <a:rPr lang="pt-BR" altLang="zh-CN" sz="1600" i="1" dirty="0"/>
                  <a:t> R</a:t>
                </a:r>
                <a:r>
                  <a:rPr lang="pt-BR" altLang="zh-CN" sz="1600" dirty="0"/>
                  <a:t> </a:t>
                </a:r>
                <a:endParaRPr lang="en-US" altLang="zh-CN" sz="1600"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𝐺</m:t>
                        </m:r>
                      </m:e>
                      <m:sub>
                        <m:r>
                          <m:rPr>
                            <m:sty m:val="p"/>
                          </m:rPr>
                          <a:rPr lang="en-US" altLang="zh-CN" sz="1600" i="1">
                            <a:latin typeface="Cambria Math" panose="02040503050406030204" pitchFamily="18" charset="0"/>
                          </a:rPr>
                          <m:t>gold</m:t>
                        </m:r>
                      </m:sub>
                    </m:sSub>
                  </m:oMath>
                </a14:m>
                <a:r>
                  <a:rPr lang="en-US" altLang="zh-CN" sz="1600" dirty="0"/>
                  <a:t> </a:t>
                </a:r>
                <a:r>
                  <a:rPr lang="en-US" altLang="zh-CN" sz="1600" i="1" dirty="0"/>
                  <a:t>⊂ E × R × E </a:t>
                </a:r>
                <a:r>
                  <a:rPr lang="zh-CN" altLang="en-US" sz="1600" dirty="0"/>
                  <a:t>：正面三元组</a:t>
                </a:r>
                <a:r>
                  <a:rPr lang="en-US" altLang="zh-CN" sz="1600" dirty="0"/>
                  <a:t>(positive triplet)</a:t>
                </a:r>
                <a:r>
                  <a:rPr lang="zh-CN" altLang="en-US" sz="1600" dirty="0"/>
                  <a:t>集合</a:t>
                </a:r>
                <a:endParaRPr lang="en-US" altLang="zh-CN" sz="1600" dirty="0"/>
              </a:p>
              <a:p>
                <a:r>
                  <a:rPr lang="en-US" altLang="zh-CN" sz="1600" i="1" dirty="0"/>
                  <a:t>H</a:t>
                </a:r>
                <a:r>
                  <a:rPr lang="en-US" altLang="zh-CN" sz="1600" dirty="0"/>
                  <a:t> = </a:t>
                </a:r>
                <a:r>
                  <a:rPr lang="en-US" altLang="zh-CN" sz="1600" i="1" dirty="0"/>
                  <a:t>(E × R × E)\G </a:t>
                </a:r>
                <a:r>
                  <a:rPr lang="zh-CN" altLang="en-US" sz="1600" dirty="0"/>
                  <a:t>：知识库外三元组集合</a:t>
                </a:r>
                <a:endParaRPr lang="en-US" altLang="zh-CN" sz="1600" dirty="0"/>
              </a:p>
            </p:txBody>
          </p:sp>
        </mc:Choice>
        <mc:Fallback xmlns="">
          <p:sp>
            <p:nvSpPr>
              <p:cNvPr id="4" name="文本框 3"/>
              <p:cNvSpPr txBox="1">
                <a:spLocks noRot="1" noChangeAspect="1" noMove="1" noResize="1" noEditPoints="1" noAdjustHandles="1" noChangeArrowheads="1" noChangeShapeType="1" noTextEdit="1"/>
              </p:cNvSpPr>
              <p:nvPr/>
            </p:nvSpPr>
            <p:spPr>
              <a:xfrm>
                <a:off x="7688371" y="1081453"/>
                <a:ext cx="4568106" cy="1839093"/>
              </a:xfrm>
              <a:prstGeom prst="rect">
                <a:avLst/>
              </a:prstGeom>
              <a:blipFill>
                <a:blip r:embed="rId3"/>
                <a:stretch>
                  <a:fillRect l="-667" t="-993" b="-33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7363458"/>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4164</TotalTime>
  <Words>10669</Words>
  <Application>Microsoft Office PowerPoint</Application>
  <PresentationFormat>宽屏</PresentationFormat>
  <Paragraphs>889</Paragraphs>
  <Slides>115</Slides>
  <Notes>51</Notes>
  <HiddenSlides>0</HiddenSlides>
  <MMClips>0</MMClips>
  <ScaleCrop>false</ScaleCrop>
  <HeadingPairs>
    <vt:vector size="6" baseType="variant">
      <vt:variant>
        <vt:lpstr>已用的字体</vt:lpstr>
      </vt:variant>
      <vt:variant>
        <vt:i4>26</vt:i4>
      </vt:variant>
      <vt:variant>
        <vt:lpstr>主题</vt:lpstr>
      </vt:variant>
      <vt:variant>
        <vt:i4>2</vt:i4>
      </vt:variant>
      <vt:variant>
        <vt:lpstr>幻灯片标题</vt:lpstr>
      </vt:variant>
      <vt:variant>
        <vt:i4>115</vt:i4>
      </vt:variant>
    </vt:vector>
  </HeadingPairs>
  <TitlesOfParts>
    <vt:vector size="143" baseType="lpstr">
      <vt:lpstr>-apple-system</vt:lpstr>
      <vt:lpstr>CMMI10</vt:lpstr>
      <vt:lpstr>CMR10</vt:lpstr>
      <vt:lpstr>CMSY10</vt:lpstr>
      <vt:lpstr>HcqlwdYssqshNimbusRomNo9L-Medi</vt:lpstr>
      <vt:lpstr>JdpnxbXsmcspNimbusRomNo9L-Regu</vt:lpstr>
      <vt:lpstr>NimbusRomNo9L-Regu</vt:lpstr>
      <vt:lpstr>NimbusRomNo9L-ReguItal</vt:lpstr>
      <vt:lpstr>PingFang SC</vt:lpstr>
      <vt:lpstr>阿里巴巴普惠体</vt:lpstr>
      <vt:lpstr>等线</vt:lpstr>
      <vt:lpstr>等线 Light</vt:lpstr>
      <vt:lpstr>方正粗黑宋简体</vt:lpstr>
      <vt:lpstr>黑体</vt:lpstr>
      <vt:lpstr>华文楷体</vt:lpstr>
      <vt:lpstr>Microsoft Yahei</vt:lpstr>
      <vt:lpstr>Microsoft Yahei</vt:lpstr>
      <vt:lpstr>Arial</vt:lpstr>
      <vt:lpstr>Cambria Math</vt:lpstr>
      <vt:lpstr>Consolas</vt:lpstr>
      <vt:lpstr>Helvetica</vt:lpstr>
      <vt:lpstr>Impact</vt:lpstr>
      <vt:lpstr>Lato</vt:lpstr>
      <vt:lpstr>Source Sans Pro</vt:lpstr>
      <vt:lpstr>Times New Roman</vt:lpstr>
      <vt:lpstr>Wingdings</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基于图结构的推理</vt:lpstr>
      <vt:lpstr>基于图结构的推理——PRA</vt:lpstr>
      <vt:lpstr>基于图结构的推理——PRA</vt:lpstr>
      <vt:lpstr>基于图结构的推理——PRA</vt:lpstr>
      <vt:lpstr>基于图结构的推理——PRA</vt:lpstr>
      <vt:lpstr>基于图结构的推理——PRA</vt:lpstr>
      <vt:lpstr>基于图结构的推理——PRA</vt:lpstr>
      <vt:lpstr>基于图结构的推理——PRA</vt:lpstr>
      <vt:lpstr>基于图结构的推理——PRA实验</vt:lpstr>
      <vt:lpstr>基于图结构的推理——PRA实验</vt:lpstr>
      <vt:lpstr>基于图结构的推理——PRA实验</vt:lpstr>
      <vt:lpstr>基于图结构的推理——PRA实验</vt:lpstr>
      <vt:lpstr>基于图结构的推理——PRA实验</vt:lpstr>
      <vt:lpstr>基于图结构的推理——PRA实验</vt:lpstr>
      <vt:lpstr>基于图结构的推理——PRA实验</vt:lpstr>
      <vt:lpstr>基于图结构的推理——PRA实验</vt:lpstr>
      <vt:lpstr>基于图结构的推理——PRA实验</vt:lpstr>
      <vt:lpstr>基于图结构的推理——PRA实验</vt:lpstr>
      <vt:lpstr>基于图结构的推理——参考资料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年中工作汇报</dc:title>
  <dc:creator>第一PPT</dc:creator>
  <cp:keywords>www.1ppt.com</cp:keywords>
  <dc:description>www.1ppt.com</dc:description>
  <cp:lastModifiedBy>梁 琪超</cp:lastModifiedBy>
  <cp:revision>184</cp:revision>
  <dcterms:created xsi:type="dcterms:W3CDTF">2021-02-01T05:38:31Z</dcterms:created>
  <dcterms:modified xsi:type="dcterms:W3CDTF">2021-11-02T14:57:56Z</dcterms:modified>
</cp:coreProperties>
</file>